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supportively: 'This week is all about YOU getting ready - today we review Weeks 10-13 actively and clear up the most common mix-ups.' Set expectations: it's interactive (mock questions), not a lecture. Exam 4 is Weeks 10-16, online, open-notes, in Week 17. Bring the Study Guide/Practice Exam. Reach Part 1 by ~minute 8.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Rapid recall of Week 10. Hammer the timing distinction (evasion=test, poisoning=train) - a classic exam item. Keep it brisk; the mock question tests it next.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Nail the single most-tested Week-10 idea with this timeline. Walk the lifecycle: collect -&gt; train -&gt; deploy -&gt; predict. The PINK 'training time' banner covers collect/train - that's where DATA POISONING and backdoors live. The SKY 'test time' banner covers deploy/predict - that's where ADVERSARIAL/EVASION and privacy attacks live. The mantra to memorize: poisoning = train time; evasion = test time. This is a guaranteed MC/TF/short item - the mock question next checks it.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Run Week-10 mock questions. Answers: (b); poisoning=training time, evasion=test time; evasion/adversarial -&gt; adversarial training, behavior/anomaly detection, low-confidence detection. Cold-call.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Rapid recall of Week 11. Stress the root cause and least privilege. Distinguish direct vs indirect - a likely exam item.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Run Week-11 mock questions. Answers: (c); the model can be talked past a prompt, so you need independent checks; guardrail = validate input/output, least privilege = draft-only, human approval to send. Cold-call.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Rapid recall of Week 12. Core lesson: overall accuracy hides per-group harm; disaggregate. Fairness definitions conflict (a choice, not a formula).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Run Week-12 mock questions. Answers: False (proxies reintroduce bias); overall accuracy averages groups and hides harm; definition e.g. demographic parity/equal opportunity; metric = per-group FPR, fix = drop proxy/relabel/group-aware threshold + re-audit. Cold-call.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Rapid recall of Week 13. Reinforce epsilon direction (smaller = more privacy = less accuracy) and the two trade-offs.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Kill the most common privacy mix-up with the dial. Slide LEFT (small epsilon) = more noise = MORE privacy but LESS accuracy; slide RIGHT (large epsilon) = less noise, less privacy, more accuracy. Students routinely get the direction backwards, so say it out loud: SMALLER epsilon means MORE protection. This is a classic MC trap - the mock question next tests it.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Run Week-13 mock questions. Answers: (a); federated keeps raw data on-device, shares only updates; encrypted computation. Cold-call.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Start with retrieval + self-assessment. Pairs 3 min; quickly poll for the shaky topics and note them so the review targets real gaps. Expected topics: adversarial/poisoning, prompt injection, fairness metrics, differential privacy.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'These are the mistakes that cost the most points - let's kill them now.' ~8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misconceptions figure - each is a real point-loser. Read a few aloud and have students say the correction before you reveal it. These map to the exam's trickiest items.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Active correction. Answers: poisoning=train time, evasion=test time; overall accuracy hides per-group harm (disaggregate); SMALLER epsilon = more privacy. Cold-call and confirm.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session's artifact - a real cheat sheet students can use on the open-notes exam. Circulate. Project a model card: W10 - adversarial example = a tiny crafted TEST-time change that flips a prediction (evasion) vs poisoning = corrupting TRAINING data; defense in depth / adversarial training / detection. W11 - injection overrides the app's rules because there's no wall between instructions and untrusted input, so a strong system prompt alone isn't enough - add guardrails + least privilege + human approval. W12 - a model can be accurate OVERALL yet unfair -&gt; disaggregate by group; fix via drop proxies / group-aware threshold / re-audit; fairness definitions can conflict. W13 - differential privacy adds calibrated noise (smaller epsilon = more privacy, less accuracy); federated learning keeps raw data on-device. Emphasize: a well-organized card is a legitimate open-notes advantage, and the gaps found in the swap are exactly what to study next. ~12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Recap the essentials. Cold-call one mock question from a shaky topic. Preview Wednesday: Weeks 14-15 and a full mock-exam walkthrough by question type.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Assign and preview. Point to the Study Guide/Practice Exam. Wednesday finishes the review. Encourage students to come with questions.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with an exit ticket that feeds Wednesday's review list.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Appendix slide: study resources. Post to Canvas or leave visible during the exit ticket - it is not part of the timed session. The Exam 4 Study Guide and Practice Exam are the highest-value prep.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plan; the row minutes add up to exactly 75. Logistics first, then a deep active review of the first half of the exam material, then a misconceptions clinic.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State the goals. Emphasize active recall and misconception-fixing - the two highest-yield prep activities. Wednesday covers Weeks 14-15 and a full mock-exam walkthrough.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'First, no surprises - here's exactly how the exam works.' ~12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roadmap. Exam 4 is non-cumulative: Weeks 10-16 (Week 16 is review, so 10-15 content). It draws roughly evenly across the weeks. Today we deep-review 10-13; Wednesday does 14-15.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State the format precisely (mirrors Exams 1-3). Stress integrity rules (open-notes but no collaboration/AI) and that Part D rewards synthesis. Reassure: they've done this format three times.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the evidence-based plan: active recall + application beat rereading. Point to the Study Guide and Practice Exam (posted). Practical open-notes tip: a well-organized note set is a real advantage - build it now.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'Now the first half of the exam material, one week at a time, each with a mock question.' ~40 minutes of active recall.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16  ·  MONDAY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Exam 4 Review I - Weeks 10-13 &amp; Misconceptions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How Exam 4 Works  ·  Deep Review 10-13  ·  Fix the Misconceptions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Ramadan Abdunabi, Ph.D.  ·  Computer Information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WEEK 10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Week 10 Recap - Attacks on 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Adversarial examples: tiny crafted input change flips a prediction (EVASION, test time).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Data poisoning: corrupt the TRAINING data (training time); backdoors plant a trigger.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Privacy attacks: model inversion, membership inference, model theft.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Why: models learn patterns, not meaning - and can memorize data.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Defenses: adversarial training, data vetting, detection, DP - defense in depth.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Adversarial (test) vs poisoning (train); privacy attacks; layered defenses.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MOST-TESTED WEEK-10 DISTINCTION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Training Time vs. Test Time</a:t>
            </a:r>
          </a:p>
        </p:txBody>
      </p:sp>
      <p:pic>
        <p:nvPicPr>
          <p:cNvPr id="6" name="Picture 5" descr="attack_time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714" y="1325880"/>
            <a:ext cx="11494267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Along the ML lifecycle: data poisoning &amp; backdoors strike at TRAINING time; adversarial/evasion and privacy attacks strike at TEST (deployment) time - poisoning = train, evasion = test.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🧠  MOCK QUESTIONS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Week 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Answer aloud with a neighbor (cover notes):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MC: An adversarial example is (a) a big obvious edit (b) a tiny crafted change that flips the prediction (c) a backup (d) a firewall?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Short: How does poisoning differ from evasion (timing)?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Scenario: An attacker tweaks malware to evade your model - name the attack and one defense.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WEEK 11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Week 11 Recap - Prompt Injection &amp; LLM 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LLMs predict the next word and FOLLOW instructions in their input.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Prompt injection (OWASP LLM #1): attacker text overrides the app's rules.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Variants: direct, indirect (hidden in a document), jailbreak, prompt leakage.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Root cause: no wall between trusted instructions and untrusted data.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Defenses: input &amp; output guardrails, least privilege, human oversight - layered.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Injection variants; root cause; guardrails &amp; least privilege.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🧠  MOCK QUESTIONS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Week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Answer aloud with a neighbor: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MC: Indirect prompt injection hides the attack in (a) the password (b) the GPU (c) content the LLM reads (d) the clock?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Short: Why isn't a strong system prompt enough to stop injection?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Scenario: An LLM assistant can read and send email - name one guardrail and one least-privilege step.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WEEK 12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Week 12 Recap - Ethics, Bias, Fairness &amp; Governance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model can be accurate OVERALL yet unfair - disaggregate metrics BY GROUP.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Bias enters via data, model design (proxies), deployment, and feedback loops.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Fairness definitions (parity, equal opportunity, equalized odds) can CONFLICT.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Governance: GDPR, EU AI Act (risk tiers), US/sector rules; model cards &amp; audits.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Mitigation: fix data, drop proxies, group-aware thresholds - then re-audit.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Per-group metrics; conflicting fairness definitions; governance.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🧠  MOCK QUESTIONS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Week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Answer aloud with a neighbor: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T/F: Removing the sensitive attribute guarantees a fair model.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Short: Why can a model be accurate overall but unfair? Name one fairness definition.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Scenario: Your flagger has a higher false-positive rate for one group - name a metric and a fix.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WEEK 13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Week 13 Recap - Privacy in 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Models can leak data; 'just remove names' is weak (re-identification).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Differential privacy: add calibrated noise; epsilon = privacy budget (smaller = more privacy).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Federated learning: data stays on-device; only model updates are shared.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Encrypted computation: compute on ciphertext - strong but slow.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Trade-offs: privacy vs. accuracy (epsilon); security vs. privacy (balance).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DP/epsilon, federated learning, encryption; the two trade-offs.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FIX THE TOP PRIVACY MISCONCEPTION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Privacy Dial: What Epsilon Really Means</a:t>
            </a:r>
          </a:p>
        </p:txBody>
      </p:sp>
      <p:pic>
        <p:nvPicPr>
          <p:cNvPr id="6" name="Picture 5" descr="privacy_di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0982" y="1325880"/>
            <a:ext cx="12713659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SMALLER epsilon = more noise = MORE privacy but LESS accuracy; larger epsilon is the reverse - the knob sits toward 'small e' for stronger protection.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🧠  MOCK QUESTIONS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Week 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Answer aloud with a neighbor: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MC: A SMALLER epsilon means (a) more privacy, less accuracy (b) less privacy (c) no effect (d) faster GPU?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Short: How does federated learning protect privacy?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Scenario: A cloud service must analyze data it may never see in the clear - which technique?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🔁  WARM-UP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Confidence check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With a neighbor, no notes for 3 minutes: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List the biggest topics from Weeks 10-13.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Rate each 1-3 (1 = shaky, 3 = solid).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We'll spend the most time on the shaky ones.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3 · MISCONCEPTIONS CLINIC   ·   ~8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Fix the Common Mix-Ups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WRONG IDEA -&gt; CORRECTION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Common Misconceptions to Fix</a:t>
            </a:r>
          </a:p>
        </p:txBody>
      </p:sp>
      <p:pic>
        <p:nvPicPr>
          <p:cNvPr id="6" name="Picture 5" descr="misconcept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156" y="1325880"/>
            <a:ext cx="9625382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The most common exam mix-ups (left) and the corrections (right) - across Weeks 10-13.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🩹  ACTIVITY  ·  4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Correct the misconception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With a neighbor, correct each false statement: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'Poisoning and evasion are the same thing.'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'A high overall accuracy means the model is fair.'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'A bigger epsilon gives more privacy.'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🩹  IN-CLASS TASK  ·  12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Build Your Open-Notes Cheat Sheet (Weeks 10-13)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Exam 4 is open-notes - so build the note you'll actually use. Solo first (~8 min), then a 2-min peer swap: make a single-page, four-quadrant quick-reference card for Weeks 10-13.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Divide a page into 4 quadrants: W10 Attacks on ML, W11 Prompt Injection, W12 Fairness &amp; Governance, W13 Privacy.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In each: the ONE core idea in your own words + 2-3 key terms with a one-line definition.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Add the make-or-break reminder per quadrant: poisoning=train/evasion=test (W10); 'no wall' + least privilege (W11); disaggregate by group (W12); smaller epsilon = more privacy (W13).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Add ONE attack-&gt;defense pair per quadrant; then swap with a neighbor (2 min), flag gaps, and fix yours.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Exam 4 is Weeks 10-16, online, open-notes, 100 points across MC/TF/short/scenarios - scenarios reward synthesis.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Weeks 10-13 in one line each: attacks on ML; prompt injection; fairness by group; privacy trade-offs.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Study by ACTIVE recall + timed practice; organize your notes by week (it's open-notes).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Fix the misconceptions: poisoning vs. evasion, accuracy vs. fairness, and the epsilon direction.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WHAT'S NEXT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Looking Ahead: Wednesday &amp; Exam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📊 Wednesday: deep review of Weeks 14-15 + a mock-exam walkthrough by question type.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📄 Use the Exam 4 Study Guide and Practice Exam (posted in Canvas) this week.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🧭 Exam 4 is in Week 17 (final-exam window): Weeks 10-16, open-notes, individual.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🧾 Bring your organized notes and your remaining questions on Wednesday.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💪 You've prepared for three exams already - this is the same drill.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Wed = 14-15 review + mock exam; Exam 4 in Week 17.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🎯  EXIT TICKET  ·  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One minute before you 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On a card or the Canvas exit ticket: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topic from Weeks 10-13 you now feel solid on.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you still want reviewed Wednesday.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misconception you cleared up today.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SOURCES &amp; STUDY RESOURCES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References &amp; Further Reading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Exam 4 Study Guide and Practice Exam (posted in Canvas).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Handouts 8-13 and the Weeks 10-15 lecture decks.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NIST AI RMF 1.0 (2023); OWASP Top 10 for LLM Applications; MITRE ATLAS.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'Fairness and Machine Learning' (fairmlbook.org); EU AI Act (2024).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C. Dwork &amp; A. Roth (differential privacy, 2014); NIST SP 800-61 (incident handling).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MONDAY · 75 MINUTES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41248" y="160934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8" y="160934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8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146304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146304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Warm-up &amp; confidence check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Find the gaps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304288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41248" y="2450592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450592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10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230428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🧭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2304288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Exam 4 logistics &amp; strategy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Format, rules, how to study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145536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41248" y="3291840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3291840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34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7400" y="3145536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🧠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145536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Deep review: Weeks 10-13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Recaps + mock questions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986784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41248" y="4133088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8" y="4133088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6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57400" y="3986784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3986784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Misconceptions clinic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Fix the common mix-ups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4828032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41248" y="4974336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4974336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12 min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57400" y="4828032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🧩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0" y="4828032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In-class task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Build your open-notes cheat sheet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" y="566928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41248" y="581558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" y="581558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5 min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57400" y="566928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🎯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43200" y="566928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Wrap &amp; exit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Takeaways; Wednesday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</a:t>
            </a:r>
          </a:p>
        </p:txBody>
      </p:sp>
      <p:pic>
        <p:nvPicPr>
          <p:cNvPr id="39" name="Picture 3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EXAM 4 REVIEW, PART 1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Know exactly what Exam 4 covers and how to study for it.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Actively recall the key ideas of Weeks 10-13.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Practice with mock questions and self-assess.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Correct the most common misconceptions before the exam.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21" name="Picture 20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1 · EXAM 4 LOGISTICS &amp; STRATEGY   ·   ~10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What It Covers and How to Study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WEEKS 10-16, NON-CUMULATIVE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Exam 4 Covers</a:t>
            </a:r>
          </a:p>
        </p:txBody>
      </p:sp>
      <p:pic>
        <p:nvPicPr>
          <p:cNvPr id="6" name="Picture 5" descr="exam4_road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19891" y="1325880"/>
            <a:ext cx="16031477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Attacks on ML (10), LLM security (11), ethics &amp; fairness (12), privacy (13), trust &amp; advanced (14-15).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EXAM 4 FORMAT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Format &amp; Rules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100 points: 20 MC (40), 10 T/F (10), 5 short answer (20), 3 applied scenarios (30).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Online via Canvas during the university's final-exam window (Week 17).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Open-notes; no heavy math, no coding. Individual - no collaboration, no AI.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Applied scenarios reward CONNECTING ideas across weeks.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Same format as Exams 1-3, so you know the drill.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100 pts, 4 parts; open-notes, individual, no AI; scenarios reward synthesis.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STUDY STRATEGY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Study Smart (Not Just Long)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Use the Exam 4 Study Guide (Weeks 10-16) and each week's takeaway slides.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ACTIVE recall: cover the answer and retrieve it; redo self-checks.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Take the Practice Exam closed-book and timed, then check the key.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Practice APPLYING concepts to NEW scenarios (that's Part D).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It's open-notes - organize notes by week NOW so you can find things fast.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Study guide + timed practice + apply to scenarios; organize notes.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2 · DEEP REVIEW: WEEKS 10-13   ·   ~34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Recaps + Mock Questions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