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Open with pride and purpose: 'Look how far you've come - from what a firewall is to defending AI systems and making them trustworthy. Today we connect it all and get you ready for Exam 4.' Keep the energy celebratory but focused. Note Exam 4 (Weeks 10-16) is Week 17; Week 16 is dedicated Q&amp;A. Reach Part 1 by ~minute 8.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 students a single sentence that captures the course - a memory hook and a confidence builder. Tie to the business value (the course's promise). Pause and let it land.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Active synthesis - the best exam prep. Circulate and surface strong connections (e.g., poisoning Wk10 + data provenance Wk12; explainability Wk14 + incident response Wk14). Reward cross-unit links. Cold-call a few pairs. ~6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Transition: 'Now, exactly how to prepare for the final.' ~24 minutes with a figure and a self-test.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Walk the Exam 4 roadmap. It's non-cumulative: Weeks 10-16 only (Week 16 is Q&amp;A, so effectively 10-15). It draws roughly evenly across these weeks. Tell students the format next.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State the format precisely (mirrors Exams 1-3). Stress the integrity rules and that scenarios reward synthesis. Note it's during finals week per the registrar.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 the concentrated study list - the single most-tested idea per week. Tell students if they know these cold and can apply them, they're ready. This slide is worth photographing. ~6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 an evidence-based plan (active recall + application beat rereading). Point to the handouts and the upcoming Exam 4 Study Guide/Practice (Week 16). Practical tip: since it's open-notes, a well-organized note set is a real advantage - build it now.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 students a concrete study method, not just 'study more.' Walk the clockwise loop: COVER your notes, RETRIEVE the idea from memory (out loud), CHECK against the handout/takeaways, then APPLY it to a NEW scenario - and loop back on whatever was weak. The center line is the evidence: rereading feels productive but retrieval + application is what actually sticks, and the open-notes exam rewards fast retrieval, not memorization. This is exactly what the next self-test and the scenario task practice.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Run a rapid retrieval self-test across the unit - the most effective prep. Answers: poisoning=train time, evasion=test time; the model can be talked past a prompt (need guardrails/least privilege); epsilon = privacy budget, smaller=more private; pillars (transparency/explainability/robustness/accountability) + IR (prepare/detect&amp;analyze/contain-eradicate-recover/post-incident). Flag any the room struggles with for Week 16. ~6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Transition: 'Before we close, what you can now do - and where to take it.' ~11 minutes.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Start with retrieval across the whole course. Pairs brain-dump 3 min; poll for confident vs. shaky topics and note the shaky ones for the review. This primes synthesis and surfaces exam-prep gaps.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Celebrate concrete capabilities - many students undervalue what they've learned. Connect each to something they DID (a lab, the CTF, the tabletop). This builds confidence heading into the exam and into interviews.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 a credible, encouraging path forward. Emphasize the durable combination (fundamentals + curiosity + ethics). Keep it brief and warm.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Open Q&amp;A targeted at the gaps surfaced in the warm-up. Re-explain the top one or two requests. Capture anything you can't cover for the Week 16 review.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final applied rehearsal - authoring a scenario forces exactly the synthesis Exam 4 tests, and swapping gives a cold-answer rep. Model card - Scenario: three hospitals want to jointly train a fraud-detection model but worry about patient privacy and about one partner secretly poisoning the shared model; what do you recommend? Model answer: use FEDERATED LEARNING so raw data stays local (Wk 13) + DIFFERENTIAL PRIVACY on the shared updates (Wk 13) - trade-off = privacy vs. accuracy; defend the malicious partner with update vetting / robust aggregation + monitoring (Wk 10, defense in depth); keep a human in the loop to review flagged claims; document under a governance framework (Wk 12/14, designed-in trust). Through-lines used: defense in depth, trade-offs, human oversight, designed-in trust. Emphasize that explicitly NAMING the through-lines and the trade-off is what earns scenario points on Exam 4. Collect the cards to seed the Week 16 review question bank. ~12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Tie the session to Quiz 12 and the exam runway. Left = Quiz 12; right = the path to Exam 4. Remind that Week 16 is review and Exam 4 is Week 17.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Recap the synthesis and the exam plan. Cold-call: 'Name one through-line and a week it appears in.' End on confidence: they're ready to keep going.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Assign and preview. Quiz 12 and the Lab 12 write-up are due this week. Week 16 is the review; the Exam 4 study aids come then. Warm, encouraging close.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Close with a reflective exit ticket that also feeds the Week 16 review list. End the term's new content on a high, forward-looking note.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Appendix slide: references and further reading. Post to Canvas or leave visible during the exit ticket - it is not part of the timed session.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Walk the plan; the row minutes add up to exactly 75. Synthesis first, then focused Exam-4 prep, then careers and open Q&amp;A.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State the goals. Emphasize that connecting ideas (not memorizing) is what Exam 4's applied scenarios reward - so synthesis IS exam prep.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Transition: 'Let's see the whole map at once.' ~24 minutes with a figure and an activity.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Walk the course map - the big picture. Four units tell one story: learn the foundations, use AI to defend, understand how AI itself is attacked, then make AI trustworthy. Students often learn weeks in isolation; this slide is where it clicks into a whole.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 the narrative version of the map, one line per unit. Reinforce the progression: each unit assumed the last. This is the mental table of contents students should carry into Exam 4.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is the highest-value synthesis slide. These through-lines recur across the whole course and are exactly what Exam-4 scenarios test. If students can reason from these five principles, they can handle any applied question. Have them note which weeks each shows up in.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Make the through-lines visual. Each colored bar is one principle; the dots show it TOUCHES every unit (foundations, AI for defense, AI under attack, responsible AI). Read one across: 'defense in depth' shows up as layered controls in every single unit. The message for Exam 4: if a scenario stumps you, pick a through-line and reason from it - these five are the scaffold that makes any applied question reachable. This is the highest-yield synthesis slide.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8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91695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su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40080"/>
            <a:ext cx="1371600" cy="137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286000"/>
            <a:ext cx="107899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1">
                <a:solidFill>
                  <a:srgbClr val="C8C372"/>
                </a:solidFill>
                <a:latin typeface="Segoe UI"/>
              </a:rPr>
              <a:t>WEEK 15  ·  WEDNESDAY  ·  75 MINUTES</a:t>
            </a:r>
          </a:p>
          <a:p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4000" b="1">
                <a:solidFill>
                  <a:srgbClr val="FFFFFF"/>
                </a:solidFill>
                <a:latin typeface="Segoe UI"/>
              </a:rPr>
              <a:t>Course Synthesis, Review &amp; Exam-4 Prep</a:t>
            </a:r>
          </a:p>
          <a:p>
            <a:pPr algn="l">
              <a:lnSpc>
                <a:spcPct val="105000"/>
              </a:lnSpc>
              <a:spcAft>
                <a:spcPts val="0"/>
              </a:spcAft>
              <a:buNone/>
            </a:pPr>
            <a:r>
              <a:rPr sz="2200" b="0">
                <a:solidFill>
                  <a:srgbClr val="E7F1E8"/>
                </a:solidFill>
                <a:latin typeface="Segoe UI"/>
              </a:rPr>
              <a:t>How It All Connects  ·  Exam 4 (Weeks 10-16)  ·  Careers &amp; Q&amp;A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846320"/>
            <a:ext cx="107899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CIS 350: AI for Cybersecurity — Smart Defense for the Digital Business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CFE0D3"/>
                </a:solidFill>
                <a:latin typeface="Segoe UI"/>
              </a:rPr>
              <a:t>Ramadan Abdunabi, Ph.D.  ·  Computer Information Systems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WHOLE COURSE, DISTILLED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Story in One Sentence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'Use AI to defend systems, understand how AI itself can be attacked and biased,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then build AI that is robust, fair, private, and trustworthy - with humans accountable.'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Every week was a chapter in that sentence.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Business framing: trustworthy AI is what makes AI deployable and defensible.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can now reason about AI + security in any business setting.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Defend with AI; secure the AI; make it trustworthy.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10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🧩  ACTIVITY  ·  6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Connect two concepts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With a neighbor, pick TWO concepts from DIFFERENT weeks and explain how they connect: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e.g., anomaly detection (Wk 6) + AI malware (Wk 15).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e.g., differential privacy (Wk 13) + federated learning (Wk 15).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Share your connection with the class.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11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2 · EXAM 4 PREP (WEEKS 10-16)   ·   ~20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Coverage, High-Yield Concepts &amp; Strategy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WEEKS 10-16, NON-CUMULATIVE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Exam 4 Covers</a:t>
            </a:r>
          </a:p>
        </p:txBody>
      </p:sp>
      <p:pic>
        <p:nvPicPr>
          <p:cNvPr id="6" name="Picture 5" descr="exam4_roadma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19891" y="1325880"/>
            <a:ext cx="16031477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Attacks on ML (10), LLM security (11), ethics &amp; fairness (12), privacy (13), trust &amp; advanced (14-15).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13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EXAM 4 FORMAT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Exam 4 Format &amp; Rules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Non-cumulative: Weeks 10-16 (effectively 10-15 content).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Format: multiple-choice, true/false, short-answer, and brief applied scenarios.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Open-notes; no heavy math, no coding. Individual - no collaboration, no AI.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Applied scenarios reward CONNECTING ideas across weeks (Part 1's through-lines).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Administered in Week 17 during the university's final-exam window.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Weeks 10-16; MC/TF/short/scenarios; open-notes, individual, no AI.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14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STUDY THESE COLD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High-Yield Concepts by Week (10-15)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Wk 10: adversarial vs. poisoning (timing); privacy attacks; defense in depth.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Wk 11: prompt injection (direct/indirect); why prompts aren't enough; least privilege.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Wk 12: overall accuracy hides per-group harm; fairness definitions conflict; governance.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Wk 13: differential privacy &amp; epsilon; federated learning; privacy vs. accuracy.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Wk 14-15: the four trust pillars; IR lifecycle; transfer/few-shot; emerging threats.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One high-yield idea per week - know these solidly.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15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HOW TO STUDY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Study Strategy (Smart, Not Long)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Use the Handouts (8-13) and each week's takeaways as your spine.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ACTIVE recall: cover the answer and retrieve it; redo self-check questions.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Practice APPLYING to new scenarios (that's where the points are).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 Exam 4 Study Guide &amp; Practice Exam will be posted for Week 16's review.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It's open-notes - organize your notes now so you can find things fast.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Active recall + apply to scenarios; org your notes (open-notes exam).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16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RETRIEVE AND APPLY, DON'T REREAD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Smart Study Loop (Active Recall)</a:t>
            </a:r>
          </a:p>
        </p:txBody>
      </p:sp>
      <p:pic>
        <p:nvPicPr>
          <p:cNvPr id="6" name="Picture 5" descr="exam4_study_lo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2268" y="1325880"/>
            <a:ext cx="9127159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Cover your notes -&gt; retrieve from memory (say it aloud) -&gt; check vs. the handout &amp; takeaways -&gt; apply to a NEW scenario -&gt; repeat on weak spots. Rereading feels productive; retrieving + applying is what sticks.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17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🧭  RAPID SELF-TEST  ·  6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Can you answer these?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Cover your notes. With a neighbor, answer aloud: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Poisoning vs. evasion - when does each happen?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Why isn't a strong system prompt enough against injection?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What does epsilon control, and which way is more private?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Name two trustworthy-AI pillars and the IR lifecycle phases.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18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3 · CAREERS, Q&amp;A &amp; NEXT STEPS   ·   ~9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Your Skills and What Comes After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🔁  WARM-UP  ·  5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Brain-dump the course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With a neighbor, no notes for 3 minutes: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List the biggest ideas you remember from the whole course.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Circle the ONE you feel most confident teaching a friend.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Underline one you want reviewed for Exam 4.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YOUR NEW SKILLS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You Can Now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Explain, in business terms, how AI helps defenders and how AI is attacked.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Build and evaluate simple ML models, and read their metrics and explanations.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Reason about fairness, privacy, and trustworthy-AI trade-offs.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Respond to an AI incident and use governance frameworks (NIST, OWASP).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Portfolio proof: 12 labs, a CTF, and a tabletop exercise.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You can reason about AI + security in any business setting.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20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WHERE TO GO NEXT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Careers &amp; Staying Current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Roles: security analyst, AI/ML security engineer, AI governance/GRC, risk &amp; audit.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Talk about your labs and the tabletop in interviews - they're real experience.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Follow NIST, CISA, OWASP, and MITRE ATLAS; read annual threat reports.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Keep hands-on: CTFs, Kaggle, open datasets, reproduce a paper.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Fundamentals + curiosity + ethics travel with you as tools change.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Concrete roles; follow NIST/CISA/OWASP; keep practicing.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21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🎓  OPEN Q&amp;A  ·  3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Ask anything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Open floor (use your brain-dump 'review' list):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Any concept from the course you want re-explained?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Any question about Exam 4 or Week 16?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Any career or 'what next' question?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22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✍️  IN-CLASS TASK  ·  12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Author an Exam-4 Applied Scenario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Exam 4's applied scenarios reward CONNECTING weeks - so the best prep is to build one. In pairs, write a realistic scenario spanning at least two weeks (10-15), pose an applied question, and write the model answer keyed to the five through-lines. Then swap with another pair and answer theirs cold.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Choose TWO concepts from DIFFERENT weeks (10-15) and one business setting (bank, hospital, SaaS, gov).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Write a 3-4 sentence scenario ending in one applied question ('What would you recommend and why?').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Write your model answer: name at least TWO through-lines and the key trade-off.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Swap cards with another pair, answer theirs cold (~3 min), then compare to their model answer and mark one thing you missed.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23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USE THESE SLIDES AS YOUR STUDY GUIDE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This Week: Quiz 12 &amp; the Road to Exam 4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EEF3EA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📝 For Quiz 12, master...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Transfer, few-shot, and federated learning.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Emerging threats and the arms race.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How this week connects back to Weeks 10-13.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The recurring through-lines of the course.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FBF8E9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37959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🧭 Road to Exam 4...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5624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Week 16: dedicated Q&amp;A and review (Weeks 10-16).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Exam 4 Study Guide &amp; Practice posted for Week 16.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Exam 4 (open-notes) in Week 17, during finals week.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Organize your notes now - it's open-notes.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24</a:t>
            </a:r>
          </a:p>
        </p:txBody>
      </p:sp>
      <p:pic>
        <p:nvPicPr>
          <p:cNvPr id="15" name="Picture 14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3200" b="1">
                <a:solidFill>
                  <a:srgbClr val="FFFFFF"/>
                </a:solidFill>
                <a:latin typeface="Segoe UI"/>
              </a:rPr>
              <a:t>Key Takeaways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07008"/>
            <a:ext cx="822960" cy="914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554480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554480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1554480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The course is one arc: foundations -&gt; AI for defense -&gt; AI under attack -&gt; responsible AI -&gt; the future.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633472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633472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5920" y="2633472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Five through-lines tie it together: defense in depth, human oversight, trade-offs, matching tool-to-problem, and designed-in trust.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712463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3712463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45920" y="3712463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Exam 4 is non-cumulative (Weeks 10-16), open-notes, and rewards CONNECTING ideas - study by active recall and application.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791455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4791455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45920" y="4791455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You have real, demonstrable skills: 12 labs, a CTF, and a tabletop - and the fundamentals to keep learning.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WHAT'S NEXT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Looking Ahead: Quiz 12, Week 16 &amp; Exam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📝 Finish Quiz 12 (online) and submit the Lab 12 tabletop write-up this week.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🗓️ Week 16: dedicated Q&amp;A, common misconceptions, and mock questions.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📄 Exam 4 Study Guide &amp; Practice Exam will be posted for Week 16.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🧭 Exam 4 (Weeks 10-16, open-notes) is in Week 17 during finals week.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🙌 Great work this term - come to Week 16 with your questions ready.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Quiz 12 &amp; Lab 12 now; Week 16 = review; Exam 4 in Week 17.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26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🎯  EXIT TICKET  ·  2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One minute before you 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On a card or the Canvas exit ticket: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One concept you now feel confident about.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One concept you want reviewed in Week 16.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One thing from this course you'll use beyond the exam.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27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SOURCES &amp; FURTHER READING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References &amp; Further Reading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Course Handouts 1-13 and the Weeks 10-15 lecture decks.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NIST AI RMF 1.0 (2023); OWASP Top 10 for LLM Applications; MITRE ATLAS.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'Fairness and Machine Learning' (fairmlbook.org); the EU AI Act (2024).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C. Dwork &amp; A. Roth (differential privacy, 2014); NIST SP 800-61 (incident handling).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Chio &amp; Freeman, 'Machine Learning and Security' (O'Reilly).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28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WEDNESDAY · 75 MINUTES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Today's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841248" y="1609344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41248" y="1609344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8 min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57400" y="1463040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43200" y="1463040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Warm-up brain-dump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Recall the whole course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2304288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841248" y="2450592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2450592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20 min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57400" y="2304288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🧩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0" y="2304288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Course synthesis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The four units as one arc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3145536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841248" y="3291840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8" y="3291840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20 min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57400" y="3145536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🧭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0" y="3145536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Exam 4 prep (Weeks 10-16)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Coverage, high-yield, strategy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0080" y="3986784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41248" y="4133088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41248" y="4133088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9 min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057400" y="3986784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🎓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3200" y="3986784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Careers, Q&amp;A &amp; next steps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Your skills and what's next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0080" y="4828032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841248" y="4974336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41248" y="4974336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12 min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057400" y="4828032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✍️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743200" y="4828032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In-class task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Author an Exam-4 applied scenario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40080" y="5669280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841248" y="5815584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41248" y="5815584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6 min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057400" y="5669280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🎯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743200" y="5669280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Wrap &amp; exit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Quiz 12; Week 16 &amp; Exam 4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3</a:t>
            </a:r>
          </a:p>
        </p:txBody>
      </p:sp>
      <p:pic>
        <p:nvPicPr>
          <p:cNvPr id="39" name="Picture 38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SYNTHESIS, REVIEW &amp; EXAM PREP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Today's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463040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1463040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Synthesize the course into one connected arc.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670048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2670048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2670048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Identify the recurring through-lines that tie the weeks together.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877056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877056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3877056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Know what Exam 4 covers and how to study efficiently.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5084064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5084064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5084064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See your new skills and concrete next steps.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4</a:t>
            </a:r>
          </a:p>
        </p:txBody>
      </p:sp>
      <p:pic>
        <p:nvPicPr>
          <p:cNvPr id="21" name="Picture 20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1 · COURSE SYNTHESIS   ·   ~20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The Four Units as One Story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FOUR UNITS, ONE ARC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Whole Course, Connected</a:t>
            </a:r>
          </a:p>
        </p:txBody>
      </p:sp>
      <p:pic>
        <p:nvPicPr>
          <p:cNvPr id="6" name="Picture 5" descr="course_ma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87828" y="1325880"/>
            <a:ext cx="14167352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Foundations (1-4) -&gt; AI for defense (5-8) -&gt; AI under attack (10-11) -&gt; responsible AI (12-14).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6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ARC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Four Units, in One Arc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Foundations (Wks 1-4): cyber basics, data, supervised ML, evaluation.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AI for defense (Wks 5-8): clustering, anomaly detection, SSL/RL, and attacker AI.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AI under attack (Wks 10-11): adversarial examples, poisoning, LLM/prompt-injection security.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Responsible AI (Wks 12-14): ethics &amp; fairness, privacy, trustworthy AI + incident response.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Advanced/future (Wk 15): techniques and threats on the horizon.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Foundations -&gt; defense -&gt; attacks on AI -&gt; responsible AI -&gt; the future.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7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WHAT TIES IT TOGETHER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Recurring Through-Lines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Defense in depth: no single control is enough - layer them (every unit).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Keep a human in the loop for high-impact decisions (Wks 7, 8, 10, 14).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Every technique has trade-offs (accuracy/privacy/fairness/security).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Match the tool to the problem - and the metric to the harm.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Trust is designed in and documented - not bolted on (Wks 12-14).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Defense in depth, human oversight, trade-offs, matching, trust.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8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PRINCIPLES THAT CUT ACROSS THE COURSE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Five Through-Lines Woven Through Every Unit</a:t>
            </a:r>
          </a:p>
        </p:txBody>
      </p:sp>
      <p:pic>
        <p:nvPicPr>
          <p:cNvPr id="6" name="Picture 5" descr="through_lines_weav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341" y="1325880"/>
            <a:ext cx="10993013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Five threads - defense in depth, human in the loop, trade-offs, match tool to problem, designed-in trust - run through all four units, so Exam 4 rewards connecting ideas, not memorizing isolated facts.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9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