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with momentum: 'You've built real AI-security skills. Today we look at the cutting edge - advanced techniques used in practice, the threats coming next, and where the field is headed.' Note Lab 12 (the tabletop) is DUE this week and Quiz 12 is online this week. This is the last new-content week (Week 16 is review; Exam 4 is Week 17). Reach Part 1 by ~minute 8.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few-shot as the small-n extreme, enabled by transfer. Mention zero-shot briefly (describe, don't demonstrate) since students meet it via LLMs. Security relevance: novel threats appear with few examples, so few-shot is directly useful. Note the honest trade-off. ~4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Reconnect to Week 13's federated learning, now framed as an advanced technique for collaborative defense. The security angle: organizations that can't share data (competitors, privacy law) can still pool threat knowledge via a shared model - powerful against attacks no single org sees enough of. ~3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Reinforce federated learning visually (recall Week 13). Point to the two flows: SOLID gold arrows carry model UPDATES up to the shared global model; DASHED arrows return the improved model down. The raw customer/patient data never leaves each building. The security payoff: competitors or privacy-regulated orgs (banks, hospitals) can jointly learn fraud/threat patterns none of them sees enough of alone - and it pairs with differential privacy for stronger protection. ~2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Consolidate Part 1. Answers: transfer learning (fine-tune the big model); few-shot learning (4 examples); federated learning (no data sharing). Note they combine in practice (few-shot builds on transfer; federated pairs with DP). Pairs 2, discuss 2. ~4 min.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'The same advances help attackers too - here's what's emerging.' ~22 minutes with figures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Reframe Week 8's dual-use theme for the cutting edge. Set the ethical guardrail clearly: we study emerging threats to DEFEND, not to build them. Preview the four emerging threats next. ~3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four emerging threats at a high level (factual, not how-to). AI-generated/polymorphic malware; poisoning big scraped datasets; cheap deepfakes-as-a-service; and autonomous attack agents that scan/adapt with little human input. These extend threats students already know (Weeks 8, 10). ~4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 one level deeper on AI-assisted malware, tying to Week 8 (adaptive malware) and Week 6 (anomaly detection as the counter). Keep it conceptual. The defensive takeaway is concrete: behavior/anomaly detection beats signatures against mutating threats. ~4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Extend Week 10's poisoning to the modern reality: massive scraped training data is a supply chain attackers can seed. Emphasize provenance/curation as the defense. This connects data (Week 2), poisoning (Week 10), and governance (Week 12). ~3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arms-race figure - the meta-point of Part 2. Attackers use AI, defenders respond with AI, attackers adapt, defenders harden. There's no permanent win; the goal is to raise attacker cost, detect fast, and adapt - defense in depth, the course's spine. ~4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Activate prior learning and set up today. Pairs 2 min, cold-call 2-3. Expected: 'labels are scarce/expensive' (the recurring pain), 'AI writes malware / deepfakes / automated attacks,' and skills like 'thinking about defense in depth' or 'spotting bias.' Bridge: advanced techniques tackle the label problem; emerging threats are the next frontier.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Reinforce that students already have the defenses. Answers: behavior/anomaly detection (Weeks 6, 8); data vetting/provenance + backdoor testing (Weeks 10, 12); out-of-band verification + MFA + awareness (Week 8). Empowering close to Part 2 - the fundamentals still work. Pairs 2, discuss 2. ~4 min.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'Where is this all heading, and what does it mean for you?' ~13 minutes with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future figure. Four trends: more automation on both sides; AI agents that act (not just advise); stronger regulation (EU AI Act and successors); and - crucially - humans staying in the loop. Reassure students: the fundamentals they learned still govern all of it. ~4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Separate the hype from the durable. Yes, agents and regulation are coming; but the principles from this course (defense in depth, human-in-the-loop, trade-offs, trustworthy AI) are exactly what keep you effective as tools change. This is a confidence-building message. ~3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it personal and motivating. Name concrete roles and remind students they have a real portfolio (the labs, CTF, tabletop). Give a short, credible 'stay current' list. Encourage curiosity grounded in fundamentals and ethics. ~3 min.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forward-looking, reflective close to Part 3. Collect a few predictions aloud. Reinforce that the fundamental they name is exactly what makes them adaptable. ~3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session's applied capstone - turns the threat list into a business-ready defense, the reasoning Exam 4 scenarios reward. Model card - Deepfake voice call to a bank's finance team: AI amplifies = cheap cloned CFO voice, personalized and urgent; impact = fraudulent wire transfer + reputational/regulatory harm. Layered defenses: out-of-band callback verification + awareness training (Wk 8) AND mandatory dual-approval / MFA on large transfers (defense in depth); detection signal = anomalous payment pattern / urgency flags (Wk 6 anomaly detection); human-in-the-loop = a second approver. Attacker's next move = spoof the callback number or add deepfake video -&gt; counter with a pre-shared code word on a known channel. Draw out the two through-lines: no single control is enough (defense in depth), and the fundamentals students already learned still beat novel AI threats - the arms race raises attacker cost, it doesn't end. ~12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the lecture to Quiz 12 (this week) and Exam 4. Left = Quiz 12 concepts; right = how this fits the final. Remind that Lab 12 is due and there's no new lab this week. ~2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one point per objective. Cold-call: 'Why does transfer learning need fewer labels?' Preview Wednesday: pulling the whole course together and preparing for Exam 4. ~2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and preview. Quiz 12 is this week; Lab 12 is due. Assign Handout 13. Wednesday is synthesis + exam prep. Note Week 16 is Q&amp;A and Exam 4 is Week 17. ~2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plan; the row minutes add up to exactly 75. Today: advanced techniques (with a real demo), emerging threats, and the future.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Use the 'review on Wednesday' answers to shape the synthesis session. ~2 min.</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Appendix slide: references and further reading. Post to Canvas or leave visible during the exit ticket - it is not part of the timed session.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the four goals. Note this is Exam-4 material and builds directly on federated learning (Week 13) and attacks (Weeks 8, 10). Objective 2 is the hands-on insight - a real learning curve.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'These techniques exist because of a problem you've felt all semester - labels are scarce.' ~24 minutes with a real figure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Motivate the whole part with the label-scarcity problem students already know (from SSL in Week 7, anomaly detection in Week 6). Frame these three techniques as different answers to 'how do I learn with few/no labels?' Explain the 'why' before the 'how.' ~4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transfer learning with the analyst analogy (a trained professional ramps up fast). Keep it intuitive - no architecture detail. The key idea: a pretrained model already learned useful general features, so your small dataset goes much further. The next figure proves it with real numbers. ~4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the MECHANISM before the numbers. Trace the pipeline: (1) a big pretrained model already learned general features from massive data; (2) you REUSE (freeze) those feature layers; (3) you add a small new 'head' and fine-tune it using just your handful of labeled security samples (the red callout feeding in); (4) out comes a strong detector. The point: you're standing on the pretrained model's knowledge, so a tiny labeled set goes a long way - which the real learning curve on the next slide quantifies (~20 labels matching ~640 from scratch). ~2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REAL learning curve. X-axis = number of labeled examples (log scale); Y = test accuracy. The green (transfer) line sits above blue (from scratch) everywhere, especially at small sizes. Punchline: transfer reaches ~0.92 with just ~20 labels - the same accuracy 'from scratch' needs ~640 labels for. That ~30x label savings is exactly why transfer/few-shot matter in security. ~5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15  ·  MONDAY  ·  75 MINUTES</a:t>
            </a:r>
          </a:p>
          <a:p>
            <a:pPr algn="l">
              <a:lnSpc>
                <a:spcPct val="100000"/>
              </a:lnSpc>
              <a:spcAft>
                <a:spcPts val="400"/>
              </a:spcAft>
              <a:buNone/>
            </a:pPr>
            <a:r>
              <a:rPr sz="4000" b="1">
                <a:solidFill>
                  <a:srgbClr val="FFFFFF"/>
                </a:solidFill>
                <a:latin typeface="Segoe UI"/>
              </a:rPr>
              <a:t>Advanced Topics &amp; Emerging Threats</a:t>
            </a:r>
          </a:p>
          <a:p>
            <a:pPr algn="l">
              <a:lnSpc>
                <a:spcPct val="105000"/>
              </a:lnSpc>
              <a:spcAft>
                <a:spcPts val="0"/>
              </a:spcAft>
              <a:buNone/>
            </a:pPr>
            <a:r>
              <a:rPr sz="2200" b="0">
                <a:solidFill>
                  <a:srgbClr val="E7F1E8"/>
                </a:solidFill>
                <a:latin typeface="Segoe UI"/>
              </a:rPr>
              <a:t>Transfer &amp; Few-Shot Learning  ·  AI-Enabled Threats  ·  The Future</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TECHNIQUE 2</a:t>
            </a:r>
          </a:p>
          <a:p>
            <a:pPr algn="l">
              <a:lnSpc>
                <a:spcPct val="100000"/>
              </a:lnSpc>
              <a:spcAft>
                <a:spcPts val="600"/>
              </a:spcAft>
              <a:buNone/>
            </a:pPr>
            <a:r>
              <a:rPr sz="2500" b="1">
                <a:solidFill>
                  <a:srgbClr val="FFFFFF"/>
                </a:solidFill>
                <a:latin typeface="Segoe UI"/>
              </a:rPr>
              <a:t>Few-Shot Learning: Learn From a Handful</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Goal: recognize a NEW class/threat from just a few labeled examples.</a:t>
            </a:r>
          </a:p>
          <a:p>
            <a:pPr algn="l" indent="-256032" marL="256032">
              <a:lnSpc>
                <a:spcPct val="105000"/>
              </a:lnSpc>
              <a:spcAft>
                <a:spcPts val="1100"/>
              </a:spcAft>
              <a:buClr>
                <a:srgbClr val="2C6E3F"/>
              </a:buClr>
              <a:buFont typeface="Segoe UI"/>
              <a:buChar char="▸"/>
            </a:pPr>
            <a:r>
              <a:rPr sz="2100" b="0">
                <a:solidFill>
                  <a:srgbClr val="1C241E"/>
                </a:solidFill>
                <a:latin typeface="Segoe UI"/>
              </a:rPr>
              <a:t>Often built ON transfer learning (a strong pretrained base makes few-shot possible).</a:t>
            </a:r>
          </a:p>
          <a:p>
            <a:pPr algn="l" indent="-256032" marL="256032">
              <a:lnSpc>
                <a:spcPct val="105000"/>
              </a:lnSpc>
              <a:spcAft>
                <a:spcPts val="1100"/>
              </a:spcAft>
              <a:buClr>
                <a:srgbClr val="2C6E3F"/>
              </a:buClr>
              <a:buFont typeface="Segoe UI"/>
              <a:buChar char="▸"/>
            </a:pPr>
            <a:r>
              <a:rPr sz="2100" b="0">
                <a:solidFill>
                  <a:srgbClr val="1C241E"/>
                </a:solidFill>
                <a:latin typeface="Segoe UI"/>
              </a:rPr>
              <a:t>Extreme case - zero-shot: describe the threat in words, no examples.</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Security use: flag a brand-new scam type after seeing 3-5 samples.</a:t>
            </a:r>
          </a:p>
          <a:p>
            <a:pPr algn="l" indent="-256032" marL="256032">
              <a:lnSpc>
                <a:spcPct val="105000"/>
              </a:lnSpc>
              <a:spcAft>
                <a:spcPts val="1100"/>
              </a:spcAft>
              <a:buClr>
                <a:srgbClr val="2C6E3F"/>
              </a:buClr>
              <a:buFont typeface="Segoe UI"/>
              <a:buChar char="▸"/>
            </a:pPr>
            <a:r>
              <a:rPr sz="2100" b="0">
                <a:solidFill>
                  <a:srgbClr val="1C241E"/>
                </a:solidFill>
                <a:latin typeface="Segoe UI"/>
              </a:rPr>
              <a:t>Trade-off: fewer labels means more reliance on the pretrained model's quality.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Few-shot = learn a new threat from a handful of examples.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TECHNIQUE 3</a:t>
            </a:r>
          </a:p>
          <a:p>
            <a:pPr algn="l">
              <a:lnSpc>
                <a:spcPct val="100000"/>
              </a:lnSpc>
              <a:spcAft>
                <a:spcPts val="600"/>
              </a:spcAft>
              <a:buNone/>
            </a:pPr>
            <a:r>
              <a:rPr sz="2500" b="1">
                <a:solidFill>
                  <a:srgbClr val="FFFFFF"/>
                </a:solidFill>
                <a:latin typeface="Segoe UI"/>
              </a:rPr>
              <a:t>Federated Learning in Security (Recall Week 13)</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Train a shared model across many orgs/devices WITHOUT sharing raw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Each site trains locally; only model updates are combined.</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Security use: banks jointly detect fraud patterns without exposing customers.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Bonus: more diverse data than any one org has - better coverage of attacks.</a:t>
            </a:r>
          </a:p>
          <a:p>
            <a:pPr algn="l" indent="-256032" marL="256032">
              <a:lnSpc>
                <a:spcPct val="105000"/>
              </a:lnSpc>
              <a:spcAft>
                <a:spcPts val="1100"/>
              </a:spcAft>
              <a:buClr>
                <a:srgbClr val="2C6E3F"/>
              </a:buClr>
              <a:buFont typeface="Segoe UI"/>
              <a:buChar char="▸"/>
            </a:pPr>
            <a:r>
              <a:rPr sz="2100" b="0">
                <a:solidFill>
                  <a:srgbClr val="1C241E"/>
                </a:solidFill>
                <a:latin typeface="Segoe UI"/>
              </a:rPr>
              <a:t>Often paired with differential privacy for stronger protection.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Federated = shared model, private data (Week 13) - great for cross-org defense.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ONLY THE MATH TRAVELS, NOT THE DATA</a:t>
            </a:r>
          </a:p>
          <a:p>
            <a:pPr algn="l">
              <a:lnSpc>
                <a:spcPct val="100000"/>
              </a:lnSpc>
              <a:spcAft>
                <a:spcPts val="600"/>
              </a:spcAft>
              <a:buNone/>
            </a:pPr>
            <a:r>
              <a:rPr sz="2500" b="1">
                <a:solidFill>
                  <a:srgbClr val="FFFFFF"/>
                </a:solidFill>
                <a:latin typeface="Segoe UI"/>
              </a:rPr>
              <a:t>Federated Learning: Shared Model, Private Data</a:t>
            </a:r>
          </a:p>
        </p:txBody>
      </p:sp>
      <p:pic>
        <p:nvPicPr>
          <p:cNvPr id="6" name="Picture 5" descr="federated_learning_flow.png"/>
          <p:cNvPicPr>
            <a:picLocks noChangeAspect="1"/>
          </p:cNvPicPr>
          <p:nvPr/>
        </p:nvPicPr>
        <p:blipFill>
          <a:blip r:embed="rId2"/>
          <a:stretch>
            <a:fillRect/>
          </a:stretch>
        </p:blipFill>
        <p:spPr>
          <a:xfrm>
            <a:off x="602115" y="1325880"/>
            <a:ext cx="10987465"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Each org (banks, a hospital) trains on its LOCAL data and sends only model updates up to a shared global model; the improved model comes back down. Raw data never leaves any org.</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Match the technique to the problem</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Which fits best - transfer, few-shot, or federated learning?</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You have a huge general model and a small labeled malware set.</a:t>
            </a:r>
          </a:p>
          <a:p>
            <a:pPr algn="l" indent="-256032" marL="256032">
              <a:lnSpc>
                <a:spcPct val="105000"/>
              </a:lnSpc>
              <a:spcAft>
                <a:spcPts val="1100"/>
              </a:spcAft>
              <a:buClr>
                <a:srgbClr val="2C6E3F"/>
              </a:buClr>
              <a:buFont typeface="Segoe UI"/>
              <a:buChar char="▸"/>
            </a:pPr>
            <a:r>
              <a:rPr sz="1800" b="0">
                <a:solidFill>
                  <a:srgbClr val="1C241E"/>
                </a:solidFill>
                <a:latin typeface="Segoe UI"/>
              </a:rPr>
              <a:t>A brand-new scam appears; you have only 4 examples.</a:t>
            </a:r>
          </a:p>
          <a:p>
            <a:pPr algn="l" indent="-256032" marL="256032">
              <a:lnSpc>
                <a:spcPct val="105000"/>
              </a:lnSpc>
              <a:spcAft>
                <a:spcPts val="1100"/>
              </a:spcAft>
              <a:buClr>
                <a:srgbClr val="2C6E3F"/>
              </a:buClr>
              <a:buFont typeface="Segoe UI"/>
              <a:buChar char="▸"/>
            </a:pPr>
            <a:r>
              <a:rPr sz="1800" b="0">
                <a:solidFill>
                  <a:srgbClr val="1C241E"/>
                </a:solidFill>
                <a:latin typeface="Segoe UI"/>
              </a:rPr>
              <a:t>Ten hospitals want a shared threat model but can't share patient data.</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EMERGING THREATS &amp; THE ARMS RACE   ·   ~18 MIN</a:t>
            </a:r>
          </a:p>
          <a:p>
            <a:pPr algn="l">
              <a:lnSpc>
                <a:spcPct val="100000"/>
              </a:lnSpc>
              <a:spcAft>
                <a:spcPts val="600"/>
              </a:spcAft>
              <a:buNone/>
            </a:pPr>
            <a:r>
              <a:rPr sz="3800" b="1">
                <a:solidFill>
                  <a:srgbClr val="FFFFFF"/>
                </a:solidFill>
                <a:latin typeface="Segoe UI"/>
              </a:rPr>
              <a:t>How Attackers Are Using AI Next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DUAL-USE, AGAIN</a:t>
            </a:r>
          </a:p>
          <a:p>
            <a:pPr algn="l">
              <a:lnSpc>
                <a:spcPct val="100000"/>
              </a:lnSpc>
              <a:spcAft>
                <a:spcPts val="600"/>
              </a:spcAft>
              <a:buNone/>
            </a:pPr>
            <a:r>
              <a:rPr sz="2500" b="1">
                <a:solidFill>
                  <a:srgbClr val="FFFFFF"/>
                </a:solidFill>
                <a:latin typeface="Segoe UI"/>
              </a:rPr>
              <a:t>AI Cuts Both Ways (Recall Week 8)</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Every capability we use for defense can be turned to offense.</a:t>
            </a:r>
          </a:p>
          <a:p>
            <a:pPr algn="l" indent="-256032" marL="256032">
              <a:lnSpc>
                <a:spcPct val="105000"/>
              </a:lnSpc>
              <a:spcAft>
                <a:spcPts val="1100"/>
              </a:spcAft>
              <a:buClr>
                <a:srgbClr val="2C6E3F"/>
              </a:buClr>
              <a:buFont typeface="Segoe UI"/>
              <a:buChar char="▸"/>
            </a:pPr>
            <a:r>
              <a:rPr sz="2100" b="0">
                <a:solidFill>
                  <a:srgbClr val="1C241E"/>
                </a:solidFill>
                <a:latin typeface="Segoe UI"/>
              </a:rPr>
              <a:t>AI makes attacks cheaper, faster, more personalized, and adaptive.</a:t>
            </a:r>
          </a:p>
          <a:p>
            <a:pPr algn="l" indent="-256032" marL="256032">
              <a:lnSpc>
                <a:spcPct val="105000"/>
              </a:lnSpc>
              <a:spcAft>
                <a:spcPts val="1100"/>
              </a:spcAft>
              <a:buClr>
                <a:srgbClr val="2C6E3F"/>
              </a:buClr>
              <a:buFont typeface="Segoe UI"/>
              <a:buChar char="▸"/>
            </a:pPr>
            <a:r>
              <a:rPr sz="2100" b="0">
                <a:solidFill>
                  <a:srgbClr val="1C241E"/>
                </a:solidFill>
                <a:latin typeface="Segoe UI"/>
              </a:rPr>
              <a:t>Emerging threats push this further - automation and scale.</a:t>
            </a:r>
          </a:p>
          <a:p>
            <a:pPr algn="l" indent="-256032" marL="256032">
              <a:lnSpc>
                <a:spcPct val="105000"/>
              </a:lnSpc>
              <a:spcAft>
                <a:spcPts val="1100"/>
              </a:spcAft>
              <a:buClr>
                <a:srgbClr val="2C6E3F"/>
              </a:buClr>
              <a:buFont typeface="Segoe UI"/>
              <a:buChar char="▸"/>
            </a:pPr>
            <a:r>
              <a:rPr sz="2100" b="0">
                <a:solidFill>
                  <a:srgbClr val="1C241E"/>
                </a:solidFill>
                <a:latin typeface="Segoe UI"/>
              </a:rPr>
              <a:t>Defensive goal isn't to 'win' forever - it's to raise cost and adapt.</a:t>
            </a:r>
          </a:p>
          <a:p>
            <a:pPr algn="l" indent="-256032" marL="256032">
              <a:lnSpc>
                <a:spcPct val="105000"/>
              </a:lnSpc>
              <a:spcAft>
                <a:spcPts val="1100"/>
              </a:spcAft>
              <a:buClr>
                <a:srgbClr val="2C6E3F"/>
              </a:buClr>
              <a:buFont typeface="Segoe UI"/>
              <a:buChar char="▸"/>
            </a:pPr>
            <a:r>
              <a:rPr sz="2100" b="0">
                <a:solidFill>
                  <a:srgbClr val="1C241E"/>
                </a:solidFill>
                <a:latin typeface="Segoe UI"/>
              </a:rPr>
              <a:t>Know the threat to defend against it (never to build it).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AI scales attacks too - study threats to defend (ethics).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FOUR TO WATCH</a:t>
            </a:r>
          </a:p>
          <a:p>
            <a:pPr algn="l">
              <a:lnSpc>
                <a:spcPct val="100000"/>
              </a:lnSpc>
              <a:spcAft>
                <a:spcPts val="600"/>
              </a:spcAft>
              <a:buNone/>
            </a:pPr>
            <a:r>
              <a:rPr sz="2500" b="1">
                <a:solidFill>
                  <a:srgbClr val="FFFFFF"/>
                </a:solidFill>
                <a:latin typeface="Segoe UI"/>
              </a:rPr>
              <a:t>Emerging AI-Enabled Threats</a:t>
            </a:r>
          </a:p>
        </p:txBody>
      </p:sp>
      <p:pic>
        <p:nvPicPr>
          <p:cNvPr id="6" name="Picture 5" descr="emerging_threats.png"/>
          <p:cNvPicPr>
            <a:picLocks noChangeAspect="1"/>
          </p:cNvPicPr>
          <p:nvPr/>
        </p:nvPicPr>
        <p:blipFill>
          <a:blip r:embed="rId2"/>
          <a:stretch>
            <a:fillRect/>
          </a:stretch>
        </p:blipFill>
        <p:spPr>
          <a:xfrm>
            <a:off x="1084041" y="1325880"/>
            <a:ext cx="1002361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AI-generated malware, poisoning at scale, deepfakes-as-a-service, and autonomous attack agents.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THREAT 1</a:t>
            </a:r>
          </a:p>
          <a:p>
            <a:pPr algn="l">
              <a:lnSpc>
                <a:spcPct val="100000"/>
              </a:lnSpc>
              <a:spcAft>
                <a:spcPts val="600"/>
              </a:spcAft>
              <a:buNone/>
            </a:pPr>
            <a:r>
              <a:rPr sz="2500" b="1">
                <a:solidFill>
                  <a:srgbClr val="FFFFFF"/>
                </a:solidFill>
                <a:latin typeface="Segoe UI"/>
              </a:rPr>
              <a:t>AI-Generated &amp; Adaptive Malware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AI can help generate or mutate malware to dodge signature detection.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Polymorphic behavior: it changes shape while keeping its function.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This defeats old signature-only antivirus (recall Week 8).</a:t>
            </a:r>
          </a:p>
          <a:p>
            <a:pPr algn="l" indent="-256032" marL="256032">
              <a:lnSpc>
                <a:spcPct val="105000"/>
              </a:lnSpc>
              <a:spcAft>
                <a:spcPts val="1100"/>
              </a:spcAft>
              <a:buClr>
                <a:srgbClr val="2C6E3F"/>
              </a:buClr>
              <a:buFont typeface="Segoe UI"/>
              <a:buChar char="▸"/>
            </a:pPr>
            <a:r>
              <a:rPr sz="2100" b="0">
                <a:solidFill>
                  <a:srgbClr val="1C241E"/>
                </a:solidFill>
                <a:latin typeface="Segoe UI"/>
              </a:rPr>
              <a:t>Defense: behavior- and anomaly-based detection, not just signatures.</a:t>
            </a:r>
          </a:p>
          <a:p>
            <a:pPr algn="l" indent="-256032" marL="256032">
              <a:lnSpc>
                <a:spcPct val="105000"/>
              </a:lnSpc>
              <a:spcAft>
                <a:spcPts val="1100"/>
              </a:spcAft>
              <a:buClr>
                <a:srgbClr val="2C6E3F"/>
              </a:buClr>
              <a:buFont typeface="Segoe UI"/>
              <a:buChar char="▸"/>
            </a:pPr>
            <a:r>
              <a:rPr sz="2100" b="0">
                <a:solidFill>
                  <a:srgbClr val="1C241E"/>
                </a:solidFill>
                <a:latin typeface="Segoe UI"/>
              </a:rPr>
              <a:t>Plus defense in depth - assume some malware gets through.</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AI mutates malware to evade signatures -&gt; use behavior/anomaly detection.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THREAT 2</a:t>
            </a:r>
          </a:p>
          <a:p>
            <a:pPr algn="l">
              <a:lnSpc>
                <a:spcPct val="100000"/>
              </a:lnSpc>
              <a:spcAft>
                <a:spcPts val="600"/>
              </a:spcAft>
              <a:buNone/>
            </a:pPr>
            <a:r>
              <a:rPr sz="2500" b="1">
                <a:solidFill>
                  <a:srgbClr val="FFFFFF"/>
                </a:solidFill>
                <a:latin typeface="Segoe UI"/>
              </a:rPr>
              <a:t>Poisoning at Scale &amp; the Data Supply Chain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Models increasingly train on huge scraped or open datasets.</a:t>
            </a:r>
          </a:p>
          <a:p>
            <a:pPr algn="l" indent="-256032" marL="256032">
              <a:lnSpc>
                <a:spcPct val="105000"/>
              </a:lnSpc>
              <a:spcAft>
                <a:spcPts val="1100"/>
              </a:spcAft>
              <a:buClr>
                <a:srgbClr val="2C6E3F"/>
              </a:buClr>
              <a:buFont typeface="Segoe UI"/>
              <a:buChar char="▸"/>
            </a:pPr>
            <a:r>
              <a:rPr sz="2100" b="0">
                <a:solidFill>
                  <a:srgbClr val="1C241E"/>
                </a:solidFill>
                <a:latin typeface="Segoe UI"/>
              </a:rPr>
              <a:t>Attackers can seed malicious content into that public data (recall Week 10).</a:t>
            </a:r>
          </a:p>
          <a:p>
            <a:pPr algn="l" indent="-256032" marL="256032">
              <a:lnSpc>
                <a:spcPct val="105000"/>
              </a:lnSpc>
              <a:spcAft>
                <a:spcPts val="1100"/>
              </a:spcAft>
              <a:buClr>
                <a:srgbClr val="2C6E3F"/>
              </a:buClr>
              <a:buFont typeface="Segoe UI"/>
              <a:buChar char="▸"/>
            </a:pPr>
            <a:r>
              <a:rPr sz="2100" b="0">
                <a:solidFill>
                  <a:srgbClr val="1C241E"/>
                </a:solidFill>
                <a:latin typeface="Segoe UI"/>
              </a:rPr>
              <a:t>At scale, even a small poisoned fraction can plant a backdoor.</a:t>
            </a:r>
          </a:p>
          <a:p>
            <a:pPr algn="l" indent="-256032" marL="256032">
              <a:lnSpc>
                <a:spcPct val="105000"/>
              </a:lnSpc>
              <a:spcAft>
                <a:spcPts val="1100"/>
              </a:spcAft>
              <a:buClr>
                <a:srgbClr val="2C6E3F"/>
              </a:buClr>
              <a:buFont typeface="Segoe UI"/>
              <a:buChar char="▸"/>
            </a:pPr>
            <a:r>
              <a:rPr sz="2100" b="0">
                <a:solidFill>
                  <a:srgbClr val="1C241E"/>
                </a:solidFill>
                <a:latin typeface="Segoe UI"/>
              </a:rPr>
              <a:t>It's a supply-chain problem: you may not control your training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Defense: vet &amp; track data provenance, curate sources, test for backdoors.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Poisoning public/scraped data at scale -&gt; vet provenance, curate sources.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ATTACKERS AND DEFENDERS CO-EVOLVE</a:t>
            </a:r>
          </a:p>
          <a:p>
            <a:pPr algn="l">
              <a:lnSpc>
                <a:spcPct val="100000"/>
              </a:lnSpc>
              <a:spcAft>
                <a:spcPts val="600"/>
              </a:spcAft>
              <a:buNone/>
            </a:pPr>
            <a:r>
              <a:rPr sz="2500" b="1">
                <a:solidFill>
                  <a:srgbClr val="FFFFFF"/>
                </a:solidFill>
                <a:latin typeface="Segoe UI"/>
              </a:rPr>
              <a:t>The AI Arms Race</a:t>
            </a:r>
          </a:p>
        </p:txBody>
      </p:sp>
      <p:pic>
        <p:nvPicPr>
          <p:cNvPr id="6" name="Picture 5" descr="arms_race.png"/>
          <p:cNvPicPr>
            <a:picLocks noChangeAspect="1"/>
          </p:cNvPicPr>
          <p:nvPr/>
        </p:nvPicPr>
        <p:blipFill>
          <a:blip r:embed="rId2"/>
          <a:stretch>
            <a:fillRect/>
          </a:stretch>
        </p:blipFill>
        <p:spPr>
          <a:xfrm>
            <a:off x="309648" y="1325880"/>
            <a:ext cx="11572399"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Each side adopts AI, then adapts to the other - there is no finish line, only faster iteration.</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Scarce labels, real threats</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Across the course, what made ML hard in security? (hint: labels)</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one way you think attackers will USE AI next.</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skill from this course do you think will matter most in five years?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Emerging threat -&gt; defense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emerging threat, name ONE defense you've learned this term:</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AI-generated malware that changes its signature.</a:t>
            </a:r>
          </a:p>
          <a:p>
            <a:pPr algn="l" indent="-256032" marL="256032">
              <a:lnSpc>
                <a:spcPct val="105000"/>
              </a:lnSpc>
              <a:spcAft>
                <a:spcPts val="1100"/>
              </a:spcAft>
              <a:buClr>
                <a:srgbClr val="2C6E3F"/>
              </a:buClr>
              <a:buFont typeface="Segoe UI"/>
              <a:buChar char="▸"/>
            </a:pPr>
            <a:r>
              <a:rPr sz="1800" b="0">
                <a:solidFill>
                  <a:srgbClr val="1C241E"/>
                </a:solidFill>
                <a:latin typeface="Segoe UI"/>
              </a:rPr>
              <a:t>A poisoned open dataset used to train your model.</a:t>
            </a:r>
          </a:p>
          <a:p>
            <a:pPr algn="l" indent="-256032" marL="256032">
              <a:lnSpc>
                <a:spcPct val="105000"/>
              </a:lnSpc>
              <a:spcAft>
                <a:spcPts val="1100"/>
              </a:spcAft>
              <a:buClr>
                <a:srgbClr val="2C6E3F"/>
              </a:buClr>
              <a:buFont typeface="Segoe UI"/>
              <a:buChar char="▸"/>
            </a:pPr>
            <a:r>
              <a:rPr sz="1800" b="0">
                <a:solidFill>
                  <a:srgbClr val="1C241E"/>
                </a:solidFill>
                <a:latin typeface="Segoe UI"/>
              </a:rPr>
              <a:t>A deepfake voice call to your finance team.</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THE FUTURE OF AI + CYBERSECURITY   ·   ~10 MIN</a:t>
            </a:r>
          </a:p>
          <a:p>
            <a:pPr algn="l">
              <a:lnSpc>
                <a:spcPct val="100000"/>
              </a:lnSpc>
              <a:spcAft>
                <a:spcPts val="600"/>
              </a:spcAft>
              <a:buNone/>
            </a:pPr>
            <a:r>
              <a:rPr sz="3800" b="1">
                <a:solidFill>
                  <a:srgbClr val="FFFFFF"/>
                </a:solidFill>
                <a:latin typeface="Segoe UI"/>
              </a:rPr>
              <a:t>What's Coming, and Your Place in It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TRENDS TO WATCH</a:t>
            </a:r>
          </a:p>
          <a:p>
            <a:pPr algn="l">
              <a:lnSpc>
                <a:spcPct val="100000"/>
              </a:lnSpc>
              <a:spcAft>
                <a:spcPts val="600"/>
              </a:spcAft>
              <a:buNone/>
            </a:pPr>
            <a:r>
              <a:rPr sz="2500" b="1">
                <a:solidFill>
                  <a:srgbClr val="FFFFFF"/>
                </a:solidFill>
                <a:latin typeface="Segoe UI"/>
              </a:rPr>
              <a:t>The Future of AI + Cybersecurity</a:t>
            </a:r>
          </a:p>
        </p:txBody>
      </p:sp>
      <p:pic>
        <p:nvPicPr>
          <p:cNvPr id="6" name="Picture 5" descr="future_landscape.png"/>
          <p:cNvPicPr>
            <a:picLocks noChangeAspect="1"/>
          </p:cNvPicPr>
          <p:nvPr/>
        </p:nvPicPr>
        <p:blipFill>
          <a:blip r:embed="rId2"/>
          <a:stretch>
            <a:fillRect/>
          </a:stretch>
        </p:blipFill>
        <p:spPr>
          <a:xfrm>
            <a:off x="-484216" y="1325880"/>
            <a:ext cx="13160127"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More automation on both sides, AI 'agents' that act, stronger rules, and humans staying in the loop.</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SIGNAL VS. NOISE</a:t>
            </a:r>
          </a:p>
          <a:p>
            <a:pPr algn="l">
              <a:lnSpc>
                <a:spcPct val="100000"/>
              </a:lnSpc>
              <a:spcAft>
                <a:spcPts val="600"/>
              </a:spcAft>
              <a:buNone/>
            </a:pPr>
            <a:r>
              <a:rPr sz="2500" b="1">
                <a:solidFill>
                  <a:srgbClr val="FFFFFF"/>
                </a:solidFill>
                <a:latin typeface="Segoe UI"/>
              </a:rPr>
              <a:t>What's Coming (and What Stays the Same)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AI 'agents' will increasingly act - so oversight and least privilege matter MORE.</a:t>
            </a:r>
          </a:p>
          <a:p>
            <a:pPr algn="l" indent="-256032" marL="256032">
              <a:lnSpc>
                <a:spcPct val="105000"/>
              </a:lnSpc>
              <a:spcAft>
                <a:spcPts val="1100"/>
              </a:spcAft>
              <a:buClr>
                <a:srgbClr val="2C6E3F"/>
              </a:buClr>
              <a:buFont typeface="Segoe UI"/>
              <a:buChar char="▸"/>
            </a:pPr>
            <a:r>
              <a:rPr sz="2100" b="0">
                <a:solidFill>
                  <a:srgbClr val="1C241E"/>
                </a:solidFill>
                <a:latin typeface="Segoe UI"/>
              </a:rPr>
              <a:t>Regulation will tighten; trustworthy-AI skills become table stakes.</a:t>
            </a:r>
          </a:p>
          <a:p>
            <a:pPr algn="l" indent="-256032" marL="256032">
              <a:lnSpc>
                <a:spcPct val="105000"/>
              </a:lnSpc>
              <a:spcAft>
                <a:spcPts val="1100"/>
              </a:spcAft>
              <a:buClr>
                <a:srgbClr val="2C6E3F"/>
              </a:buClr>
              <a:buFont typeface="Segoe UI"/>
              <a:buChar char="▸"/>
            </a:pPr>
            <a:r>
              <a:rPr sz="2100" b="0">
                <a:solidFill>
                  <a:srgbClr val="1C241E"/>
                </a:solidFill>
                <a:latin typeface="Segoe UI"/>
              </a:rPr>
              <a:t>Attacks and defenses both accelerate - speed and adaptivity win.</a:t>
            </a:r>
          </a:p>
          <a:p>
            <a:pPr algn="l" indent="-256032" marL="256032">
              <a:lnSpc>
                <a:spcPct val="105000"/>
              </a:lnSpc>
              <a:spcAft>
                <a:spcPts val="1100"/>
              </a:spcAft>
              <a:buClr>
                <a:srgbClr val="2C6E3F"/>
              </a:buClr>
              <a:buFont typeface="Segoe UI"/>
              <a:buChar char="▸"/>
            </a:pPr>
            <a:r>
              <a:rPr sz="2100" b="0">
                <a:solidFill>
                  <a:srgbClr val="1C241E"/>
                </a:solidFill>
                <a:latin typeface="Segoe UI"/>
              </a:rPr>
              <a:t>Unchanging fundamentals: defense in depth, trade-offs, trust, human oversight.</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best defenders pair AI's speed with human judgment.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Tools change fast; the fundamentals you learned endure.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YOUR NEXT STEPS</a:t>
            </a:r>
          </a:p>
          <a:p>
            <a:pPr algn="l">
              <a:lnSpc>
                <a:spcPct val="100000"/>
              </a:lnSpc>
              <a:spcAft>
                <a:spcPts val="600"/>
              </a:spcAft>
              <a:buNone/>
            </a:pPr>
            <a:r>
              <a:rPr sz="2500" b="1">
                <a:solidFill>
                  <a:srgbClr val="FFFFFF"/>
                </a:solidFill>
                <a:latin typeface="Segoe UI"/>
              </a:rPr>
              <a:t>Careers &amp; Staying Current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Roles: security analyst, ML/AI security engineer, GRC/AI governance, risk &amp; audit.</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Your portfolio: 12 hands-on labs + a CTF + a tabletop - real, demonstrable skills.</a:t>
            </a:r>
          </a:p>
          <a:p>
            <a:pPr algn="l" indent="-256032" marL="256032">
              <a:lnSpc>
                <a:spcPct val="105000"/>
              </a:lnSpc>
              <a:spcAft>
                <a:spcPts val="1100"/>
              </a:spcAft>
              <a:buClr>
                <a:srgbClr val="2C6E3F"/>
              </a:buClr>
              <a:buFont typeface="Segoe UI"/>
              <a:buChar char="▸"/>
            </a:pPr>
            <a:r>
              <a:rPr sz="2100" b="0">
                <a:solidFill>
                  <a:srgbClr val="1C241E"/>
                </a:solidFill>
                <a:latin typeface="Segoe UI"/>
              </a:rPr>
              <a:t>Stay current: follow NIST, CISA, OWASP, and MITRE ATLAS; read threat reports.</a:t>
            </a:r>
          </a:p>
          <a:p>
            <a:pPr algn="l" indent="-256032" marL="256032">
              <a:lnSpc>
                <a:spcPct val="105000"/>
              </a:lnSpc>
              <a:spcAft>
                <a:spcPts val="1100"/>
              </a:spcAft>
              <a:buClr>
                <a:srgbClr val="2C6E3F"/>
              </a:buClr>
              <a:buFont typeface="Segoe UI"/>
              <a:buChar char="▸"/>
            </a:pPr>
            <a:r>
              <a:rPr sz="2100" b="0">
                <a:solidFill>
                  <a:srgbClr val="1C241E"/>
                </a:solidFill>
                <a:latin typeface="Segoe UI"/>
              </a:rPr>
              <a:t>Keep practicing: CTFs, Kaggle, open datasets, and reproducing papers.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Curiosity + fundamentals + ethics = a durable career.</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Real skills built; follow NIST/CISA/OWASP; keep practicing.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Your prediction</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a card or with a neighbor: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one AI + cybersecurity change you expect in the next 5 years.</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one course fundamental that will still matter then.</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thing you want to learn next.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Build an Emerging-Threat Defense Card</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In pairs, brief leadership on ONE emerging AI-enabled threat. For a named org (regional bank, hospital, SaaS startup, city government), produce a one-page 'Emerging Threat Defense Card' (~8 min), then trade cards with another pair for a peer review.</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Pick ONE threat (AI-generated malware, poisoning at scale, deepfakes-as-a-service, autonomous agents); write a one-sentence scenario naming the org and what's at risk.</a:t>
            </a:r>
          </a:p>
          <a:p>
            <a:pPr algn="l" indent="-256032" marL="256032">
              <a:lnSpc>
                <a:spcPct val="105000"/>
              </a:lnSpc>
              <a:spcAft>
                <a:spcPts val="1100"/>
              </a:spcAft>
              <a:buClr>
                <a:srgbClr val="2C6E3F"/>
              </a:buClr>
              <a:buFont typeface="Segoe UI"/>
              <a:buChar char="▸"/>
            </a:pPr>
            <a:r>
              <a:rPr sz="1800" b="0">
                <a:solidFill>
                  <a:srgbClr val="1C241E"/>
                </a:solidFill>
                <a:latin typeface="Segoe UI"/>
              </a:rPr>
              <a:t>Fill 'How AI amplifies it' (cheaper/faster/personalized/adaptive) and 'Business impact' in plain terms.</a:t>
            </a:r>
          </a:p>
          <a:p>
            <a:pPr algn="l" indent="-256032" marL="256032">
              <a:lnSpc>
                <a:spcPct val="105000"/>
              </a:lnSpc>
              <a:spcAft>
                <a:spcPts val="1100"/>
              </a:spcAft>
              <a:buClr>
                <a:srgbClr val="2C6E3F"/>
              </a:buClr>
              <a:buFont typeface="Segoe UI"/>
              <a:buChar char="▸"/>
            </a:pPr>
            <a:r>
              <a:rPr sz="1800" b="0">
                <a:solidFill>
                  <a:srgbClr val="1C241E"/>
                </a:solidFill>
                <a:latin typeface="Segoe UI"/>
              </a:rPr>
              <a:t>List TWO layered defenses from DIFFERENT weeks + ONE detection signal to monitor + a human-in-the-loop checkpoint.</a:t>
            </a:r>
          </a:p>
          <a:p>
            <a:pPr algn="l" indent="-256032" marL="256032">
              <a:lnSpc>
                <a:spcPct val="105000"/>
              </a:lnSpc>
              <a:spcAft>
                <a:spcPts val="1100"/>
              </a:spcAft>
              <a:buClr>
                <a:srgbClr val="2C6E3F"/>
              </a:buClr>
              <a:buFont typeface="Segoe UI"/>
              <a:buChar char="▸"/>
            </a:pPr>
            <a:r>
              <a:rPr sz="1800" b="0">
                <a:solidFill>
                  <a:srgbClr val="1C241E"/>
                </a:solidFill>
                <a:latin typeface="Segoe UI"/>
              </a:rPr>
              <a:t>Write the attacker's likely NEXT adaptation (one arms-race move) and your counter; trade cards and annotate one gap on another pair's card.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This Week Connects to Quiz 12</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For Quiz 12, master...</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Transfer, few-shot, and federated learning (and when to use each).</a:t>
            </a:r>
          </a:p>
          <a:p>
            <a:pPr algn="l" indent="-256032" marL="256032">
              <a:lnSpc>
                <a:spcPct val="105000"/>
              </a:lnSpc>
              <a:spcAft>
                <a:spcPts val="900"/>
              </a:spcAft>
              <a:buClr>
                <a:srgbClr val="2C6E3F"/>
              </a:buClr>
              <a:buFont typeface="Segoe UI"/>
              <a:buChar char="▸"/>
            </a:pPr>
            <a:r>
              <a:rPr sz="1550" b="0">
                <a:solidFill>
                  <a:srgbClr val="1C241E"/>
                </a:solidFill>
                <a:latin typeface="Segoe UI"/>
              </a:rPr>
              <a:t>Why advanced methods help when labels are scarce.</a:t>
            </a:r>
          </a:p>
          <a:p>
            <a:pPr algn="l" indent="-256032" marL="256032">
              <a:lnSpc>
                <a:spcPct val="105000"/>
              </a:lnSpc>
              <a:spcAft>
                <a:spcPts val="900"/>
              </a:spcAft>
              <a:buClr>
                <a:srgbClr val="2C6E3F"/>
              </a:buClr>
              <a:buFont typeface="Segoe UI"/>
              <a:buChar char="▸"/>
            </a:pPr>
            <a:r>
              <a:rPr sz="1550" b="0">
                <a:solidFill>
                  <a:srgbClr val="1C241E"/>
                </a:solidFill>
                <a:latin typeface="Segoe UI"/>
              </a:rPr>
              <a:t>Emerging threats: AI malware, poisoning at scale, deepfakes, agents.</a:t>
            </a:r>
          </a:p>
          <a:p>
            <a:pPr algn="l" indent="-256032" marL="256032">
              <a:lnSpc>
                <a:spcPct val="105000"/>
              </a:lnSpc>
              <a:spcAft>
                <a:spcPts val="900"/>
              </a:spcAft>
              <a:buClr>
                <a:srgbClr val="2C6E3F"/>
              </a:buClr>
              <a:buFont typeface="Segoe UI"/>
              <a:buChar char="▸"/>
            </a:pPr>
            <a:r>
              <a:rPr sz="1550" b="0">
                <a:solidFill>
                  <a:srgbClr val="1C241E"/>
                </a:solidFill>
                <a:latin typeface="Segoe UI"/>
              </a:rPr>
              <a:t>The arms race and matching each threat to a defense.</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Looking to Exam 4 (Weeks 10-16)...</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This week's advanced topics + emerging threats are fair game.</a:t>
            </a:r>
          </a:p>
          <a:p>
            <a:pPr algn="l" indent="-256032" marL="256032">
              <a:lnSpc>
                <a:spcPct val="105000"/>
              </a:lnSpc>
              <a:spcAft>
                <a:spcPts val="900"/>
              </a:spcAft>
              <a:buClr>
                <a:srgbClr val="2C6E3F"/>
              </a:buClr>
              <a:buFont typeface="Segoe UI"/>
              <a:buChar char="▸"/>
            </a:pPr>
            <a:r>
              <a:rPr sz="1550" b="0">
                <a:solidFill>
                  <a:srgbClr val="1C241E"/>
                </a:solidFill>
                <a:latin typeface="Segoe UI"/>
              </a:rPr>
              <a:t>Connect them back to Weeks 10-13 (attacks, ethics, privacy).</a:t>
            </a:r>
          </a:p>
          <a:p>
            <a:pPr algn="l" indent="-256032" marL="256032">
              <a:lnSpc>
                <a:spcPct val="105000"/>
              </a:lnSpc>
              <a:spcAft>
                <a:spcPts val="900"/>
              </a:spcAft>
              <a:buClr>
                <a:srgbClr val="2C6E3F"/>
              </a:buClr>
              <a:buFont typeface="Segoe UI"/>
              <a:buChar char="▸"/>
            </a:pPr>
            <a:r>
              <a:rPr sz="1550" b="0">
                <a:solidFill>
                  <a:srgbClr val="1C241E"/>
                </a:solidFill>
                <a:latin typeface="Segoe UI"/>
              </a:rPr>
              <a:t>Wednesday is a full synthesis + Exam-4 prep session.</a:t>
            </a:r>
          </a:p>
          <a:p>
            <a:pPr algn="l" indent="-256032" marL="256032">
              <a:lnSpc>
                <a:spcPct val="105000"/>
              </a:lnSpc>
              <a:spcAft>
                <a:spcPts val="900"/>
              </a:spcAft>
              <a:buClr>
                <a:srgbClr val="2C6E3F"/>
              </a:buClr>
              <a:buFont typeface="Segoe UI"/>
              <a:buChar char="▸"/>
            </a:pPr>
            <a:r>
              <a:rPr sz="1550" b="0">
                <a:solidFill>
                  <a:srgbClr val="1C241E"/>
                </a:solidFill>
                <a:latin typeface="Segoe UI"/>
              </a:rPr>
              <a:t>Lab 12 (tabletop) is due this week.</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27</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Transfer, few-shot, and federated learning all attack the label-scarcity problem central to security.</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 real learning curve showed transfer reaching ~0.92 with ~20 labels - vs ~640 from scratch (~30x fewer).</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Emerging threats (AI malware, poisoning at scale, deepfakes, autonomous agents) extend attacks you already know.</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It's an arms race with no finish line - the fundamentals (defense in depth, human oversight) still win.</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WHAT'S NEXT</a:t>
            </a:r>
          </a:p>
          <a:p>
            <a:pPr algn="l">
              <a:lnSpc>
                <a:spcPct val="100000"/>
              </a:lnSpc>
              <a:spcAft>
                <a:spcPts val="600"/>
              </a:spcAft>
              <a:buNone/>
            </a:pPr>
            <a:r>
              <a:rPr sz="2500" b="1">
                <a:solidFill>
                  <a:srgbClr val="FFFFFF"/>
                </a:solidFill>
                <a:latin typeface="Segoe UI"/>
              </a:rPr>
              <a:t>Looking Ahead: Quiz 12, Lab 12 &amp; Wednesday</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Quiz 12 is online this week (advanced techniques + emerging threats + synthesis).</a:t>
            </a:r>
          </a:p>
          <a:p>
            <a:pPr algn="l" indent="-256032" marL="256032">
              <a:lnSpc>
                <a:spcPct val="105000"/>
              </a:lnSpc>
              <a:spcAft>
                <a:spcPts val="1100"/>
              </a:spcAft>
              <a:buClr>
                <a:srgbClr val="2C6E3F"/>
              </a:buClr>
              <a:buFont typeface="Segoe UI"/>
              <a:buChar char="▸"/>
            </a:pPr>
            <a:r>
              <a:rPr sz="2100" b="0">
                <a:solidFill>
                  <a:srgbClr val="1C241E"/>
                </a:solidFill>
                <a:latin typeface="Segoe UI"/>
              </a:rPr>
              <a:t>🧪 Lab 12 (Tabletop) write-up is due this week - submit in Canvas.</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Read Handout 13: Advanced Topics and Future Threats.</a:t>
            </a:r>
          </a:p>
          <a:p>
            <a:pPr algn="l" indent="-256032" marL="256032">
              <a:lnSpc>
                <a:spcPct val="105000"/>
              </a:lnSpc>
              <a:spcAft>
                <a:spcPts val="1100"/>
              </a:spcAft>
              <a:buClr>
                <a:srgbClr val="2C6E3F"/>
              </a:buClr>
              <a:buFont typeface="Segoe UI"/>
              <a:buChar char="▸"/>
            </a:pPr>
            <a:r>
              <a:rPr sz="2100" b="0">
                <a:solidFill>
                  <a:srgbClr val="1C241E"/>
                </a:solidFill>
                <a:latin typeface="Segoe UI"/>
              </a:rPr>
              <a:t>📊 Wednesday: synthesize the whole course and prep for Exam 4 (Weeks 10-16).</a:t>
            </a:r>
          </a:p>
          <a:p>
            <a:pPr algn="l" indent="-256032" marL="256032">
              <a:lnSpc>
                <a:spcPct val="105000"/>
              </a:lnSpc>
              <a:spcAft>
                <a:spcPts val="1100"/>
              </a:spcAft>
              <a:buClr>
                <a:srgbClr val="2C6E3F"/>
              </a:buClr>
              <a:buFont typeface="Segoe UI"/>
              <a:buChar char="▸"/>
            </a:pPr>
            <a:r>
              <a:rPr sz="2100" b="0">
                <a:solidFill>
                  <a:srgbClr val="1C241E"/>
                </a:solidFill>
                <a:latin typeface="Segoe UI"/>
              </a:rPr>
              <a:t>🧭 Week 16 is dedicated Q&amp;A; Exam 4 is Week 17 (open-notes).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Quiz 12 &amp; Lab 12 this week; Wed = synthesis + Exam-4 prep.</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MONDAY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8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Warm-up &amp; why this matters</a:t>
            </a:r>
          </a:p>
          <a:p>
            <a:pPr algn="l">
              <a:lnSpc>
                <a:spcPct val="105000"/>
              </a:lnSpc>
              <a:spcAft>
                <a:spcPts val="600"/>
              </a:spcAft>
              <a:buNone/>
            </a:pPr>
            <a:r>
              <a:rPr sz="1250" b="0">
                <a:solidFill>
                  <a:srgbClr val="5C6B5E"/>
                </a:solidFill>
                <a:latin typeface="Segoe UI"/>
              </a:rPr>
              <a:t>Cutting edge, still grounded</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22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Advanced ML techniques</a:t>
            </a:r>
          </a:p>
          <a:p>
            <a:pPr algn="l">
              <a:lnSpc>
                <a:spcPct val="105000"/>
              </a:lnSpc>
              <a:spcAft>
                <a:spcPts val="600"/>
              </a:spcAft>
              <a:buNone/>
            </a:pPr>
            <a:r>
              <a:rPr sz="1250" b="0">
                <a:solidFill>
                  <a:srgbClr val="5C6B5E"/>
                </a:solidFill>
                <a:latin typeface="Segoe UI"/>
              </a:rPr>
              <a:t>Transfer, few-shot, federated</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18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Emerging threats &amp; the arms race</a:t>
            </a:r>
          </a:p>
          <a:p>
            <a:pPr algn="l">
              <a:lnSpc>
                <a:spcPct val="105000"/>
              </a:lnSpc>
              <a:spcAft>
                <a:spcPts val="600"/>
              </a:spcAft>
              <a:buNone/>
            </a:pPr>
            <a:r>
              <a:rPr sz="1250" b="0">
                <a:solidFill>
                  <a:srgbClr val="5C6B5E"/>
                </a:solidFill>
                <a:latin typeface="Segoe UI"/>
              </a:rPr>
              <a:t>AI malware, poisoning at scale</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10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The future of AI + cybersecurity</a:t>
            </a:r>
          </a:p>
          <a:p>
            <a:pPr algn="l">
              <a:lnSpc>
                <a:spcPct val="105000"/>
              </a:lnSpc>
              <a:spcAft>
                <a:spcPts val="600"/>
              </a:spcAft>
              <a:buNone/>
            </a:pPr>
            <a:r>
              <a:rPr sz="1250" b="0">
                <a:solidFill>
                  <a:srgbClr val="5C6B5E"/>
                </a:solidFill>
                <a:latin typeface="Segoe UI"/>
              </a:rPr>
              <a:t>What's coming; careers</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In-class task</a:t>
            </a:r>
          </a:p>
          <a:p>
            <a:pPr algn="l">
              <a:lnSpc>
                <a:spcPct val="105000"/>
              </a:lnSpc>
              <a:spcAft>
                <a:spcPts val="600"/>
              </a:spcAft>
              <a:buNone/>
            </a:pPr>
            <a:r>
              <a:rPr sz="1250" b="0">
                <a:solidFill>
                  <a:srgbClr val="5C6B5E"/>
                </a:solidFill>
                <a:latin typeface="Segoe UI"/>
              </a:rPr>
              <a:t>Emerging-threat defense card</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5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 &amp; exit</a:t>
            </a:r>
          </a:p>
          <a:p>
            <a:pPr algn="l">
              <a:lnSpc>
                <a:spcPct val="105000"/>
              </a:lnSpc>
              <a:spcAft>
                <a:spcPts val="600"/>
              </a:spcAft>
              <a:buNone/>
            </a:pPr>
            <a:r>
              <a:rPr sz="1250" b="0">
                <a:solidFill>
                  <a:srgbClr val="5C6B5E"/>
                </a:solidFill>
                <a:latin typeface="Segoe UI"/>
              </a:rPr>
              <a:t>Takeaways; Quiz 12</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one advanced technique and when you'd use it.</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one emerging threat and one defense for it.</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thing you'd like reviewed on Wednesday.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SOURCES &amp; FURTHER READING</a:t>
            </a:r>
          </a:p>
          <a:p>
            <a:pPr algn="l">
              <a:lnSpc>
                <a:spcPct val="100000"/>
              </a:lnSpc>
              <a:spcAft>
                <a:spcPts val="600"/>
              </a:spcAft>
              <a:buNone/>
            </a:pPr>
            <a:r>
              <a:rPr sz="2500" b="1">
                <a:solidFill>
                  <a:srgbClr val="FFFFFF"/>
                </a:solidFill>
                <a:latin typeface="Segoe UI"/>
              </a:rPr>
              <a:t>References &amp; Further Reading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lvl="1" algn="l" indent="-256032" marL="256032">
              <a:lnSpc>
                <a:spcPct val="105000"/>
              </a:lnSpc>
              <a:spcAft>
                <a:spcPts val="600"/>
              </a:spcAft>
              <a:buClr>
                <a:srgbClr val="2C6E3F"/>
              </a:buClr>
              <a:buFont typeface="Segoe UI"/>
              <a:buChar char="▸"/>
            </a:pPr>
            <a:r>
              <a:rPr sz="1700" b="0">
                <a:solidFill>
                  <a:srgbClr val="5C6B5E"/>
                </a:solidFill>
                <a:latin typeface="Segoe UI"/>
              </a:rPr>
              <a:t>S. J. Pan &amp; Q. Yang, 'A Survey on Transfer Learning,' IEEE TKDE, 2010.</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Y. Wang et al., 'Generalizing from a Few Examples: A Survey on Few-Shot Learning,' 2020.</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H. B. McMahan et al., federated learning, 2017; NIST AI RMF 1.0 (2023).</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ENISA Threat Landscape; MITRE ATLAS - adversarial threats to AI systems.</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CISA/NCSC, Guidelines for Secure AI System Development, 2023.</a:t>
            </a:r>
          </a:p>
        </p:txBody>
      </p:sp>
      <p:sp>
        <p:nvSpPr>
          <p:cNvPr id="7" name="Rectangle 6"/>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9" name="TextBox 8"/>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31</a:t>
            </a:r>
          </a:p>
        </p:txBody>
      </p:sp>
      <p:pic>
        <p:nvPicPr>
          <p:cNvPr id="10" name="Picture 9"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ADVANCED TOPICS &amp; EMERGING THREATS</a:t>
            </a:r>
          </a:p>
          <a:p>
            <a:pPr algn="l">
              <a:lnSpc>
                <a:spcPct val="100000"/>
              </a:lnSpc>
              <a:spcAft>
                <a:spcPts val="600"/>
              </a:spcAft>
              <a:buNone/>
            </a:pPr>
            <a:r>
              <a:rPr sz="2500" b="1">
                <a:solidFill>
                  <a:srgbClr val="FFFFFF"/>
                </a:solidFill>
                <a:latin typeface="Segoe UI"/>
              </a:rPr>
              <a:t>Today's Objectives</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Describe transfer, few-shot, and federated learning and their security uses.</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why these help when labeled data is scarce (with a real learning curve).</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Identify emerging AI-enabled threats and the attacker-defender arms race.</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Discuss the future of AI + cybersecurity and how to stay current.</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ADVANCED ML TECHNIQUES   ·   ~22 MIN</a:t>
            </a:r>
          </a:p>
          <a:p>
            <a:pPr algn="l">
              <a:lnSpc>
                <a:spcPct val="100000"/>
              </a:lnSpc>
              <a:spcAft>
                <a:spcPts val="600"/>
              </a:spcAft>
              <a:buNone/>
            </a:pPr>
            <a:r>
              <a:rPr sz="3800" b="1">
                <a:solidFill>
                  <a:srgbClr val="FFFFFF"/>
                </a:solidFill>
                <a:latin typeface="Segoe UI"/>
              </a:rPr>
              <a:t>Transfer, Few-Shot &amp; Federated Learning</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MOTIVATION</a:t>
            </a:r>
          </a:p>
          <a:p>
            <a:pPr algn="l">
              <a:lnSpc>
                <a:spcPct val="100000"/>
              </a:lnSpc>
              <a:spcAft>
                <a:spcPts val="600"/>
              </a:spcAft>
              <a:buNone/>
            </a:pPr>
            <a:r>
              <a:rPr sz="2500" b="1">
                <a:solidFill>
                  <a:srgbClr val="FFFFFF"/>
                </a:solidFill>
                <a:latin typeface="Segoe UI"/>
              </a:rPr>
              <a:t>Why Advanced Techniques? Labels Are Scarce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Recurring theme: in security you have LOTS of data but FEW labels.</a:t>
            </a:r>
          </a:p>
          <a:p>
            <a:pPr algn="l" indent="-256032" marL="256032">
              <a:lnSpc>
                <a:spcPct val="105000"/>
              </a:lnSpc>
              <a:spcAft>
                <a:spcPts val="1100"/>
              </a:spcAft>
              <a:buClr>
                <a:srgbClr val="2C6E3F"/>
              </a:buClr>
              <a:buFont typeface="Segoe UI"/>
              <a:buChar char="▸"/>
            </a:pPr>
            <a:r>
              <a:rPr sz="2100" b="0">
                <a:solidFill>
                  <a:srgbClr val="1C241E"/>
                </a:solidFill>
                <a:latin typeface="Segoe UI"/>
              </a:rPr>
              <a:t>Labeling attacks is slow, expensive, and needs experts.</a:t>
            </a:r>
          </a:p>
          <a:p>
            <a:pPr algn="l" indent="-256032" marL="256032">
              <a:lnSpc>
                <a:spcPct val="105000"/>
              </a:lnSpc>
              <a:spcAft>
                <a:spcPts val="1100"/>
              </a:spcAft>
              <a:buClr>
                <a:srgbClr val="2C6E3F"/>
              </a:buClr>
              <a:buFont typeface="Segoe UI"/>
              <a:buChar char="▸"/>
            </a:pPr>
            <a:r>
              <a:rPr sz="2100" b="0">
                <a:solidFill>
                  <a:srgbClr val="1C241E"/>
                </a:solidFill>
                <a:latin typeface="Segoe UI"/>
              </a:rPr>
              <a:t>Attacks are also NEW - you may have zero examples of tomorrow's threat.</a:t>
            </a:r>
          </a:p>
          <a:p>
            <a:pPr algn="l" indent="-256032" marL="256032">
              <a:lnSpc>
                <a:spcPct val="105000"/>
              </a:lnSpc>
              <a:spcAft>
                <a:spcPts val="1100"/>
              </a:spcAft>
              <a:buClr>
                <a:srgbClr val="2C6E3F"/>
              </a:buClr>
              <a:buFont typeface="Segoe UI"/>
              <a:buChar char="▸"/>
            </a:pPr>
            <a:r>
              <a:rPr sz="2100" b="0">
                <a:solidFill>
                  <a:srgbClr val="1C241E"/>
                </a:solidFill>
                <a:latin typeface="Segoe UI"/>
              </a:rPr>
              <a:t>Advanced techniques squeeze more out of few labels (or none).</a:t>
            </a:r>
          </a:p>
          <a:p>
            <a:pPr algn="l" indent="-256032" marL="256032">
              <a:lnSpc>
                <a:spcPct val="105000"/>
              </a:lnSpc>
              <a:spcAft>
                <a:spcPts val="1100"/>
              </a:spcAft>
              <a:buClr>
                <a:srgbClr val="2C6E3F"/>
              </a:buClr>
              <a:buFont typeface="Segoe UI"/>
              <a:buChar char="▸"/>
            </a:pPr>
            <a:r>
              <a:rPr sz="2100" b="0">
                <a:solidFill>
                  <a:srgbClr val="1C241E"/>
                </a:solidFill>
                <a:latin typeface="Segoe UI"/>
              </a:rPr>
              <a:t>Today: transfer learning, few-shot learning, and federated learning.</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Lots of data, few labels - advanced methods bridge the gap.</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TECHNIQUE 1</a:t>
            </a:r>
          </a:p>
          <a:p>
            <a:pPr algn="l">
              <a:lnSpc>
                <a:spcPct val="100000"/>
              </a:lnSpc>
              <a:spcAft>
                <a:spcPts val="600"/>
              </a:spcAft>
              <a:buNone/>
            </a:pPr>
            <a:r>
              <a:rPr sz="2500" b="1">
                <a:solidFill>
                  <a:srgbClr val="FFFFFF"/>
                </a:solidFill>
                <a:latin typeface="Segoe UI"/>
              </a:rPr>
              <a:t>Transfer Learning: Stand on a Pretrained Model</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Start from a model already trained on a HUGE general task.</a:t>
            </a:r>
          </a:p>
          <a:p>
            <a:pPr algn="l" indent="-256032" marL="256032">
              <a:lnSpc>
                <a:spcPct val="105000"/>
              </a:lnSpc>
              <a:spcAft>
                <a:spcPts val="1100"/>
              </a:spcAft>
              <a:buClr>
                <a:srgbClr val="2C6E3F"/>
              </a:buClr>
              <a:buFont typeface="Segoe UI"/>
              <a:buChar char="▸"/>
            </a:pPr>
            <a:r>
              <a:rPr sz="2100" b="0">
                <a:solidFill>
                  <a:srgbClr val="1C241E"/>
                </a:solidFill>
                <a:latin typeface="Segoe UI"/>
              </a:rPr>
              <a:t>FINE-TUNE it on your small, specific security dataset.</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reuses general 'knowledge,' so you need far less of your own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Everyday analogy: a trained analyst learns YOUR network faster than a novice.</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Security use: adapt a big language/vision model to phishing or malware detection.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Transfer = reuse a pretrained model, fine-tune on your small data.</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REUSE GENERAL KNOWLEDGE, FINE-TUNE ON A LITTLE DATA</a:t>
            </a:r>
          </a:p>
          <a:p>
            <a:pPr algn="l">
              <a:lnSpc>
                <a:spcPct val="100000"/>
              </a:lnSpc>
              <a:spcAft>
                <a:spcPts val="600"/>
              </a:spcAft>
              <a:buNone/>
            </a:pPr>
            <a:r>
              <a:rPr sz="2500" b="1">
                <a:solidFill>
                  <a:srgbClr val="FFFFFF"/>
                </a:solidFill>
                <a:latin typeface="Segoe UI"/>
              </a:rPr>
              <a:t>Transfer Learning: How It Actually Works</a:t>
            </a:r>
          </a:p>
        </p:txBody>
      </p:sp>
      <p:pic>
        <p:nvPicPr>
          <p:cNvPr id="6" name="Picture 5" descr="transfer_learning_pipeline.png"/>
          <p:cNvPicPr>
            <a:picLocks noChangeAspect="1"/>
          </p:cNvPicPr>
          <p:nvPr/>
        </p:nvPicPr>
        <p:blipFill>
          <a:blip r:embed="rId2"/>
          <a:stretch>
            <a:fillRect/>
          </a:stretch>
        </p:blipFill>
        <p:spPr>
          <a:xfrm>
            <a:off x="-541265" y="1325880"/>
            <a:ext cx="13274226"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Start from a model pretrained on HUGE general data -&gt; reuse its general feature layers (frozen) -&gt; add a small task head and fine-tune on your ~20 labeled security samples -&gt; a working phishing/malware detector.</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 REAL LEARNING CURVE</a:t>
            </a:r>
          </a:p>
          <a:p>
            <a:pPr algn="l">
              <a:lnSpc>
                <a:spcPct val="100000"/>
              </a:lnSpc>
              <a:spcAft>
                <a:spcPts val="600"/>
              </a:spcAft>
              <a:buNone/>
            </a:pPr>
            <a:r>
              <a:rPr sz="2500" b="1">
                <a:solidFill>
                  <a:srgbClr val="FFFFFF"/>
                </a:solidFill>
                <a:latin typeface="Segoe UI"/>
              </a:rPr>
              <a:t>Transfer &amp; Few-Shot: Good Accuracy From Fewer Labels</a:t>
            </a:r>
          </a:p>
        </p:txBody>
      </p:sp>
      <p:pic>
        <p:nvPicPr>
          <p:cNvPr id="6" name="Picture 5" descr="learning_curves.png"/>
          <p:cNvPicPr>
            <a:picLocks noChangeAspect="1"/>
          </p:cNvPicPr>
          <p:nvPr/>
        </p:nvPicPr>
        <p:blipFill>
          <a:blip r:embed="rId2"/>
          <a:stretch>
            <a:fillRect/>
          </a:stretch>
        </p:blipFill>
        <p:spPr>
          <a:xfrm>
            <a:off x="2101087" y="1325880"/>
            <a:ext cx="7989520"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With transfer, ~20 labels reach ~0.92 accuracy - matching 'from scratch' with ~640 labels (about 30x fewer).</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