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by pulling the course together: 'We've studied attacks, fairness, and privacy. Today they roll up into one business question - can people TRUST this AI?' Frame trust as a competitive advantage and a regulatory requirement. Note Lab 12 (a tabletop incident-response exercise) releases today and runs Wednesday; Quiz 11 is Wednesday. This is Exam-4 material (Weeks 10-16).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 the framework. Answers: explainability; transparency; robustness; accountability. Quick pairs, then cold-call. This diagnostic habit (name the missing pillar) is exactly what Exam-4 scenarios reward.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one pillar at a time, with a real explanation demo.' ~30 minutes with figures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transparency and make it concrete with the model card (callback to Week 12). Head off a misconception: transparency isn't about exposing proprietary code or security-sensitive details; it's honest disclosure of purpose, data, performance, and limits.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Draw the distinction students most often confuse. Transparency is system-level ('here's how it was built'); explainability is decision-level ('here's why YOUR email was flagged'). Both are needed. Ask: 'Which does a rejected loan applicant most want?' (Explainability - the specific reason.)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explainability and preview the real demo. Keep it intuitive: the simplest explanation is 'which inputs moved the decision and in which direction.' Stress its dual value: fairness/appeals AND debugging. Set up the figure.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real explainability figure (test accuracy ~0.72 on this toy set). Each bar = how much a feature moves the decision. Red = toward phishing, green = toward safe. Point out it matches human intuition (asking for a password is the strongest phishing signal; a known contact is protective) - that ALIGNMENT is what makes it trustworthy and debuggable. If a nonsense feature had the biggest weight, you'd catch a problem.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robustness and connect to Week 10 (adversarial) and the privacy/monitoring themes. Emphasize DATA DRIFT as the quiet killer beginners miss: a model can be accurate at launch and decay as behavior changes, so you must MONITOR, not just test once. Cybersecurity example: attackers deliberately shift tactics to induce drift.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data drift concrete with the timeline. Walk it left to right: the model launches accurate (~95%); the WORLD changes (new fraud tactics); the unchanged model's accuracy SILENTLY decays (nobody gets an error message - that's the danger); MONITORING catches the drop; a RETRAIN restores it. The takeaway: robustness is a monitor-over-time discipline, not a one-time launch test - which is exactly why accountability (owners who watch and retrain) matters.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accountability - the pillar that assigns human responsibility. Kill the 'the algorithm decided' excuse: someone owns it. Tie to Week 12 governance and the recurring 'human in the loop' theme. The audit trail is what regulators and incident responders (Wednesday) will ask for.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Synthesize all four pillars on one realistic system. Good answers: publish a model card + disclose it's AI; give the applicant the top reasons for denial; monitor accuracy/fairness drift; a named owner + a documented appeal path with human review. This is exactly the applied reasoning Exam 4 rewards. Pairs 3, discuss 2.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Surface intuitions about trust before naming the framework. Pairs 2 min, cold-call 2-3. Expected: medical/loan/hiring AI; 'show me how it works, that it's accurate and fair, that a human checks it'; 'the company/its leaders.' Those three map exactly to transparency/explainability, robustness, and accountability - today's pillars.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'How do organizations actually deliver on the four pillars? They build trust in from the start.' ~13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delivery pipeline. Key message: trust is cheaper to build IN than to bolt ON. Each stage has a trust checkpoint - set the risk tier at design, document at build, audit at test, add oversight at deploy, and monitor after. This operationalizes Weeks 12-14.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Ground the framework in real, well-known (paraphrased, non-defamatory) case types. For each failure, have students name the MISSING pillar - reinforcing the diagnostic. Keep it factual and constructive. This motivates the incident-response tabletop: even good systems fail, so you plan for it.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Quick consolidation. Answers: built (transparency); broken (robustness/accountability - no incident plan); broken (explainability + accountability). Bridge to Wednesday: 'when trust fails in a crisis, you need an incident-response plan - which we'll practice.'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session's hands-on task - students turn an explanation into a real-world artifact. Hand out the feature-weight chart. Model answer: top DENY drivers are high existing debt, many recent inquiries, and a missed payment; the letter states these plainly ('Your application was declined mainly because of a high level of existing debt, several recent credit applications, and a recent missed payment') - no jargon. The PLANTED red flag is applicant_zip_code (+1.2): location is a proxy for protected attributes, so a high positive weight signals a fairness/robustness problem - and you could only catch it BECAUSE the model was explainable. The letter serves EXPLAINABILITY (and enables appeals -&gt; accountability); catching the bad feature serves ROBUSTNESS/fairness. This mirrors the core point: when reasons align with human intuition the model is trustworthy and debuggable; when a nonsense feature dominates, explainability lets you find the bug. Have 2 pairs read their letter.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the lecture to Lab 12 (Wednesday's tabletop) and Quiz 11. Left = Lab 12 tabletop tasks; right = Quiz 11 concepts. Note the tabletop puts the accountability/robustness pillars into practice under pressure.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one point per pillar. Cold-call: 'What's the difference between transparency and explainability?' Preview Wednesday: a hands-on incident-response tabletop where these ideas get tested under pressure.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Emphasize Wednesday is participatory (the tabletop) - students should skim the handout and come ready. Quiz 11 is Wednesday.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the exit ticket. The pillars list and the transparency/explainability distinction are the two highest-yield checks. Use clarifications to open Wednesday.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reading. Post to Canvas or leave visible during the exit ticket - it is not part of the timed session. The NIST AI RMF is the anchor reference for trustworthy AI; CISA CTEP is the source for the tabletop.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Today: define trustworthy AI, go deep on the four pillars (with a real explainability demo), then how organizations build it.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four goals. Note this synthesizes Weeks 10-13 (attacks-&gt;robustness, fairness/privacy/governance-&gt;accountability &amp; transparency) and sets up Wednesday's incident-response tabletop. All Exam-4 relevant.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'Trust isn't a feeling - it's built from concrete properties we can design and check.' ~16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the business case first (the 'why' before the 'how'). Beginners may think trust is soft/optional; reframe it as the gate to adoption and a legal requirement. Concrete: a brilliant model nobody trusts never ships. Tie to Week 12's regulation.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Introduce the framework with the pillars figure. Give the one-line meaning of each: transparency = open about the system; explainability = why THIS decision; robustness = holds up in the real world; accountability = clear owners and appeals. Note these come straight from the NIST AI RMF. We go deep on each in Part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crisp definitions students should memorize. Stress they interlock: a robust but unexplainable model still isn't trustworthy; an explainable but unaccountable one isn't either. This slide is the study anchor for Quiz 11.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Reinforce the 'they interlock' point with the chain image. Each pillar is a link; the connectors hold them together. Show the BROKEN link between robustness and accountability: if the model isn't robust (it collapses under attack or drift), it doesn't matter how transparent or explainable it is - trust still snaps. Land the banner: weak in ONE pillar breaks the whole chain. This is exactly the diagnostic the next activity drills (find the missing pillar).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14  ·  MONDAY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Trustworthy AI &amp; Responsible AI in Practice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Transparency  ·  Explainability  ·  Robustness  ·  Accountability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🧩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Match the concern to the pillar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Which pillar addresses each worry (transparency / explainability / robustness / accountability)?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'I don't know why the AI denied my loan.'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'The vendor won't say what data it was trained on.'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'It broke the moment attackers changed their inputs.'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'No one will take responsibility when it's wrong.'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THE FOUR PILLARS IN DEPTH   ·   ~25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Transparency, Explainability, Robustness, Accountability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PILLAR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Pillar 1 - Transparency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Being OPEN about how the system is built and used.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Document: what data, what model, intended use, and known LIMITS.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Tool: a MODEL CARD (Week 12) - a short 'nutrition label' for the model.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Also: tell people when they're interacting with AI (an EU AI Act rule).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 doesn't mean leaking secrets - it means honest disclosure.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Transparency = honest disclosure of how the system works &amp; its limits.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TWO DIFFERENT THINGS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Transparency vs. Explainability</a:t>
            </a:r>
          </a:p>
        </p:txBody>
      </p:sp>
      <p:pic>
        <p:nvPicPr>
          <p:cNvPr id="6" name="Picture 5" descr="transparency_vs_explainabil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708" y="1325880"/>
            <a:ext cx="12553111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Transparency = how the SYSTEM works overall; explainability = WHY this ONE decision was made.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PILLAR 2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Pillar 2 - Explainability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Being able to say WHY the model made a specific decision.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Simple approach: which FEATURES pushed the decision, and how much.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Enables appeals ('here's why') and debugging ('that reason is wrong').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Legally relevant: GDPR supports a 'right to explanation' (Week 12).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Next slide: a REAL explanation from a phishing classifier.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Explainability = the WHY behind one decision (which features mattered).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FEATURE WEIGHTS FROM A TRAINED CLASSIFIER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Real Explanation: Why the Model Flags an Email</a:t>
            </a:r>
          </a:p>
        </p:txBody>
      </p:sp>
      <p:pic>
        <p:nvPicPr>
          <p:cNvPr id="6" name="Picture 5" descr="explainability_exam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264" y="1325880"/>
            <a:ext cx="8369166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The model learned that 'asks for password' (+0.95), 'suspicious link' (+0.82) and 'urgency words' push toward phishing; 'known contact' (-0.79) pushes toward safe.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PILLAR 3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Pillar 3 - Robustness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Does the model keep working in the messy real world?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Threats: adversarial inputs (Week 10), DATA DRIFT (the world changes), edge cases, failures.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drift: yesterday's 'normal' isn't tomorrow's - accuracy silently decays.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Build it: test on hard cases, monitor performance, retrain, fail safely.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Robustness is ongoing - not a one-time test before launch.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Robustness = holds up under attack, drift, and edge cases - monitored over time.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ACCURACY DECAYS UNLESS YOU MONITOR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Data Drift: Why a Good Model Silently Gets Worse</a:t>
            </a:r>
          </a:p>
        </p:txBody>
      </p:sp>
      <p:pic>
        <p:nvPicPr>
          <p:cNvPr id="6" name="Picture 5" descr="data_drift_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9976" y="1325880"/>
            <a:ext cx="15471648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 model accurate at launch decays as the world changes (new tactics, new behavior); the drop is silent until monitoring catches it and a retrain restores accuracy - robustness is ongoing, not one-time.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PILLAR 4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Pillar 4 - Accountability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AI affects people, humans must be ACCOUNTABLE - not 'the algorithm did it.'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Clear OWNER of the model; a governance board that AUDITS it (Week 12).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human who can OVERRIDE high-impact decisions (human in the loop).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documented way for affected people to APPEAL.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Keep an audit trail: who approved, trained, changed, and monitored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Accountability = named owners, audits, human override, and appeals - documented.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🔍  ACTIVITY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Audit a chatbot for trust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 bank launches an AI loan-decision chatbot. With a neighbor, name ONE concrete step for each pillar: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Transparency: what would you publish?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Explainability: what must a denied applicant receive?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Robustness: what would you monitor after launch?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Accountability: who owns it and how do people appeal?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Would you trust it?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an AI system you'd hesitate to trust with an important decision.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would the company have to SHOW you to earn your trust?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Who should be responsible if that AI is wrong?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BUILDING RESPONSIBLE AI   ·   ~11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Trust by Design, with Real Case Studies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BUILD RESPONSIBLE AI INTO EVERY STAGE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Trust by Design</a:t>
            </a:r>
          </a:p>
        </p:txBody>
      </p:sp>
      <p:pic>
        <p:nvPicPr>
          <p:cNvPr id="6" name="Picture 5" descr="responsible_ai_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9891" y="1325880"/>
            <a:ext cx="1603147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Design -&gt; build (document) -&gt; test (fairness/robustness/privacy) -&gt; deploy (with oversight) -&gt; monitor &amp; re-audit.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LEARN FROM REAL CASES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 Case Studies: Trust Won and Lost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WON: model cards &amp; disclosure - some AI vendors publish limits and intended use.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WON: differential privacy in the U.S. Census (Week 13) - protect people, keep utility.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LOST: a biased hiring tool scrapped after it disadvantaged women (no fairness audit).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LOST: a chatbot that gave harmful advice - no robustness testing or human oversight.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Lesson: the failures skipped a pillar; the wins designed trust in.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Wins built trust in; failures skipped a pillar.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🏗️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Trust win or trust fail?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each, say whether trust was built or broken, and WHICH pillar: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vendor publishes a model card with known limitations.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model is deployed with no plan for when it fails.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company can't explain why it denied thousands of claims.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🔍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Read the Explanation, Write the Applicant's Letter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 bank's loan model DENIED an applicant. You get its explanation as feature weights (push toward DENY when positive): high_existing_debt +1.4, applicant_zip_code +1.2, many_recent_inquiries +1.1, missed_payment +0.9, short_credit_history +0.8, stable_income -1.0, long_tenure -0.7. Regulation gives the applicant a right to a real explanation. In pairs (~7 min), turn the chart into an action.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Rank the features by how strongly each pushed toward DENY; pick the top 3 REAL reasons.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the 3-sentence plain-language denial letter (top reasons in everyday words, no jargon, no math).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Circle the ONE weight that looks unfair/nonsensical and write one line on why it's a red flag.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Tag which pillar your letter serves and which pillar your red-flag catch protects.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12 &amp; Quiz 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🧪 In Lab 12 (Tabletop)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Run a tabletop incident-response exercise (CISA scenario).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Make decisions under pressure as a team, across the IR lifecycle.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See how governance, comms &amp; tech intersect in a crisis.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Debrief and write up lessons learned.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For Quiz 11, master...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Define the four pillars (transparency, explainability, robustness, accountability).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Tell transparency and explainability apart; read a model explanation.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'trust by design' and data drift.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Connect accountability to incident response and human oversight.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Trustworthy AI rests on four pillars: transparency, explainability, robustness, and accountability - and they interlock.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Transparency = how the system works; explainability = why THIS decision (which features mattered).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Robustness must be monitored over time (data drift), not just tested once at launch.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Accountability means named owners, audits, human override, and appeals - build trust in by design.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Lab 12, Quiz 11 &amp; Wednesday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🧪 Wednesday IS Lab 12: a CISA tabletop incident-response exercise - come ready to participate.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Quiz 11 is Wednesday (the four pillars + responsible AI).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Read Handout 12: Trustworthy AI and Responsible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Bring the four pillars - the tabletop will test accountability and robustness live.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🔜 Week 15: advanced topics, emerging threats, and course wrap-up.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Wed = tabletop (Lab 12) + Quiz 11; read Handout 12.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the Canvas exit-ticket quiz or a card: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the four pillars of trustworthy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one sentence, how do transparency and explainability differ?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thing you'd like clarified before Quiz 11.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Risk Management Framework (AI RMF 1.0), 2023 - trustworthy-AI characteristics.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OECD AI Principles (2019); the EU AI Act (2024) requirements for high-risk AI.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M. Mitchell et al., 'Model Cards for Model Reporting,' 2019.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Molnar, 'Interpretable Machine Learning' (free online) - explainability methods.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CISA, Secure by Design; NIST SP 800-53 (accountability &amp; audit controls).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MONDAY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why trust matters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Trust = a business requirement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🏛️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What is Trustworthy AI?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four pillars, overview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four pillars in depth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Transparency, explainability, robustness, accountability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11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🏗️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Building responsible AI + cases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Trust by design; real examples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Read the explanation, write the letter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Takeaways; Lab 12 &amp; Quiz 11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TRUSTWORTHY &amp; RESPONSIBLE AI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the four pillars of trustworthy AI: transparency, explainability, robustness, accountability.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Tell transparency and explainability apart, and read a real model explanation.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how organizations build and deploy responsible AI ('trust by design').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Connect governance, transparency, and business decision-making.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WHAT IS TRUSTWORTHY AI?   ·   ~14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Why Trust Matters, and the Four Pillars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IT MATTERS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Trust Is a Business Requirement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now makes or shapes real decisions - loans, hiring, security alerts, medical triage.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Users, leaders, and REGULATORS won't adopt AI they can't trust.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Distrust is expensive: abandoned projects, lawsuits, fines, lost reputation.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Trust is a competitive advantage - and increasingly the law (EU AI Act, Week 12).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Trustworthy AI turns 'cool demo' into 'deployable in a real business.'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No trust, no adoption - trust is a business &amp; legal requirement.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 TRUST IS BUILT FROM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Four Pillars of Trustworthy AI</a:t>
            </a:r>
          </a:p>
        </p:txBody>
      </p:sp>
      <p:pic>
        <p:nvPicPr>
          <p:cNvPr id="6" name="Picture 5" descr="trustworthy_pill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48" y="1325880"/>
            <a:ext cx="1153139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Transparency, explainability, robustness, and accountability together let leaders, regulators, and users rely on the AI.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FRAMEWORK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Four Pillars, in One Breath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 - be open about what data, what model, where it's used, and its limits.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EXPLAINABILITY - be able to say WHY a specific decision was made.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ROBUSTNESS - keep working under attack, data drift, and edge cases.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ACCOUNTABILITY - clear owners, audits, human override, and a way to appeal.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They reinforce each other - weak in one undermines the whole.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Four pillars: transparency, explainability, robustness, accountability.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ONE BROKEN LINK SNAPS THE CHAIN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Trust Is Only as Strong as Its Weakest Pillar</a:t>
            </a:r>
          </a:p>
        </p:txBody>
      </p:sp>
      <p:pic>
        <p:nvPicPr>
          <p:cNvPr id="6" name="Picture 5" descr="trust_chain_weakest_l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2" y="1325880"/>
            <a:ext cx="12063290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The four pillars form a chain of trust; if one is weak (here, robustness fails), the whole chain breaks - a system can't be trustworthy while any single pillar is missing.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