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Open with the tension at the heart of the week: 'We spend all semester using DATA to defend systems - but that data is about PEOPLE. How do we learn from it without exposing them?' Connect to Week 10 (models can leak training data) and Week 12 (responsible AI). Note this is the last content week before Exam 3 (Weeks 10-13). Lab 11 (differential privacy) releases today. Reach Part 1 by ~minute 8. ~1 min.</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Build intuition that anonymization is weak. Answers: no - zip+birthdate+device re-identifies people; no - that's membership inference, a leak; no - model inversion could reconstruct faces. Each maps to a technique we'll fix in Part 2. Pairs 2, discuss 2. ~4 min.</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'Now the toolkit - three principled ways to learn from data without exposing individuals.' ~28 minutes with figures, a real experiment, and an activity.</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Introduce differential privacy as the gold standard. Core intuition (no math): add just enough random noise that any one person's presence barely changes the output, so you can't reverse-engineer individuals - but averages/patterns survive. Emphasize epsilon: SMALL = more noise = more privacy. Ground it: Apple/Google/Census use it. The figures make it concrete. ~5 min.</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mechanism figure. True aggregate -&gt; add noise scaled by sensitivity/epsilon -&gt; private released value. Stress the knob: smaller epsilon means bigger noise (more privacy, less accuracy). Ask: 'If I set epsilon tiny, what happens to the answer's usefulness?' (It gets noisy/less accurate - the trade-off we measure next.) ~4 min.</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the money slide and it's REAL (you'll reproduce it in Lab 11). Walk the curve: at epsilon=0.1 accuracy is ~0.50 (chance) - too much noise; as epsilon grows, accuracy climbs toward the no-privacy baseline (0.96). The key insight: at epsilon=1 we already get ~0.93 - strong privacy for a small accuracy cost. The trade-off is real but often very affordable. ~5 min.</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Introduce federated learning. The flip: don't move the data to the model, move the model to the data. Raw data never leaves the device; only learned updates are shared and combined. Real examples: phone keyboards (Gboard), and hospitals/banks that can't legally share raw records. Note it reduces exposure but isn't perfect (updates can leak a little - often combined with DP). ~4 min.</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federated diagram. Point out the two flows: updates go UP to the server, the improved shared model comes back DOWN - and raw data never moves. Emphasize the business relevance: organizations that cannot pool data (privacy law, competition) can still collaborate on a shared model. ~4 min.</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Give a light, intuition-level peek (don't go deep). The wow idea: you can compute on data without ever seeing it. Homomorphic encryption and secure multiparty computation. Be honest about the trade-off: very strong privacy but slow/complex, so it's used for narrow high-value tasks today. Students only need the concept and when it's worth it. ~3 min.</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Give students a reusable decision guide before the matching activity. Walk the three yes/no questions top to bottom: (1) if separate owners CAN'T pool raw data, use FEDERATED LEARNING (train local, share updates); (2) if you're PUBLISHING aggregate stats/answers, use DIFFERENTIAL PRIVACY (add noise, tune epsilon); (3) if a third party must COMPUTE but never SEE the data, use ENCRYPTED COMPUTATION. Emphasize the bottom note: real systems often COMBINE these (e.g., federated + DP). This guide is exactly the reasoning the next activity and the in-class task ask for. ~2 min.</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Consolidate Part 2. Answers: differential privacy (noisy published stats); federated learning (local training, share updates); encrypted computation (compute without decrypting). Note real systems often COMBINE these (e.g., federated + DP). Pairs 2, discuss 1. ~3 min.</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Make privacy personal. Everyone gives up data daily. Pairs 2 min, cold-call 2-3. Expected: logins, browsing, location, email content; risks = breach, surveillance, identity theft; the third question is the hook - YES, and that's exactly what privacy-preserving ML does. Bridge: 'Today we learn HOW.' ~5 min.</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'Privacy tools are great - but privacy and security sometimes PULL against each other.' ~16 minutes with a figure and an activity.</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State the tension clearly. Example: encrypted traffic (HTTPS, VPNs) protects users but also hides malware command-and-control and data exfiltration from defenders. Conversely, deep monitoring catches attacks but is surveillance. The mature stance (recall defense-in-depth and governance): balance deliberately, don't maximize one blindly. ~4 min.</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four-quadrant figure. Left = the benefit, right = the cost, for two common choices (encryption; more data collection). The lesson: every privacy/security lever has a cost on the other side. Good design names the trade-off and justifies where it lands - it doesn't pretend there's a free win. ~4 min.</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Ground the tension in concrete SecOps decisions students could face as managers. For each, name both sides. Reinforce the Week-12 governance theme: the right move is a DOCUMENTED, justified decision (with legal input and data-minimization), not a reflex. This is exactly the applied judgment Exam 3 scenarios reward. ~4 min.</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Practice the balanced reasoning. Good answers: benefit = catch hidden malware/exfiltration; cost = reading employees' personal browsing (trust, legal). Middle ground: inspect only work systems, exclude banking/health domains, minimize retention, notify employees. Decide: security + legal + HR together, documented policy. Pairs 2, discuss 2. ~4 min.</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session's capstone - students map each need to the right tool, the exact reasoning Lab 11 and Quiz 10 reward. Model answer: NEED 1 (can't pool raw data) -&gt; FEDERATED LEARNING (train local, share only updates); trade-off = updates can leak a little (often paired with DP) and coordination is slower. NEED 2 (public regional stats) -&gt; DIFFERENTIAL PRIVACY with epsilon ~ 1 (Monday's curve showed ~0.93 vs the 0.96 baseline - strong privacy at small cost); trade-off = slight accuracy loss. NEED 3 (vendor never sees cleartext) -&gt; ENCRYPTED COMPUTATION (homomorphic / secure multiparty); trade-off = very strong but slow/complex, so keep it narrow. SAFEGUARD: minimize retained fields, exclude account numbers, document with legal/compliance sign-off. Key point: real systems COMBINE techniques (federated + DP), and 'remove names' is never the answer. Have 2 pairs share. ~12 min.</a:t>
            </a:r>
          </a:p>
        </p:txBody>
      </p:sp>
      <p:sp>
        <p:nvSpPr>
          <p:cNvPr id="4" name="Slide Number Placeholder 3"/>
          <p:cNvSpPr>
            <a:spLocks noGrp="1"/>
          </p:cNvSpPr>
          <p:nvPr>
            <p:ph type="sldNum" idx="5" sz="quarter"/>
          </p:nvPr>
        </p:nvSpPr>
        <p:spPr/>
      </p:sp>
    </p:spTree>
  </p:cSld>
  <p:clrMapOvr>
    <a:masterClrMapping/>
  </p:clrMapOvr>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Tie the lecture to Lab 11 and Quiz 10. Left = Lab 11 tasks (reproduce today's trade-off curve); right = Quiz 10 concepts. Note Lab 11 releases today; Quiz 10 and Exam 3 are this week. ~2 min.</a:t>
            </a:r>
          </a:p>
        </p:txBody>
      </p:sp>
      <p:sp>
        <p:nvSpPr>
          <p:cNvPr id="4" name="Slide Number Placeholder 3"/>
          <p:cNvSpPr>
            <a:spLocks noGrp="1"/>
          </p:cNvSpPr>
          <p:nvPr>
            <p:ph type="sldNum" idx="5" sz="quarter"/>
          </p:nvPr>
        </p:nvSpPr>
        <p:spPr/>
      </p:sp>
    </p:spTree>
  </p:cSld>
  <p:clrMapOvr>
    <a:masterClrMapping/>
  </p:clrMapOvr>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Recap one point per objective. Cold-call: 'What does epsilon control in differential privacy?' Reinforce that privacy protection is principled and measurable. Preview Wednesday: an active Exam-3 review, logistics, and a Week 14 preview. ~2 min.</a:t>
            </a:r>
          </a:p>
        </p:txBody>
      </p:sp>
      <p:sp>
        <p:nvSpPr>
          <p:cNvPr id="4" name="Slide Number Placeholder 3"/>
          <p:cNvSpPr>
            <a:spLocks noGrp="1"/>
          </p:cNvSpPr>
          <p:nvPr>
            <p:ph type="sldNum" idx="5" sz="quarter"/>
          </p:nvPr>
        </p:nvSpPr>
        <p:spPr/>
      </p:sp>
    </p:spTree>
  </p:cSld>
  <p:clrMapOvr>
    <a:masterClrMapping/>
  </p:clrMapOvr>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Assign and preview. Lab 11 reproduces today's curve. Point students to the Exam 3 Study Guide and Practice Exam (posted in Canvas). Wednesday is a full active review + logistics. ~2 min.</a:t>
            </a:r>
          </a:p>
        </p:txBody>
      </p:sp>
      <p:sp>
        <p:nvSpPr>
          <p:cNvPr id="4" name="Slide Number Placeholder 3"/>
          <p:cNvSpPr>
            <a:spLocks noGrp="1"/>
          </p:cNvSpPr>
          <p:nvPr>
            <p:ph type="sldNum" idx="5" sz="quarter"/>
          </p:nvPr>
        </p:nvSpPr>
        <p:spPr/>
      </p:sp>
    </p:spTree>
  </p:cSld>
  <p:clrMapOvr>
    <a:masterClrMapping/>
  </p:clrMapOvr>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Close with the exit ticket. Q1 checks Objective 2; Q2 checks the anonymization misconception. Use clarifications to shape Wednesday's review. ~2 min.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plan; the row minutes add up to exactly 75. Today: why privacy matters, the three main techniques (with a real trade-off experiment), and the security-vs-privacy tension. ~1 min.</a:t>
            </a:r>
          </a:p>
        </p:txBody>
      </p:sp>
      <p:sp>
        <p:nvSpPr>
          <p:cNvPr id="4" name="Slide Number Placeholder 3"/>
          <p:cNvSpPr>
            <a:spLocks noGrp="1"/>
          </p:cNvSpPr>
          <p:nvPr>
            <p:ph type="sldNum" idx="5" sz="quarter"/>
          </p:nvPr>
        </p:nvSpPr>
        <p:spPr/>
      </p:sp>
    </p:spTree>
  </p:cSld>
  <p:clrMapOvr>
    <a:masterClrMapping/>
  </p:clrMapOvr>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Appendix slide: references and study resources. Post to Canvas or leave visible during the exit ticket - it is not part of the timed session.</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State the four goals. Note this is Exam-3 material and powers Lab 11 (you'll reproduce the trade-off curve). Objective 3 is the hands-on heart; Objective 4 is the judgment students need as future business leaders. ~1 min.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'Before the techniques, let's be clear on what we're protecting and what the threat is.' ~15 minutes with a figure and an activity.</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Define privacy and PII in plain terms. Tie back to Week 12's governance (GDPR/HIPAA) - the law already requires this. Emphasize security data (logins, locations, email content) is unusually sensitive, so privacy is not optional. Set stakes: harm to people AND to the business. ~4 min.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Connect directly to Week 10's privacy attacks - this is the motivation. Key misconception to kill: removing names ('anonymization') is weak, because quasi-identifiers (zip + birthdate + gender) can re-identify people, and models can leak memorized records. This is why we need the principled techniques in Part 2. ~4 min.</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Make the anonymization-fails point concrete and memorable. Even after deleting names, the health table still carries QUASI-identifiers - ZIP, birthdate, gender. Trace the join: those three fields also live in a public voter list, so matching on them links the 'anonymous' record back to a named person and exposes her diagnosis. Land the number: ZIP + birthdate + gender uniquely identify ~87% of Americans (the classic Sweeney result). So 'we removed names' is a false comfort - which is exactly why we need the principled techniques (DP, federated, encryption) in Part 2. ~2 min.</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Use the spectrum to preview Part 2 and set expectations: protection increases left to right, but so does cost/complexity. Anonymization is the weak end; DP, federated learning, and encrypted computation are the principled tools we'll cover. There's no free lunch - stronger protection usually costs accuracy, speed, or effort. ~3 min.</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image" Target="../media/image2.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2.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 Id="rId3" Type="http://schemas.openxmlformats.org/officeDocument/2006/relationships/image" Target="../media/image2.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 Id="rId3" Type="http://schemas.openxmlformats.org/officeDocument/2006/relationships/image" Target="../media/image2.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 Id="rId3" Type="http://schemas.openxmlformats.org/officeDocument/2006/relationships/image" Target="../media/image2.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4572000"/>
            <a:ext cx="12191695"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su-white.png"/>
          <p:cNvPicPr>
            <a:picLocks noChangeAspect="1"/>
          </p:cNvPicPr>
          <p:nvPr/>
        </p:nvPicPr>
        <p:blipFill>
          <a:blip r:embed="rId2"/>
          <a:stretch>
            <a:fillRect/>
          </a:stretch>
        </p:blipFill>
        <p:spPr>
          <a:xfrm>
            <a:off x="640080" y="640080"/>
            <a:ext cx="1371600" cy="1371600"/>
          </a:xfrm>
          <a:prstGeom prst="rect">
            <a:avLst/>
          </a:prstGeom>
        </p:spPr>
      </p:pic>
      <p:sp>
        <p:nvSpPr>
          <p:cNvPr id="5" name="TextBox 4"/>
          <p:cNvSpPr txBox="1"/>
          <p:nvPr/>
        </p:nvSpPr>
        <p:spPr>
          <a:xfrm>
            <a:off x="685800" y="2286000"/>
            <a:ext cx="10789920" cy="2286000"/>
          </a:xfrm>
          <a:prstGeom prst="rect">
            <a:avLst/>
          </a:prstGeom>
          <a:noFill/>
        </p:spPr>
        <p:txBody>
          <a:bodyPr wrap="square" anchor="t" lIns="0" rIns="0" tIns="0" bIns="0">
            <a:spAutoFit/>
          </a:bodyPr>
          <a:lstStyle/>
          <a:p>
            <a:pPr algn="l">
              <a:lnSpc>
                <a:spcPct val="105000"/>
              </a:lnSpc>
              <a:spcAft>
                <a:spcPts val="600"/>
              </a:spcAft>
              <a:buNone/>
            </a:pPr>
            <a:r>
              <a:rPr sz="1800" b="1">
                <a:solidFill>
                  <a:srgbClr val="C8C372"/>
                </a:solidFill>
                <a:latin typeface="Segoe UI"/>
              </a:rPr>
              <a:t>WEEK 13  ·  MONDAY  ·  75 MINUTES</a:t>
            </a:r>
          </a:p>
          <a:p>
            <a:pPr algn="l">
              <a:lnSpc>
                <a:spcPct val="100000"/>
              </a:lnSpc>
              <a:spcAft>
                <a:spcPts val="400"/>
              </a:spcAft>
              <a:buNone/>
            </a:pPr>
            <a:r>
              <a:rPr sz="4000" b="1">
                <a:solidFill>
                  <a:srgbClr val="FFFFFF"/>
                </a:solidFill>
                <a:latin typeface="Segoe UI"/>
              </a:rPr>
              <a:t>Privacy-Preserving ML &amp; Trade-Offs</a:t>
            </a:r>
          </a:p>
          <a:p>
            <a:pPr algn="l">
              <a:lnSpc>
                <a:spcPct val="105000"/>
              </a:lnSpc>
              <a:spcAft>
                <a:spcPts val="0"/>
              </a:spcAft>
              <a:buNone/>
            </a:pPr>
            <a:r>
              <a:rPr sz="2200" b="0">
                <a:solidFill>
                  <a:srgbClr val="E7F1E8"/>
                </a:solidFill>
                <a:latin typeface="Segoe UI"/>
              </a:rPr>
              <a:t>Differential Privacy  ·  Federated Learning  ·  Security vs. Privacy</a:t>
            </a:r>
          </a:p>
        </p:txBody>
      </p:sp>
      <p:sp>
        <p:nvSpPr>
          <p:cNvPr id="6" name="TextBox 5"/>
          <p:cNvSpPr txBox="1"/>
          <p:nvPr/>
        </p:nvSpPr>
        <p:spPr>
          <a:xfrm>
            <a:off x="685800" y="4846320"/>
            <a:ext cx="10789920" cy="1097280"/>
          </a:xfrm>
          <a:prstGeom prst="rect">
            <a:avLst/>
          </a:prstGeom>
          <a:noFill/>
        </p:spPr>
        <p:txBody>
          <a:bodyPr wrap="square" anchor="t" lIns="0" rIns="0" tIns="0" bIns="0">
            <a:spAutoFit/>
          </a:bodyPr>
          <a:lstStyle/>
          <a:p>
            <a:pPr algn="l">
              <a:lnSpc>
                <a:spcPct val="105000"/>
              </a:lnSpc>
              <a:spcAft>
                <a:spcPts val="200"/>
              </a:spcAft>
              <a:buNone/>
            </a:pPr>
            <a:r>
              <a:rPr sz="1500" b="1">
                <a:solidFill>
                  <a:srgbClr val="FFFFFF"/>
                </a:solidFill>
                <a:latin typeface="Segoe UI"/>
              </a:rPr>
              <a:t>CIS 350: AI for Cybersecurity — Smart Defense for the Digital Business</a:t>
            </a:r>
          </a:p>
          <a:p>
            <a:pPr algn="l">
              <a:lnSpc>
                <a:spcPct val="105000"/>
              </a:lnSpc>
              <a:spcAft>
                <a:spcPts val="600"/>
              </a:spcAft>
              <a:buNone/>
            </a:pPr>
            <a:r>
              <a:rPr sz="1300" b="0">
                <a:solidFill>
                  <a:srgbClr val="CFE0D3"/>
                </a:solidFill>
                <a:latin typeface="Segoe UI"/>
              </a:rPr>
              <a:t>Ramadan Abdunabi, Ph.D.  ·  Computer Information Systems</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4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Spot the privacy risk</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For each, is 'just remove names' enough? Why or why not?</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A dataset of logins with zip code, birth date, and device model.</a:t>
            </a:r>
          </a:p>
          <a:p>
            <a:pPr algn="l" indent="-256032" marL="256032">
              <a:lnSpc>
                <a:spcPct val="105000"/>
              </a:lnSpc>
              <a:spcAft>
                <a:spcPts val="1100"/>
              </a:spcAft>
              <a:buClr>
                <a:srgbClr val="2C6E3F"/>
              </a:buClr>
              <a:buFont typeface="Segoe UI"/>
              <a:buChar char="▸"/>
            </a:pPr>
            <a:r>
              <a:rPr sz="1800" b="0">
                <a:solidFill>
                  <a:srgbClr val="1C241E"/>
                </a:solidFill>
                <a:latin typeface="Segoe UI"/>
              </a:rPr>
              <a:t>A model that answers 'was user X in the breach training data?'</a:t>
            </a:r>
          </a:p>
          <a:p>
            <a:pPr algn="l" indent="-256032" marL="256032">
              <a:lnSpc>
                <a:spcPct val="105000"/>
              </a:lnSpc>
              <a:spcAft>
                <a:spcPts val="1100"/>
              </a:spcAft>
              <a:buClr>
                <a:srgbClr val="2C6E3F"/>
              </a:buClr>
              <a:buFont typeface="Segoe UI"/>
              <a:buChar char="▸"/>
            </a:pPr>
            <a:r>
              <a:rPr sz="1800" b="0">
                <a:solidFill>
                  <a:srgbClr val="1C241E"/>
                </a:solidFill>
                <a:latin typeface="Segoe UI"/>
              </a:rPr>
              <a:t>Sharing a face-recognition model trained on employee photos.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10</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2 · PRIVACY-PRESERVING TECHNIQUES   ·   ~24 MIN</a:t>
            </a:r>
          </a:p>
          <a:p>
            <a:pPr algn="l">
              <a:lnSpc>
                <a:spcPct val="100000"/>
              </a:lnSpc>
              <a:spcAft>
                <a:spcPts val="600"/>
              </a:spcAft>
              <a:buNone/>
            </a:pPr>
            <a:r>
              <a:rPr sz="3800" b="1">
                <a:solidFill>
                  <a:srgbClr val="FFFFFF"/>
                </a:solidFill>
                <a:latin typeface="Segoe UI"/>
              </a:rPr>
              <a:t>Differential Privacy, Federated Learning &amp; Encryption</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TECHNIQUE 1: DP</a:t>
            </a:r>
          </a:p>
          <a:p>
            <a:pPr algn="l">
              <a:lnSpc>
                <a:spcPct val="100000"/>
              </a:lnSpc>
              <a:spcAft>
                <a:spcPts val="600"/>
              </a:spcAft>
              <a:buNone/>
            </a:pPr>
            <a:r>
              <a:rPr sz="2500" b="1">
                <a:solidFill>
                  <a:srgbClr val="FFFFFF"/>
                </a:solidFill>
                <a:latin typeface="Segoe UI"/>
              </a:rPr>
              <a:t>Differential Privacy: Add Calibrated Noise</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Idea: add carefully-tuned random NOISE so no single person changes the answer much.</a:t>
            </a:r>
          </a:p>
          <a:p>
            <a:pPr algn="l" indent="-256032" marL="256032">
              <a:lnSpc>
                <a:spcPct val="105000"/>
              </a:lnSpc>
              <a:spcAft>
                <a:spcPts val="1100"/>
              </a:spcAft>
              <a:buClr>
                <a:srgbClr val="2C6E3F"/>
              </a:buClr>
              <a:buFont typeface="Segoe UI"/>
              <a:buChar char="▸"/>
            </a:pPr>
            <a:r>
              <a:rPr sz="2100" b="0">
                <a:solidFill>
                  <a:srgbClr val="1C241E"/>
                </a:solidFill>
                <a:latin typeface="Segoe UI"/>
              </a:rPr>
              <a:t>You get useful AGGREGATE patterns; individuals stay hidden.</a:t>
            </a:r>
          </a:p>
          <a:p>
            <a:pPr algn="l" indent="-256032" marL="256032">
              <a:lnSpc>
                <a:spcPct val="105000"/>
              </a:lnSpc>
              <a:spcAft>
                <a:spcPts val="1100"/>
              </a:spcAft>
              <a:buClr>
                <a:srgbClr val="2C6E3F"/>
              </a:buClr>
              <a:buFont typeface="Segoe UI"/>
              <a:buChar char="▸"/>
            </a:pPr>
            <a:r>
              <a:rPr sz="2100" b="0">
                <a:solidFill>
                  <a:srgbClr val="1C241E"/>
                </a:solidFill>
                <a:latin typeface="Segoe UI"/>
              </a:rPr>
              <a:t>The privacy budget epsilon controls it: small epsilon = more noise = more privacy.</a:t>
            </a:r>
          </a:p>
          <a:p>
            <a:pPr algn="l" indent="-256032" marL="256032">
              <a:lnSpc>
                <a:spcPct val="105000"/>
              </a:lnSpc>
              <a:spcAft>
                <a:spcPts val="1100"/>
              </a:spcAft>
              <a:buClr>
                <a:srgbClr val="2C6E3F"/>
              </a:buClr>
              <a:buFont typeface="Segoe UI"/>
              <a:buChar char="▸"/>
            </a:pPr>
            <a:r>
              <a:rPr sz="2100" b="0">
                <a:solidFill>
                  <a:srgbClr val="1C241E"/>
                </a:solidFill>
                <a:latin typeface="Segoe UI"/>
              </a:rPr>
              <a:t>It comes with a mathematical guarantee (unlike 'just remove names').</a:t>
            </a:r>
          </a:p>
          <a:p>
            <a:pPr algn="l" indent="-256032" marL="256032">
              <a:lnSpc>
                <a:spcPct val="105000"/>
              </a:lnSpc>
              <a:spcAft>
                <a:spcPts val="1100"/>
              </a:spcAft>
              <a:buClr>
                <a:srgbClr val="2C6E3F"/>
              </a:buClr>
              <a:buFont typeface="Segoe UI"/>
              <a:buChar char="▸"/>
            </a:pPr>
            <a:r>
              <a:rPr sz="2100" b="0">
                <a:solidFill>
                  <a:srgbClr val="1C241E"/>
                </a:solidFill>
                <a:latin typeface="Segoe UI"/>
              </a:rPr>
              <a:t>Used in the real world: Apple, Google, and the U.S. 2020 Census.</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DP adds calibrated noise; epsilon tunes privacy vs. utility.</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12</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TRUE ANSWER + CALIBRATED NOISE</a:t>
            </a:r>
          </a:p>
          <a:p>
            <a:pPr algn="l">
              <a:lnSpc>
                <a:spcPct val="100000"/>
              </a:lnSpc>
              <a:spcAft>
                <a:spcPts val="600"/>
              </a:spcAft>
              <a:buNone/>
            </a:pPr>
            <a:r>
              <a:rPr sz="2500" b="1">
                <a:solidFill>
                  <a:srgbClr val="FFFFFF"/>
                </a:solidFill>
                <a:latin typeface="Segoe UI"/>
              </a:rPr>
              <a:t>How Differential Privacy Works</a:t>
            </a:r>
          </a:p>
        </p:txBody>
      </p:sp>
      <p:pic>
        <p:nvPicPr>
          <p:cNvPr id="6" name="Picture 5" descr="dp_mechanism.png"/>
          <p:cNvPicPr>
            <a:picLocks noChangeAspect="1"/>
          </p:cNvPicPr>
          <p:nvPr/>
        </p:nvPicPr>
        <p:blipFill>
          <a:blip r:embed="rId2"/>
          <a:stretch>
            <a:fillRect/>
          </a:stretch>
        </p:blipFill>
        <p:spPr>
          <a:xfrm>
            <a:off x="-878232" y="1325880"/>
            <a:ext cx="13948159"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Add random noise (scale = sensitivity / epsilon) to the true answer; the released value protects any individual.</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13</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LAB 11'S EXPERIMENT</a:t>
            </a:r>
          </a:p>
          <a:p>
            <a:pPr algn="l">
              <a:lnSpc>
                <a:spcPct val="100000"/>
              </a:lnSpc>
              <a:spcAft>
                <a:spcPts val="600"/>
              </a:spcAft>
              <a:buNone/>
            </a:pPr>
            <a:r>
              <a:rPr sz="2500" b="1">
                <a:solidFill>
                  <a:srgbClr val="FFFFFF"/>
                </a:solidFill>
                <a:latin typeface="Segoe UI"/>
              </a:rPr>
              <a:t>The Privacy vs. Accuracy Trade-off (Real)</a:t>
            </a:r>
          </a:p>
        </p:txBody>
      </p:sp>
      <p:pic>
        <p:nvPicPr>
          <p:cNvPr id="6" name="Picture 5" descr="privacy_accuracy_tradeoff.png"/>
          <p:cNvPicPr>
            <a:picLocks noChangeAspect="1"/>
          </p:cNvPicPr>
          <p:nvPr/>
        </p:nvPicPr>
        <p:blipFill>
          <a:blip r:embed="rId2"/>
          <a:stretch>
            <a:fillRect/>
          </a:stretch>
        </p:blipFill>
        <p:spPr>
          <a:xfrm>
            <a:off x="2101087" y="1325880"/>
            <a:ext cx="7989520"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Adding Laplace noise at each epsilon: tiny epsilon (0.1) collapses to ~0.50 (guessing); epsilon=1 already reaches ~0.93 vs the 0.96 baseline.</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14</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TECHNIQUE 2: FEDERATED</a:t>
            </a:r>
          </a:p>
          <a:p>
            <a:pPr algn="l">
              <a:lnSpc>
                <a:spcPct val="100000"/>
              </a:lnSpc>
              <a:spcAft>
                <a:spcPts val="600"/>
              </a:spcAft>
              <a:buNone/>
            </a:pPr>
            <a:r>
              <a:rPr sz="2500" b="1">
                <a:solidFill>
                  <a:srgbClr val="FFFFFF"/>
                </a:solidFill>
                <a:latin typeface="Segoe UI"/>
              </a:rPr>
              <a:t>Federated Learning: Bring the Model to the Data</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Instead of collecting everyone's data centrally, keep data ON the device.</a:t>
            </a:r>
          </a:p>
          <a:p>
            <a:pPr algn="l" indent="-256032" marL="256032">
              <a:lnSpc>
                <a:spcPct val="105000"/>
              </a:lnSpc>
              <a:spcAft>
                <a:spcPts val="1100"/>
              </a:spcAft>
              <a:buClr>
                <a:srgbClr val="2C6E3F"/>
              </a:buClr>
              <a:buFont typeface="Segoe UI"/>
              <a:buChar char="▸"/>
            </a:pPr>
            <a:r>
              <a:rPr sz="2100" b="0">
                <a:solidFill>
                  <a:srgbClr val="1C241E"/>
                </a:solidFill>
                <a:latin typeface="Segoe UI"/>
              </a:rPr>
              <a:t>Each device trains locally; only model UPDATES (not raw data) are sent.</a:t>
            </a:r>
          </a:p>
          <a:p>
            <a:pPr algn="l" indent="-256032" marL="256032">
              <a:lnSpc>
                <a:spcPct val="105000"/>
              </a:lnSpc>
              <a:spcAft>
                <a:spcPts val="1100"/>
              </a:spcAft>
              <a:buClr>
                <a:srgbClr val="2C6E3F"/>
              </a:buClr>
              <a:buFont typeface="Segoe UI"/>
              <a:buChar char="▸"/>
            </a:pPr>
            <a:r>
              <a:rPr sz="2100" b="0">
                <a:solidFill>
                  <a:srgbClr val="1C241E"/>
                </a:solidFill>
                <a:latin typeface="Segoe UI"/>
              </a:rPr>
              <a:t>A server combines the updates into a shared model.</a:t>
            </a:r>
          </a:p>
          <a:p>
            <a:pPr algn="l" indent="-256032" marL="256032">
              <a:lnSpc>
                <a:spcPct val="105000"/>
              </a:lnSpc>
              <a:spcAft>
                <a:spcPts val="1100"/>
              </a:spcAft>
              <a:buClr>
                <a:srgbClr val="2C6E3F"/>
              </a:buClr>
              <a:buFont typeface="Segoe UI"/>
              <a:buChar char="▸"/>
            </a:pPr>
            <a:r>
              <a:rPr sz="2100" b="0">
                <a:solidFill>
                  <a:srgbClr val="1C241E"/>
                </a:solidFill>
                <a:latin typeface="Segoe UI"/>
              </a:rPr>
              <a:t>Your phone's keyboard suggestions are trained this way.</a:t>
            </a:r>
          </a:p>
          <a:p>
            <a:pPr algn="l" indent="-256032" marL="256032">
              <a:lnSpc>
                <a:spcPct val="105000"/>
              </a:lnSpc>
              <a:spcAft>
                <a:spcPts val="1100"/>
              </a:spcAft>
              <a:buClr>
                <a:srgbClr val="2C6E3F"/>
              </a:buClr>
              <a:buFont typeface="Segoe UI"/>
              <a:buChar char="▸"/>
            </a:pPr>
            <a:r>
              <a:rPr sz="2100" b="0">
                <a:solidFill>
                  <a:srgbClr val="1C241E"/>
                </a:solidFill>
                <a:latin typeface="Segoe UI"/>
              </a:rPr>
              <a:t>Great for hospitals/banks that legally cannot pool raw data.</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Data stays home; only model updates travel.</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15</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DATA STAYS HOME</a:t>
            </a:r>
          </a:p>
          <a:p>
            <a:pPr algn="l">
              <a:lnSpc>
                <a:spcPct val="100000"/>
              </a:lnSpc>
              <a:spcAft>
                <a:spcPts val="600"/>
              </a:spcAft>
              <a:buNone/>
            </a:pPr>
            <a:r>
              <a:rPr sz="2500" b="1">
                <a:solidFill>
                  <a:srgbClr val="FFFFFF"/>
                </a:solidFill>
                <a:latin typeface="Segoe UI"/>
              </a:rPr>
              <a:t>Federated Learning</a:t>
            </a:r>
          </a:p>
        </p:txBody>
      </p:sp>
      <p:pic>
        <p:nvPicPr>
          <p:cNvPr id="6" name="Picture 5" descr="federated_learning.png"/>
          <p:cNvPicPr>
            <a:picLocks noChangeAspect="1"/>
          </p:cNvPicPr>
          <p:nvPr/>
        </p:nvPicPr>
        <p:blipFill>
          <a:blip r:embed="rId2"/>
          <a:stretch>
            <a:fillRect/>
          </a:stretch>
        </p:blipFill>
        <p:spPr>
          <a:xfrm>
            <a:off x="855516" y="1325880"/>
            <a:ext cx="10480663"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Devices train locally and send only model updates to a central server, which combines them into a shared model.</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16</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TECHNIQUE 3: ENCRYPTION</a:t>
            </a:r>
          </a:p>
          <a:p>
            <a:pPr algn="l">
              <a:lnSpc>
                <a:spcPct val="100000"/>
              </a:lnSpc>
              <a:spcAft>
                <a:spcPts val="600"/>
              </a:spcAft>
              <a:buNone/>
            </a:pPr>
            <a:r>
              <a:rPr sz="2500" b="1">
                <a:solidFill>
                  <a:srgbClr val="FFFFFF"/>
                </a:solidFill>
                <a:latin typeface="Segoe UI"/>
              </a:rPr>
              <a:t>Encrypted Computation (a Peek)</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Idea: compute on data while it stays ENCRYPTED - never decrypt it.</a:t>
            </a:r>
          </a:p>
          <a:p>
            <a:pPr algn="l" indent="-256032" marL="256032">
              <a:lnSpc>
                <a:spcPct val="105000"/>
              </a:lnSpc>
              <a:spcAft>
                <a:spcPts val="1100"/>
              </a:spcAft>
              <a:buClr>
                <a:srgbClr val="2C6E3F"/>
              </a:buClr>
              <a:buFont typeface="Segoe UI"/>
              <a:buChar char="▸"/>
            </a:pPr>
            <a:r>
              <a:rPr sz="2100" b="0">
                <a:solidFill>
                  <a:srgbClr val="1C241E"/>
                </a:solidFill>
                <a:latin typeface="Segoe UI"/>
              </a:rPr>
              <a:t>Homomorphic encryption: math on ciphertext; only the owner decrypts the result.</a:t>
            </a:r>
          </a:p>
          <a:p>
            <a:pPr algn="l" indent="-256032" marL="256032">
              <a:lnSpc>
                <a:spcPct val="105000"/>
              </a:lnSpc>
              <a:spcAft>
                <a:spcPts val="1100"/>
              </a:spcAft>
              <a:buClr>
                <a:srgbClr val="2C6E3F"/>
              </a:buClr>
              <a:buFont typeface="Segoe UI"/>
              <a:buChar char="▸"/>
            </a:pPr>
            <a:r>
              <a:rPr sz="2100" b="0">
                <a:solidFill>
                  <a:srgbClr val="1C241E"/>
                </a:solidFill>
                <a:latin typeface="Segoe UI"/>
              </a:rPr>
              <a:t>Secure multiparty computation: several parties compute a joint result, each hiding its input.</a:t>
            </a:r>
          </a:p>
          <a:p>
            <a:pPr algn="l" indent="-256032" marL="256032">
              <a:lnSpc>
                <a:spcPct val="105000"/>
              </a:lnSpc>
              <a:spcAft>
                <a:spcPts val="1100"/>
              </a:spcAft>
              <a:buClr>
                <a:srgbClr val="2C6E3F"/>
              </a:buClr>
              <a:buFont typeface="Segoe UI"/>
              <a:buChar char="▸"/>
            </a:pPr>
            <a:r>
              <a:rPr sz="2100" b="0">
                <a:solidFill>
                  <a:srgbClr val="1C241E"/>
                </a:solidFill>
                <a:latin typeface="Segoe UI"/>
              </a:rPr>
              <a:t>Extremely strong privacy - but currently slow and complex.</a:t>
            </a:r>
          </a:p>
          <a:p>
            <a:pPr algn="l" indent="-256032" marL="256032">
              <a:lnSpc>
                <a:spcPct val="105000"/>
              </a:lnSpc>
              <a:spcAft>
                <a:spcPts val="1100"/>
              </a:spcAft>
              <a:buClr>
                <a:srgbClr val="2C6E3F"/>
              </a:buClr>
              <a:buFont typeface="Segoe UI"/>
              <a:buChar char="▸"/>
            </a:pPr>
            <a:r>
              <a:rPr sz="2100" b="0">
                <a:solidFill>
                  <a:srgbClr val="1C241E"/>
                </a:solidFill>
                <a:latin typeface="Segoe UI"/>
              </a:rPr>
              <a:t>Best for narrow, high-value tasks today; improving fast.</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Compute on encrypted data; strong but slow.</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17</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THREE QUESTIONS PICK THE TOOL</a:t>
            </a:r>
          </a:p>
          <a:p>
            <a:pPr algn="l">
              <a:lnSpc>
                <a:spcPct val="100000"/>
              </a:lnSpc>
              <a:spcAft>
                <a:spcPts val="600"/>
              </a:spcAft>
              <a:buNone/>
            </a:pPr>
            <a:r>
              <a:rPr sz="2500" b="1">
                <a:solidFill>
                  <a:srgbClr val="FFFFFF"/>
                </a:solidFill>
                <a:latin typeface="Segoe UI"/>
              </a:rPr>
              <a:t>Which Privacy Technique? A Quick Guide</a:t>
            </a:r>
          </a:p>
        </p:txBody>
      </p:sp>
      <p:pic>
        <p:nvPicPr>
          <p:cNvPr id="6" name="Picture 5" descr="choose_privacy_technique.png"/>
          <p:cNvPicPr>
            <a:picLocks noChangeAspect="1"/>
          </p:cNvPicPr>
          <p:nvPr/>
        </p:nvPicPr>
        <p:blipFill>
          <a:blip r:embed="rId2"/>
          <a:stretch>
            <a:fillRect/>
          </a:stretch>
        </p:blipFill>
        <p:spPr>
          <a:xfrm>
            <a:off x="1272291" y="1325880"/>
            <a:ext cx="9647113"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Can't pool the raw data? -&gt; federated learning. Publishing aggregate stats? -&gt; differential privacy. A third party must compute but never see the data? -&gt; encrypted computation. Real systems combine them.</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18</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3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Match the technique</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Which privacy technique fits each situation - DP, federated learning, or encrypted computation?</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Publish crime statistics without exposing any single victim.</a:t>
            </a:r>
          </a:p>
          <a:p>
            <a:pPr algn="l" indent="-256032" marL="256032">
              <a:lnSpc>
                <a:spcPct val="105000"/>
              </a:lnSpc>
              <a:spcAft>
                <a:spcPts val="1100"/>
              </a:spcAft>
              <a:buClr>
                <a:srgbClr val="2C6E3F"/>
              </a:buClr>
              <a:buFont typeface="Segoe UI"/>
              <a:buChar char="▸"/>
            </a:pPr>
            <a:r>
              <a:rPr sz="1800" b="0">
                <a:solidFill>
                  <a:srgbClr val="1C241E"/>
                </a:solidFill>
                <a:latin typeface="Segoe UI"/>
              </a:rPr>
              <a:t>Ten hospitals want a shared model but cannot share raw patient records.</a:t>
            </a:r>
          </a:p>
          <a:p>
            <a:pPr algn="l" indent="-256032" marL="256032">
              <a:lnSpc>
                <a:spcPct val="105000"/>
              </a:lnSpc>
              <a:spcAft>
                <a:spcPts val="1100"/>
              </a:spcAft>
              <a:buClr>
                <a:srgbClr val="2C6E3F"/>
              </a:buClr>
              <a:buFont typeface="Segoe UI"/>
              <a:buChar char="▸"/>
            </a:pPr>
            <a:r>
              <a:rPr sz="1800" b="0">
                <a:solidFill>
                  <a:srgbClr val="1C241E"/>
                </a:solidFill>
                <a:latin typeface="Segoe UI"/>
              </a:rPr>
              <a:t>A cloud service must analyze data it is never allowed to see in the clear.</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19</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WARM-UP  ·  5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Would you share your data?</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With a neighbor, one sentence each:</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Name data a security team might collect about you (logins, location, emails...).</a:t>
            </a:r>
          </a:p>
          <a:p>
            <a:pPr algn="l" indent="-256032" marL="256032">
              <a:lnSpc>
                <a:spcPct val="105000"/>
              </a:lnSpc>
              <a:spcAft>
                <a:spcPts val="1100"/>
              </a:spcAft>
              <a:buClr>
                <a:srgbClr val="2C6E3F"/>
              </a:buClr>
              <a:buFont typeface="Segoe UI"/>
              <a:buChar char="▸"/>
            </a:pPr>
            <a:r>
              <a:rPr sz="1800" b="0">
                <a:solidFill>
                  <a:srgbClr val="1C241E"/>
                </a:solidFill>
                <a:latin typeface="Segoe UI"/>
              </a:rPr>
              <a:t>What could go wrong if that data leaked - or was misused?</a:t>
            </a:r>
          </a:p>
          <a:p>
            <a:pPr algn="l" indent="-256032" marL="256032">
              <a:lnSpc>
                <a:spcPct val="105000"/>
              </a:lnSpc>
              <a:spcAft>
                <a:spcPts val="1100"/>
              </a:spcAft>
              <a:buClr>
                <a:srgbClr val="2C6E3F"/>
              </a:buClr>
              <a:buFont typeface="Segoe UI"/>
              <a:buChar char="▸"/>
            </a:pPr>
            <a:r>
              <a:rPr sz="1800" b="0">
                <a:solidFill>
                  <a:srgbClr val="1C241E"/>
                </a:solidFill>
                <a:latin typeface="Segoe UI"/>
              </a:rPr>
              <a:t>Could a company still learn useful patterns WITHOUT seeing your personal details?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3 · SECURITY VS. PRIVACY   ·   ~13 MIN</a:t>
            </a:r>
          </a:p>
          <a:p>
            <a:pPr algn="l">
              <a:lnSpc>
                <a:spcPct val="100000"/>
              </a:lnSpc>
              <a:spcAft>
                <a:spcPts val="600"/>
              </a:spcAft>
              <a:buNone/>
            </a:pPr>
            <a:r>
              <a:rPr sz="3800" b="1">
                <a:solidFill>
                  <a:srgbClr val="FFFFFF"/>
                </a:solidFill>
                <a:latin typeface="Segoe UI"/>
              </a:rPr>
              <a:t>The Tension, and Real SecOps Dilemmas</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CORE TENSION</a:t>
            </a:r>
          </a:p>
          <a:p>
            <a:pPr algn="l">
              <a:lnSpc>
                <a:spcPct val="100000"/>
              </a:lnSpc>
              <a:spcAft>
                <a:spcPts val="600"/>
              </a:spcAft>
              <a:buNone/>
            </a:pPr>
            <a:r>
              <a:rPr sz="2500" b="1">
                <a:solidFill>
                  <a:srgbClr val="FFFFFF"/>
                </a:solidFill>
                <a:latin typeface="Segoe UI"/>
              </a:rPr>
              <a:t>The Tension: Encryption vs. Detection</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More privacy can mean LESS visibility for defenders.</a:t>
            </a:r>
          </a:p>
          <a:p>
            <a:pPr algn="l" indent="-256032" marL="256032">
              <a:lnSpc>
                <a:spcPct val="105000"/>
              </a:lnSpc>
              <a:spcAft>
                <a:spcPts val="1100"/>
              </a:spcAft>
              <a:buClr>
                <a:srgbClr val="2C6E3F"/>
              </a:buClr>
              <a:buFont typeface="Segoe UI"/>
              <a:buChar char="▸"/>
            </a:pPr>
            <a:r>
              <a:rPr sz="2100" b="0">
                <a:solidFill>
                  <a:srgbClr val="1C241E"/>
                </a:solidFill>
                <a:latin typeface="Segoe UI"/>
              </a:rPr>
              <a:t>Strong encryption hides data from attackers - and from inspection tools.</a:t>
            </a:r>
          </a:p>
          <a:p>
            <a:pPr algn="l" indent="-256032" marL="256032">
              <a:lnSpc>
                <a:spcPct val="105000"/>
              </a:lnSpc>
              <a:spcAft>
                <a:spcPts val="1100"/>
              </a:spcAft>
              <a:buClr>
                <a:srgbClr val="2C6E3F"/>
              </a:buClr>
              <a:buFont typeface="Segoe UI"/>
              <a:buChar char="▸"/>
            </a:pPr>
            <a:r>
              <a:rPr sz="2100" b="0">
                <a:solidFill>
                  <a:srgbClr val="1C241E"/>
                </a:solidFill>
                <a:latin typeface="Segoe UI"/>
              </a:rPr>
              <a:t>Collecting more data helps detection - but erodes privacy.</a:t>
            </a:r>
          </a:p>
          <a:p>
            <a:pPr algn="l" indent="-256032" marL="256032">
              <a:lnSpc>
                <a:spcPct val="105000"/>
              </a:lnSpc>
              <a:spcAft>
                <a:spcPts val="1100"/>
              </a:spcAft>
              <a:buClr>
                <a:srgbClr val="2C6E3F"/>
              </a:buClr>
              <a:buFont typeface="Segoe UI"/>
              <a:buChar char="▸"/>
            </a:pPr>
            <a:r>
              <a:rPr sz="2100" b="0">
                <a:solidFill>
                  <a:srgbClr val="1C241E"/>
                </a:solidFill>
                <a:latin typeface="Segoe UI"/>
              </a:rPr>
              <a:t>Neither 'maximize privacy' nor 'maximize surveillance' is right.</a:t>
            </a:r>
          </a:p>
          <a:p>
            <a:pPr algn="l" indent="-256032" marL="256032">
              <a:lnSpc>
                <a:spcPct val="105000"/>
              </a:lnSpc>
              <a:spcAft>
                <a:spcPts val="1100"/>
              </a:spcAft>
              <a:buClr>
                <a:srgbClr val="2C6E3F"/>
              </a:buClr>
              <a:buFont typeface="Segoe UI"/>
              <a:buChar char="▸"/>
            </a:pPr>
            <a:r>
              <a:rPr sz="2100" b="0">
                <a:solidFill>
                  <a:srgbClr val="1C241E"/>
                </a:solidFill>
                <a:latin typeface="Segoe UI"/>
              </a:rPr>
              <a:t>The goal is a deliberate, justified BALANCE.</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Privacy and detection can pull against each other - balance them.</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21</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BALANCE, DON'T MAXIMIZE</a:t>
            </a:r>
          </a:p>
          <a:p>
            <a:pPr algn="l">
              <a:lnSpc>
                <a:spcPct val="100000"/>
              </a:lnSpc>
              <a:spcAft>
                <a:spcPts val="600"/>
              </a:spcAft>
              <a:buNone/>
            </a:pPr>
            <a:r>
              <a:rPr sz="2500" b="1">
                <a:solidFill>
                  <a:srgbClr val="FFFFFF"/>
                </a:solidFill>
                <a:latin typeface="Segoe UI"/>
              </a:rPr>
              <a:t>Security vs. Privacy: the Same Tool Cuts Both Ways</a:t>
            </a:r>
          </a:p>
        </p:txBody>
      </p:sp>
      <p:pic>
        <p:nvPicPr>
          <p:cNvPr id="6" name="Picture 5" descr="security_vs_privacy.png"/>
          <p:cNvPicPr>
            <a:picLocks noChangeAspect="1"/>
          </p:cNvPicPr>
          <p:nvPr/>
        </p:nvPicPr>
        <p:blipFill>
          <a:blip r:embed="rId2"/>
          <a:stretch>
            <a:fillRect/>
          </a:stretch>
        </p:blipFill>
        <p:spPr>
          <a:xfrm>
            <a:off x="299585" y="1325880"/>
            <a:ext cx="11592525"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Strong encryption and more data collection each help one goal while hurting the other - design for balance.</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22</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SECOPS DILEMMAS</a:t>
            </a:r>
          </a:p>
          <a:p>
            <a:pPr algn="l">
              <a:lnSpc>
                <a:spcPct val="100000"/>
              </a:lnSpc>
              <a:spcAft>
                <a:spcPts val="600"/>
              </a:spcAft>
              <a:buNone/>
            </a:pPr>
            <a:r>
              <a:rPr sz="2500" b="1">
                <a:solidFill>
                  <a:srgbClr val="FFFFFF"/>
                </a:solidFill>
                <a:latin typeface="Segoe UI"/>
              </a:rPr>
              <a:t>Real Dilemmas in Security Operations</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Inspecting encrypted traffic: decrypt to catch malware, or preserve user privacy?</a:t>
            </a:r>
          </a:p>
          <a:p>
            <a:pPr algn="l" indent="-256032" marL="256032">
              <a:lnSpc>
                <a:spcPct val="105000"/>
              </a:lnSpc>
              <a:spcAft>
                <a:spcPts val="1100"/>
              </a:spcAft>
              <a:buClr>
                <a:srgbClr val="2C6E3F"/>
              </a:buClr>
              <a:buFont typeface="Segoe UI"/>
              <a:buChar char="▸"/>
            </a:pPr>
            <a:r>
              <a:rPr sz="2100" b="0">
                <a:solidFill>
                  <a:srgbClr val="1C241E"/>
                </a:solidFill>
                <a:latin typeface="Segoe UI"/>
              </a:rPr>
              <a:t>Logging everything: better forensics, but a huge sensitive-data honeypot.</a:t>
            </a:r>
          </a:p>
          <a:p>
            <a:pPr algn="l" indent="-256032" marL="256032">
              <a:lnSpc>
                <a:spcPct val="105000"/>
              </a:lnSpc>
              <a:spcAft>
                <a:spcPts val="1100"/>
              </a:spcAft>
              <a:buClr>
                <a:srgbClr val="2C6E3F"/>
              </a:buClr>
              <a:buFont typeface="Segoe UI"/>
              <a:buChar char="▸"/>
            </a:pPr>
            <a:r>
              <a:rPr sz="2100" b="0">
                <a:solidFill>
                  <a:srgbClr val="1C241E"/>
                </a:solidFill>
                <a:latin typeface="Segoe UI"/>
              </a:rPr>
              <a:t>Sharing threat data across companies: helps everyone, risks exposing customers.</a:t>
            </a:r>
          </a:p>
          <a:p>
            <a:pPr algn="l" indent="-256032" marL="256032">
              <a:lnSpc>
                <a:spcPct val="105000"/>
              </a:lnSpc>
              <a:spcAft>
                <a:spcPts val="1100"/>
              </a:spcAft>
              <a:buClr>
                <a:srgbClr val="2C6E3F"/>
              </a:buClr>
              <a:buFont typeface="Segoe UI"/>
              <a:buChar char="▸"/>
            </a:pPr>
            <a:r>
              <a:rPr sz="2100" b="0">
                <a:solidFill>
                  <a:srgbClr val="1C241E"/>
                </a:solidFill>
                <a:latin typeface="Segoe UI"/>
              </a:rPr>
              <a:t>Employee monitoring: catches insider threats, but erodes trust and may break law.</a:t>
            </a:r>
          </a:p>
          <a:p>
            <a:pPr algn="l" indent="-256032" marL="256032">
              <a:lnSpc>
                <a:spcPct val="105000"/>
              </a:lnSpc>
              <a:spcAft>
                <a:spcPts val="1100"/>
              </a:spcAft>
              <a:buClr>
                <a:srgbClr val="2C6E3F"/>
              </a:buClr>
              <a:buFont typeface="Segoe UI"/>
              <a:buChar char="▸"/>
            </a:pPr>
            <a:r>
              <a:rPr sz="2100" b="0">
                <a:solidFill>
                  <a:srgbClr val="1C241E"/>
                </a:solidFill>
                <a:latin typeface="Segoe UI"/>
              </a:rPr>
              <a:t>There's rarely a 'correct' answer - there's a documented, defensible decision.</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Real trade-offs: inspection, logging, sharing, monitoring.</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23</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4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Resolve the dilemma</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Your SOC wants to decrypt all employee web traffic to catch malware. With a neighbor:</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Name one security benefit and one privacy cost.</a:t>
            </a:r>
          </a:p>
          <a:p>
            <a:pPr algn="l" indent="-256032" marL="256032">
              <a:lnSpc>
                <a:spcPct val="105000"/>
              </a:lnSpc>
              <a:spcAft>
                <a:spcPts val="1100"/>
              </a:spcAft>
              <a:buClr>
                <a:srgbClr val="2C6E3F"/>
              </a:buClr>
              <a:buFont typeface="Segoe UI"/>
              <a:buChar char="▸"/>
            </a:pPr>
            <a:r>
              <a:rPr sz="1800" b="0">
                <a:solidFill>
                  <a:srgbClr val="1C241E"/>
                </a:solidFill>
                <a:latin typeface="Segoe UI"/>
              </a:rPr>
              <a:t>Suggest a middle-ground that gets most of the benefit with less privacy cost.</a:t>
            </a:r>
          </a:p>
          <a:p>
            <a:pPr algn="l" indent="-256032" marL="256032">
              <a:lnSpc>
                <a:spcPct val="105000"/>
              </a:lnSpc>
              <a:spcAft>
                <a:spcPts val="1100"/>
              </a:spcAft>
              <a:buClr>
                <a:srgbClr val="2C6E3F"/>
              </a:buClr>
              <a:buFont typeface="Segoe UI"/>
              <a:buChar char="▸"/>
            </a:pPr>
            <a:r>
              <a:rPr sz="1800" b="0">
                <a:solidFill>
                  <a:srgbClr val="1C241E"/>
                </a:solidFill>
                <a:latin typeface="Segoe UI"/>
              </a:rPr>
              <a:t>Who should decide, and what should be documented?</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24</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IN-CLASS TASK  ·  12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Design a Privacy Plan for a Bank Fraud-Detection Consortium</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Ten regional banks want ONE shared phishing/fraud model but face three constraints: (1) law forbids sharing raw customer transactions across banks; (2) they must publish a quarterly PUBLIC fraud-rate dashboard by region; (3) a third-party cloud vendor runs the heavy analytics but must never see customer data in the clear. In pairs, pick the right tool for each need (~7 min).</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List the three needs; for each, name the technique - federated learning, differential privacy, or encrypted computation.</a:t>
            </a:r>
          </a:p>
          <a:p>
            <a:pPr algn="l" indent="-256032" marL="256032">
              <a:lnSpc>
                <a:spcPct val="105000"/>
              </a:lnSpc>
              <a:spcAft>
                <a:spcPts val="1100"/>
              </a:spcAft>
              <a:buClr>
                <a:srgbClr val="2C6E3F"/>
              </a:buClr>
              <a:buFont typeface="Segoe UI"/>
              <a:buChar char="▸"/>
            </a:pPr>
            <a:r>
              <a:rPr sz="1800" b="0">
                <a:solidFill>
                  <a:srgbClr val="1C241E"/>
                </a:solidFill>
                <a:latin typeface="Segoe UI"/>
              </a:rPr>
              <a:t>For each choice, write one sentence justifying it and one naming its trade-off (accuracy/speed/effort).</a:t>
            </a:r>
          </a:p>
          <a:p>
            <a:pPr algn="l" indent="-256032" marL="256032">
              <a:lnSpc>
                <a:spcPct val="105000"/>
              </a:lnSpc>
              <a:spcAft>
                <a:spcPts val="1100"/>
              </a:spcAft>
              <a:buClr>
                <a:srgbClr val="2C6E3F"/>
              </a:buClr>
              <a:buFont typeface="Segoe UI"/>
              <a:buChar char="▸"/>
            </a:pPr>
            <a:r>
              <a:rPr sz="1800" b="0">
                <a:solidFill>
                  <a:srgbClr val="1C241E"/>
                </a:solidFill>
                <a:latin typeface="Segoe UI"/>
              </a:rPr>
              <a:t>For the PUBLIC dashboard, choose a small or large epsilon and justify it (aim near epsilon ~ 1).</a:t>
            </a:r>
          </a:p>
          <a:p>
            <a:pPr algn="l" indent="-256032" marL="256032">
              <a:lnSpc>
                <a:spcPct val="105000"/>
              </a:lnSpc>
              <a:spcAft>
                <a:spcPts val="1100"/>
              </a:spcAft>
              <a:buClr>
                <a:srgbClr val="2C6E3F"/>
              </a:buClr>
              <a:buFont typeface="Segoe UI"/>
              <a:buChar char="▸"/>
            </a:pPr>
            <a:r>
              <a:rPr sz="1800" b="0">
                <a:solidFill>
                  <a:srgbClr val="1C241E"/>
                </a:solidFill>
                <a:latin typeface="Segoe UI"/>
              </a:rPr>
              <a:t>Add one security-vs-privacy safeguard (e.g., drop account numbers, minimize retention) and name who signs off.</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25</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USE THESE SLIDES AS YOUR STUDY GUIDE</a:t>
            </a:r>
          </a:p>
          <a:p>
            <a:pPr algn="l">
              <a:lnSpc>
                <a:spcPct val="100000"/>
              </a:lnSpc>
              <a:spcAft>
                <a:spcPts val="600"/>
              </a:spcAft>
              <a:buNone/>
            </a:pPr>
            <a:r>
              <a:rPr sz="2500" b="1">
                <a:solidFill>
                  <a:srgbClr val="FFFFFF"/>
                </a:solidFill>
                <a:latin typeface="Segoe UI"/>
              </a:rPr>
              <a:t>How Today Connects to Lab 11 &amp; Quiz 10</a:t>
            </a:r>
          </a:p>
        </p:txBody>
      </p:sp>
      <p:sp>
        <p:nvSpPr>
          <p:cNvPr id="6" name="Rounded Rectangle 5"/>
          <p:cNvSpPr/>
          <p:nvPr/>
        </p:nvSpPr>
        <p:spPr>
          <a:xfrm>
            <a:off x="640080" y="1463040"/>
            <a:ext cx="5285232" cy="4526280"/>
          </a:xfrm>
          <a:prstGeom prst="roundRect">
            <a:avLst>
              <a:gd name="adj" fmla="val 5000"/>
            </a:avLst>
          </a:prstGeom>
          <a:solidFill>
            <a:srgbClr val="EEF3EA"/>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1691640"/>
            <a:ext cx="4754880" cy="640080"/>
          </a:xfrm>
          <a:prstGeom prst="rect">
            <a:avLst/>
          </a:prstGeom>
          <a:noFill/>
        </p:spPr>
        <p:txBody>
          <a:bodyPr wrap="square" anchor="t" lIns="0" rIns="0" tIns="0" bIns="0">
            <a:spAutoFit/>
          </a:bodyPr>
          <a:lstStyle/>
          <a:p>
            <a:pPr algn="l">
              <a:lnSpc>
                <a:spcPct val="105000"/>
              </a:lnSpc>
              <a:spcAft>
                <a:spcPts val="600"/>
              </a:spcAft>
              <a:buNone/>
            </a:pPr>
            <a:r>
              <a:rPr sz="1900" b="1">
                <a:solidFill>
                  <a:srgbClr val="1E4D2B"/>
                </a:solidFill>
                <a:latin typeface="Segoe UI Emoji"/>
              </a:rPr>
              <a:t>🧪 In Lab 11 you will...</a:t>
            </a:r>
          </a:p>
        </p:txBody>
      </p:sp>
      <p:sp>
        <p:nvSpPr>
          <p:cNvPr id="8" name="TextBox 7"/>
          <p:cNvSpPr txBox="1"/>
          <p:nvPr/>
        </p:nvSpPr>
        <p:spPr>
          <a:xfrm>
            <a:off x="932688" y="2377440"/>
            <a:ext cx="4709160" cy="3474720"/>
          </a:xfrm>
          <a:prstGeom prst="rect">
            <a:avLst/>
          </a:prstGeom>
          <a:noFill/>
        </p:spPr>
        <p:txBody>
          <a:bodyPr wrap="square" anchor="t" lIns="0" rIns="0" tIns="0" bIns="0">
            <a:spAutoFit/>
          </a:bodyPr>
          <a:lstStyle/>
          <a:p>
            <a:pPr algn="l" indent="-256032" marL="256032">
              <a:lnSpc>
                <a:spcPct val="105000"/>
              </a:lnSpc>
              <a:spcAft>
                <a:spcPts val="900"/>
              </a:spcAft>
              <a:buClr>
                <a:srgbClr val="2C6E3F"/>
              </a:buClr>
              <a:buFont typeface="Segoe UI"/>
              <a:buChar char="▸"/>
            </a:pPr>
            <a:r>
              <a:rPr sz="1550" b="0">
                <a:solidFill>
                  <a:srgbClr val="1C241E"/>
                </a:solidFill>
                <a:latin typeface="Segoe UI"/>
              </a:rPr>
              <a:t>Add Laplace noise to training data at several epsilons.</a:t>
            </a:r>
          </a:p>
          <a:p>
            <a:pPr algn="l" indent="-256032" marL="256032">
              <a:lnSpc>
                <a:spcPct val="105000"/>
              </a:lnSpc>
              <a:spcAft>
                <a:spcPts val="900"/>
              </a:spcAft>
              <a:buClr>
                <a:srgbClr val="2C6E3F"/>
              </a:buClr>
              <a:buFont typeface="Segoe UI"/>
              <a:buChar char="▸"/>
            </a:pPr>
            <a:r>
              <a:rPr sz="1550" b="0">
                <a:solidFill>
                  <a:srgbClr val="1C241E"/>
                </a:solidFill>
                <a:latin typeface="Segoe UI"/>
              </a:rPr>
              <a:t>Plot the privacy vs. accuracy trade-off curve.</a:t>
            </a:r>
          </a:p>
          <a:p>
            <a:pPr algn="l" indent="-256032" marL="256032">
              <a:lnSpc>
                <a:spcPct val="105000"/>
              </a:lnSpc>
              <a:spcAft>
                <a:spcPts val="900"/>
              </a:spcAft>
              <a:buClr>
                <a:srgbClr val="2C6E3F"/>
              </a:buClr>
              <a:buFont typeface="Segoe UI"/>
              <a:buChar char="▸"/>
            </a:pPr>
            <a:r>
              <a:rPr sz="1550" b="0">
                <a:solidFill>
                  <a:srgbClr val="1C241E"/>
                </a:solidFill>
                <a:latin typeface="Segoe UI"/>
              </a:rPr>
              <a:t>Find an epsilon that balances privacy and accuracy.</a:t>
            </a:r>
          </a:p>
          <a:p>
            <a:pPr algn="l" indent="-256032" marL="256032">
              <a:lnSpc>
                <a:spcPct val="105000"/>
              </a:lnSpc>
              <a:spcAft>
                <a:spcPts val="900"/>
              </a:spcAft>
              <a:buClr>
                <a:srgbClr val="2C6E3F"/>
              </a:buClr>
              <a:buFont typeface="Segoe UI"/>
              <a:buChar char="▸"/>
            </a:pPr>
            <a:r>
              <a:rPr sz="1550" b="0">
                <a:solidFill>
                  <a:srgbClr val="1C241E"/>
                </a:solidFill>
                <a:latin typeface="Segoe UI"/>
              </a:rPr>
              <a:t>Reflect on when the trade-off is worth it.</a:t>
            </a:r>
          </a:p>
        </p:txBody>
      </p:sp>
      <p:sp>
        <p:nvSpPr>
          <p:cNvPr id="9" name="Rounded Rectangle 8"/>
          <p:cNvSpPr/>
          <p:nvPr/>
        </p:nvSpPr>
        <p:spPr>
          <a:xfrm>
            <a:off x="6263640" y="1463040"/>
            <a:ext cx="5285232" cy="4526280"/>
          </a:xfrm>
          <a:prstGeom prst="roundRect">
            <a:avLst>
              <a:gd name="adj" fmla="val 5000"/>
            </a:avLst>
          </a:prstGeom>
          <a:solidFill>
            <a:srgbClr val="FBF8E9"/>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537959" y="1691640"/>
            <a:ext cx="4754880" cy="640080"/>
          </a:xfrm>
          <a:prstGeom prst="rect">
            <a:avLst/>
          </a:prstGeom>
          <a:noFill/>
        </p:spPr>
        <p:txBody>
          <a:bodyPr wrap="square" anchor="t" lIns="0" rIns="0" tIns="0" bIns="0">
            <a:spAutoFit/>
          </a:bodyPr>
          <a:lstStyle/>
          <a:p>
            <a:pPr algn="l">
              <a:lnSpc>
                <a:spcPct val="105000"/>
              </a:lnSpc>
              <a:spcAft>
                <a:spcPts val="600"/>
              </a:spcAft>
              <a:buNone/>
            </a:pPr>
            <a:r>
              <a:rPr sz="1900" b="1">
                <a:solidFill>
                  <a:srgbClr val="1E4D2B"/>
                </a:solidFill>
                <a:latin typeface="Segoe UI Emoji"/>
              </a:rPr>
              <a:t>📝 For Quiz 10, master...</a:t>
            </a:r>
          </a:p>
        </p:txBody>
      </p:sp>
      <p:sp>
        <p:nvSpPr>
          <p:cNvPr id="11" name="TextBox 10"/>
          <p:cNvSpPr txBox="1"/>
          <p:nvPr/>
        </p:nvSpPr>
        <p:spPr>
          <a:xfrm>
            <a:off x="6556248" y="2377440"/>
            <a:ext cx="4709160" cy="3474720"/>
          </a:xfrm>
          <a:prstGeom prst="rect">
            <a:avLst/>
          </a:prstGeom>
          <a:noFill/>
        </p:spPr>
        <p:txBody>
          <a:bodyPr wrap="square" anchor="t" lIns="0" rIns="0" tIns="0" bIns="0">
            <a:spAutoFit/>
          </a:bodyPr>
          <a:lstStyle/>
          <a:p>
            <a:pPr algn="l" indent="-256032" marL="256032">
              <a:lnSpc>
                <a:spcPct val="105000"/>
              </a:lnSpc>
              <a:spcAft>
                <a:spcPts val="900"/>
              </a:spcAft>
              <a:buClr>
                <a:srgbClr val="2C6E3F"/>
              </a:buClr>
              <a:buFont typeface="Segoe UI"/>
              <a:buChar char="▸"/>
            </a:pPr>
            <a:r>
              <a:rPr sz="1550" b="0">
                <a:solidFill>
                  <a:srgbClr val="1C241E"/>
                </a:solidFill>
                <a:latin typeface="Segoe UI"/>
              </a:rPr>
              <a:t>Explain differential privacy, federated learning, encrypted computation.</a:t>
            </a:r>
          </a:p>
          <a:p>
            <a:pPr algn="l" indent="-256032" marL="256032">
              <a:lnSpc>
                <a:spcPct val="105000"/>
              </a:lnSpc>
              <a:spcAft>
                <a:spcPts val="900"/>
              </a:spcAft>
              <a:buClr>
                <a:srgbClr val="2C6E3F"/>
              </a:buClr>
              <a:buFont typeface="Segoe UI"/>
              <a:buChar char="▸"/>
            </a:pPr>
            <a:r>
              <a:rPr sz="1550" b="0">
                <a:solidFill>
                  <a:srgbClr val="1C241E"/>
                </a:solidFill>
                <a:latin typeface="Segoe UI"/>
              </a:rPr>
              <a:t>Read the privacy vs. accuracy trade-off (epsilon).</a:t>
            </a:r>
          </a:p>
          <a:p>
            <a:pPr algn="l" indent="-256032" marL="256032">
              <a:lnSpc>
                <a:spcPct val="105000"/>
              </a:lnSpc>
              <a:spcAft>
                <a:spcPts val="900"/>
              </a:spcAft>
              <a:buClr>
                <a:srgbClr val="2C6E3F"/>
              </a:buClr>
              <a:buFont typeface="Segoe UI"/>
              <a:buChar char="▸"/>
            </a:pPr>
            <a:r>
              <a:rPr sz="1550" b="0">
                <a:solidFill>
                  <a:srgbClr val="1C241E"/>
                </a:solidFill>
                <a:latin typeface="Segoe UI"/>
              </a:rPr>
              <a:t>Explain why anonymization alone is weak.</a:t>
            </a:r>
          </a:p>
          <a:p>
            <a:pPr algn="l" indent="-256032" marL="256032">
              <a:lnSpc>
                <a:spcPct val="105000"/>
              </a:lnSpc>
              <a:spcAft>
                <a:spcPts val="900"/>
              </a:spcAft>
              <a:buClr>
                <a:srgbClr val="2C6E3F"/>
              </a:buClr>
              <a:buFont typeface="Segoe UI"/>
              <a:buChar char="▸"/>
            </a:pPr>
            <a:r>
              <a:rPr sz="1550" b="0">
                <a:solidFill>
                  <a:srgbClr val="1C241E"/>
                </a:solidFill>
                <a:latin typeface="Segoe UI"/>
              </a:rPr>
              <a:t>Discuss a security-vs-privacy dilemma and a balanced answer.</a:t>
            </a:r>
          </a:p>
        </p:txBody>
      </p:sp>
      <p:sp>
        <p:nvSpPr>
          <p:cNvPr id="12" name="Rectangle 11"/>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4" name="TextBox 13"/>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26</a:t>
            </a:r>
          </a:p>
        </p:txBody>
      </p:sp>
      <p:pic>
        <p:nvPicPr>
          <p:cNvPr id="15" name="Picture 14"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881360" cy="822960"/>
          </a:xfrm>
          <a:prstGeom prst="rect">
            <a:avLst/>
          </a:prstGeom>
          <a:noFill/>
        </p:spPr>
        <p:txBody>
          <a:bodyPr wrap="square" anchor="t" lIns="0" rIns="0" tIns="0" bIns="0">
            <a:spAutoFit/>
          </a:bodyPr>
          <a:lstStyle/>
          <a:p>
            <a:pPr algn="l">
              <a:lnSpc>
                <a:spcPct val="105000"/>
              </a:lnSpc>
              <a:spcAft>
                <a:spcPts val="600"/>
              </a:spcAft>
              <a:buNone/>
            </a:pPr>
            <a:r>
              <a:rPr sz="3200" b="1">
                <a:solidFill>
                  <a:srgbClr val="FFFFFF"/>
                </a:solidFill>
                <a:latin typeface="Segoe UI"/>
              </a:rPr>
              <a:t>Key Takeaways</a:t>
            </a:r>
          </a:p>
        </p:txBody>
      </p:sp>
      <p:sp>
        <p:nvSpPr>
          <p:cNvPr id="4" name="Rectangle 3"/>
          <p:cNvSpPr/>
          <p:nvPr/>
        </p:nvSpPr>
        <p:spPr>
          <a:xfrm>
            <a:off x="658368" y="1207008"/>
            <a:ext cx="822960" cy="914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40080" y="1554480"/>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68680" y="1554480"/>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7" name="TextBox 6"/>
          <p:cNvSpPr txBox="1"/>
          <p:nvPr/>
        </p:nvSpPr>
        <p:spPr>
          <a:xfrm>
            <a:off x="1645920" y="1554480"/>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Models can leak personal data, and 'just remove names' is not real protection.</a:t>
            </a:r>
          </a:p>
        </p:txBody>
      </p:sp>
      <p:sp>
        <p:nvSpPr>
          <p:cNvPr id="8" name="Rounded Rectangle 7"/>
          <p:cNvSpPr/>
          <p:nvPr/>
        </p:nvSpPr>
        <p:spPr>
          <a:xfrm>
            <a:off x="640080" y="2633472"/>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68680" y="2633472"/>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0" name="TextBox 9"/>
          <p:cNvSpPr txBox="1"/>
          <p:nvPr/>
        </p:nvSpPr>
        <p:spPr>
          <a:xfrm>
            <a:off x="1645920" y="2633472"/>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Differential privacy adds calibrated noise (epsilon knob); federated learning keeps data on-device; encrypted computation works on ciphertext.</a:t>
            </a:r>
          </a:p>
        </p:txBody>
      </p:sp>
      <p:sp>
        <p:nvSpPr>
          <p:cNvPr id="11" name="Rounded Rectangle 10"/>
          <p:cNvSpPr/>
          <p:nvPr/>
        </p:nvSpPr>
        <p:spPr>
          <a:xfrm>
            <a:off x="640080" y="3712463"/>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68680" y="3712463"/>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3" name="TextBox 12"/>
          <p:cNvSpPr txBox="1"/>
          <p:nvPr/>
        </p:nvSpPr>
        <p:spPr>
          <a:xfrm>
            <a:off x="1645920" y="3712463"/>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The privacy vs. accuracy trade-off is real but often affordable - epsilon=1 reached ~0.93 vs a 0.96 baseline.</a:t>
            </a:r>
          </a:p>
        </p:txBody>
      </p:sp>
      <p:sp>
        <p:nvSpPr>
          <p:cNvPr id="14" name="Rounded Rectangle 13"/>
          <p:cNvSpPr/>
          <p:nvPr/>
        </p:nvSpPr>
        <p:spPr>
          <a:xfrm>
            <a:off x="640080" y="4791455"/>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68680" y="4791455"/>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6" name="TextBox 15"/>
          <p:cNvSpPr txBox="1"/>
          <p:nvPr/>
        </p:nvSpPr>
        <p:spPr>
          <a:xfrm>
            <a:off x="1645920" y="4791455"/>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Security and privacy can pull against each other - design for a deliberate, documented balance.</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WHAT'S NEXT</a:t>
            </a:r>
          </a:p>
          <a:p>
            <a:pPr algn="l">
              <a:lnSpc>
                <a:spcPct val="100000"/>
              </a:lnSpc>
              <a:spcAft>
                <a:spcPts val="600"/>
              </a:spcAft>
              <a:buNone/>
            </a:pPr>
            <a:r>
              <a:rPr sz="2500" b="1">
                <a:solidFill>
                  <a:srgbClr val="FFFFFF"/>
                </a:solidFill>
                <a:latin typeface="Segoe UI"/>
              </a:rPr>
              <a:t>Looking Ahead: Lab 11, Quiz 10 &amp; Exam 3</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 Lab 11 (Differential Privacy) releases today - reproduce today's trade-off curve.</a:t>
            </a:r>
          </a:p>
          <a:p>
            <a:pPr algn="l" indent="-256032" marL="256032">
              <a:lnSpc>
                <a:spcPct val="105000"/>
              </a:lnSpc>
              <a:spcAft>
                <a:spcPts val="1100"/>
              </a:spcAft>
              <a:buClr>
                <a:srgbClr val="2C6E3F"/>
              </a:buClr>
              <a:buFont typeface="Segoe UI"/>
              <a:buChar char="▸"/>
            </a:pPr>
            <a:r>
              <a:rPr sz="2100" b="0">
                <a:solidFill>
                  <a:srgbClr val="1C241E"/>
                </a:solidFill>
                <a:latin typeface="Segoe UI"/>
              </a:rPr>
              <a:t>📝 Quiz 10 this week (privacy-preserving ML, DP, federated learning, trade-offs).</a:t>
            </a:r>
          </a:p>
          <a:p>
            <a:pPr algn="l" indent="-256032" marL="256032">
              <a:lnSpc>
                <a:spcPct val="105000"/>
              </a:lnSpc>
              <a:spcAft>
                <a:spcPts val="1100"/>
              </a:spcAft>
              <a:buClr>
                <a:srgbClr val="2C6E3F"/>
              </a:buClr>
              <a:buFont typeface="Segoe UI"/>
              <a:buChar char="▸"/>
            </a:pPr>
            <a:r>
              <a:rPr sz="2100" b="0">
                <a:solidFill>
                  <a:srgbClr val="1C241E"/>
                </a:solidFill>
                <a:latin typeface="Segoe UI"/>
              </a:rPr>
              <a:t>📖 Read Handout 11: Privacy-Preserving ML and Trade-Offs.</a:t>
            </a:r>
          </a:p>
          <a:p>
            <a:pPr algn="l" indent="-256032" marL="256032">
              <a:lnSpc>
                <a:spcPct val="105000"/>
              </a:lnSpc>
              <a:spcAft>
                <a:spcPts val="1100"/>
              </a:spcAft>
              <a:buClr>
                <a:srgbClr val="2C6E3F"/>
              </a:buClr>
              <a:buFont typeface="Segoe UI"/>
              <a:buChar char="▸"/>
            </a:pPr>
            <a:r>
              <a:rPr sz="2100" b="0">
                <a:solidFill>
                  <a:srgbClr val="1C241E"/>
                </a:solidFill>
                <a:latin typeface="Segoe UI"/>
              </a:rPr>
              <a:t>🧭 Exam 3 (online, 90 min, 100 pts) covers Weeks 10-13 - see the Study Guide &amp; Practice Exam.</a:t>
            </a:r>
          </a:p>
          <a:p>
            <a:pPr algn="l" indent="-256032" marL="256032">
              <a:lnSpc>
                <a:spcPct val="105000"/>
              </a:lnSpc>
              <a:spcAft>
                <a:spcPts val="1100"/>
              </a:spcAft>
              <a:buClr>
                <a:srgbClr val="2C6E3F"/>
              </a:buClr>
              <a:buFont typeface="Segoe UI"/>
              <a:buChar char="▸"/>
            </a:pPr>
            <a:r>
              <a:rPr sz="2100" b="0">
                <a:solidFill>
                  <a:srgbClr val="1C241E"/>
                </a:solidFill>
                <a:latin typeface="Segoe UI"/>
              </a:rPr>
              <a:t>📊 Wednesday: guided Exam-3 review, exam logistics, and a Week 14 preview.</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Lab 11 today; Quiz 10 &amp; Exam 3 this week; Wed = review + logistics.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28</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EXIT TICKET  ·  2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One minute before you go</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On the Canvas exit-ticket quiz or a card:</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In one sentence, what does differential privacy do?</a:t>
            </a:r>
          </a:p>
          <a:p>
            <a:pPr algn="l" indent="-256032" marL="256032">
              <a:lnSpc>
                <a:spcPct val="105000"/>
              </a:lnSpc>
              <a:spcAft>
                <a:spcPts val="1100"/>
              </a:spcAft>
              <a:buClr>
                <a:srgbClr val="2C6E3F"/>
              </a:buClr>
              <a:buFont typeface="Segoe UI"/>
              <a:buChar char="▸"/>
            </a:pPr>
            <a:r>
              <a:rPr sz="1800" b="0">
                <a:solidFill>
                  <a:srgbClr val="1C241E"/>
                </a:solidFill>
                <a:latin typeface="Segoe UI"/>
              </a:rPr>
              <a:t>Why isn't removing names enough to protect privacy?</a:t>
            </a:r>
          </a:p>
          <a:p>
            <a:pPr algn="l" indent="-256032" marL="256032">
              <a:lnSpc>
                <a:spcPct val="105000"/>
              </a:lnSpc>
              <a:spcAft>
                <a:spcPts val="1100"/>
              </a:spcAft>
              <a:buClr>
                <a:srgbClr val="2C6E3F"/>
              </a:buClr>
              <a:buFont typeface="Segoe UI"/>
              <a:buChar char="▸"/>
            </a:pPr>
            <a:r>
              <a:rPr sz="1800" b="0">
                <a:solidFill>
                  <a:srgbClr val="1C241E"/>
                </a:solidFill>
                <a:latin typeface="Segoe UI"/>
              </a:rPr>
              <a:t>One thing from today you'd like clarified before Exam 3.</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29</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MONDAY · 75 MINUTES</a:t>
            </a:r>
          </a:p>
          <a:p>
            <a:pPr algn="l">
              <a:lnSpc>
                <a:spcPct val="100000"/>
              </a:lnSpc>
              <a:spcAft>
                <a:spcPts val="600"/>
              </a:spcAft>
              <a:buNone/>
            </a:pPr>
            <a:r>
              <a:rPr sz="2500" b="1">
                <a:solidFill>
                  <a:srgbClr val="FFFFFF"/>
                </a:solidFill>
                <a:latin typeface="Segoe UI"/>
              </a:rPr>
              <a:t>Today's Plan</a:t>
            </a:r>
          </a:p>
        </p:txBody>
      </p:sp>
      <p:sp>
        <p:nvSpPr>
          <p:cNvPr id="6" name="Rounded Rectangle 5"/>
          <p:cNvSpPr/>
          <p:nvPr/>
        </p:nvSpPr>
        <p:spPr>
          <a:xfrm>
            <a:off x="640080" y="1463040"/>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841248" y="1609344"/>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41248" y="1609344"/>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8 min</a:t>
            </a:r>
          </a:p>
        </p:txBody>
      </p:sp>
      <p:sp>
        <p:nvSpPr>
          <p:cNvPr id="9" name="TextBox 8"/>
          <p:cNvSpPr txBox="1"/>
          <p:nvPr/>
        </p:nvSpPr>
        <p:spPr>
          <a:xfrm>
            <a:off x="2057400" y="1463040"/>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10" name="TextBox 9"/>
          <p:cNvSpPr txBox="1"/>
          <p:nvPr/>
        </p:nvSpPr>
        <p:spPr>
          <a:xfrm>
            <a:off x="2743200" y="1463040"/>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Warm-up &amp; why privacy matters</a:t>
            </a:r>
          </a:p>
          <a:p>
            <a:pPr algn="l">
              <a:lnSpc>
                <a:spcPct val="105000"/>
              </a:lnSpc>
              <a:spcAft>
                <a:spcPts val="600"/>
              </a:spcAft>
              <a:buNone/>
            </a:pPr>
            <a:r>
              <a:rPr sz="1250" b="0">
                <a:solidFill>
                  <a:srgbClr val="5C6B5E"/>
                </a:solidFill>
                <a:latin typeface="Segoe UI"/>
              </a:rPr>
              <a:t>Data is about people</a:t>
            </a:r>
          </a:p>
        </p:txBody>
      </p:sp>
      <p:sp>
        <p:nvSpPr>
          <p:cNvPr id="11" name="Rounded Rectangle 10"/>
          <p:cNvSpPr/>
          <p:nvPr/>
        </p:nvSpPr>
        <p:spPr>
          <a:xfrm>
            <a:off x="640080" y="2304288"/>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ounded Rectangle 11"/>
          <p:cNvSpPr/>
          <p:nvPr/>
        </p:nvSpPr>
        <p:spPr>
          <a:xfrm>
            <a:off x="841248" y="2450592"/>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41248" y="2450592"/>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13 min</a:t>
            </a:r>
          </a:p>
        </p:txBody>
      </p:sp>
      <p:sp>
        <p:nvSpPr>
          <p:cNvPr id="14" name="TextBox 13"/>
          <p:cNvSpPr txBox="1"/>
          <p:nvPr/>
        </p:nvSpPr>
        <p:spPr>
          <a:xfrm>
            <a:off x="2057400" y="2304288"/>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15" name="TextBox 14"/>
          <p:cNvSpPr txBox="1"/>
          <p:nvPr/>
        </p:nvSpPr>
        <p:spPr>
          <a:xfrm>
            <a:off x="2743200" y="2304288"/>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Why privacy matters in ML</a:t>
            </a:r>
          </a:p>
          <a:p>
            <a:pPr algn="l">
              <a:lnSpc>
                <a:spcPct val="105000"/>
              </a:lnSpc>
              <a:spcAft>
                <a:spcPts val="600"/>
              </a:spcAft>
              <a:buNone/>
            </a:pPr>
            <a:r>
              <a:rPr sz="1250" b="0">
                <a:solidFill>
                  <a:srgbClr val="5C6B5E"/>
                </a:solidFill>
                <a:latin typeface="Segoe UI"/>
              </a:rPr>
              <a:t>PII, how models leak data</a:t>
            </a:r>
          </a:p>
        </p:txBody>
      </p:sp>
      <p:sp>
        <p:nvSpPr>
          <p:cNvPr id="16" name="Rounded Rectangle 15"/>
          <p:cNvSpPr/>
          <p:nvPr/>
        </p:nvSpPr>
        <p:spPr>
          <a:xfrm>
            <a:off x="640080" y="3145536"/>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ounded Rectangle 16"/>
          <p:cNvSpPr/>
          <p:nvPr/>
        </p:nvSpPr>
        <p:spPr>
          <a:xfrm>
            <a:off x="841248" y="3291840"/>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41248" y="3291840"/>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24 min</a:t>
            </a:r>
          </a:p>
        </p:txBody>
      </p:sp>
      <p:sp>
        <p:nvSpPr>
          <p:cNvPr id="19" name="TextBox 18"/>
          <p:cNvSpPr txBox="1"/>
          <p:nvPr/>
        </p:nvSpPr>
        <p:spPr>
          <a:xfrm>
            <a:off x="2057400" y="3145536"/>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20" name="TextBox 19"/>
          <p:cNvSpPr txBox="1"/>
          <p:nvPr/>
        </p:nvSpPr>
        <p:spPr>
          <a:xfrm>
            <a:off x="2743200" y="3145536"/>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Privacy-preserving techniques</a:t>
            </a:r>
          </a:p>
          <a:p>
            <a:pPr algn="l">
              <a:lnSpc>
                <a:spcPct val="105000"/>
              </a:lnSpc>
              <a:spcAft>
                <a:spcPts val="600"/>
              </a:spcAft>
              <a:buNone/>
            </a:pPr>
            <a:r>
              <a:rPr sz="1250" b="0">
                <a:solidFill>
                  <a:srgbClr val="5C6B5E"/>
                </a:solidFill>
                <a:latin typeface="Segoe UI"/>
              </a:rPr>
              <a:t>DP, federated learning, encryption</a:t>
            </a:r>
          </a:p>
        </p:txBody>
      </p:sp>
      <p:sp>
        <p:nvSpPr>
          <p:cNvPr id="21" name="Rounded Rectangle 20"/>
          <p:cNvSpPr/>
          <p:nvPr/>
        </p:nvSpPr>
        <p:spPr>
          <a:xfrm>
            <a:off x="640080" y="3986784"/>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ounded Rectangle 21"/>
          <p:cNvSpPr/>
          <p:nvPr/>
        </p:nvSpPr>
        <p:spPr>
          <a:xfrm>
            <a:off x="841248" y="4133088"/>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841248" y="4133088"/>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13 min</a:t>
            </a:r>
          </a:p>
        </p:txBody>
      </p:sp>
      <p:sp>
        <p:nvSpPr>
          <p:cNvPr id="24" name="TextBox 23"/>
          <p:cNvSpPr txBox="1"/>
          <p:nvPr/>
        </p:nvSpPr>
        <p:spPr>
          <a:xfrm>
            <a:off x="2057400" y="3986784"/>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25" name="TextBox 24"/>
          <p:cNvSpPr txBox="1"/>
          <p:nvPr/>
        </p:nvSpPr>
        <p:spPr>
          <a:xfrm>
            <a:off x="2743200" y="3986784"/>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Security vs. privacy trade-offs</a:t>
            </a:r>
          </a:p>
          <a:p>
            <a:pPr algn="l">
              <a:lnSpc>
                <a:spcPct val="105000"/>
              </a:lnSpc>
              <a:spcAft>
                <a:spcPts val="600"/>
              </a:spcAft>
              <a:buNone/>
            </a:pPr>
            <a:r>
              <a:rPr sz="1250" b="0">
                <a:solidFill>
                  <a:srgbClr val="5C6B5E"/>
                </a:solidFill>
                <a:latin typeface="Segoe UI"/>
              </a:rPr>
              <a:t>The tension &amp; real dilemmas</a:t>
            </a:r>
          </a:p>
        </p:txBody>
      </p:sp>
      <p:sp>
        <p:nvSpPr>
          <p:cNvPr id="26" name="Rounded Rectangle 25"/>
          <p:cNvSpPr/>
          <p:nvPr/>
        </p:nvSpPr>
        <p:spPr>
          <a:xfrm>
            <a:off x="640080" y="4828032"/>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ounded Rectangle 26"/>
          <p:cNvSpPr/>
          <p:nvPr/>
        </p:nvSpPr>
        <p:spPr>
          <a:xfrm>
            <a:off x="841248" y="4974336"/>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41248" y="4974336"/>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12 min</a:t>
            </a:r>
          </a:p>
        </p:txBody>
      </p:sp>
      <p:sp>
        <p:nvSpPr>
          <p:cNvPr id="29" name="TextBox 28"/>
          <p:cNvSpPr txBox="1"/>
          <p:nvPr/>
        </p:nvSpPr>
        <p:spPr>
          <a:xfrm>
            <a:off x="2057400" y="4828032"/>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30" name="TextBox 29"/>
          <p:cNvSpPr txBox="1"/>
          <p:nvPr/>
        </p:nvSpPr>
        <p:spPr>
          <a:xfrm>
            <a:off x="2743200" y="4828032"/>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In-class task</a:t>
            </a:r>
          </a:p>
          <a:p>
            <a:pPr algn="l">
              <a:lnSpc>
                <a:spcPct val="105000"/>
              </a:lnSpc>
              <a:spcAft>
                <a:spcPts val="600"/>
              </a:spcAft>
              <a:buNone/>
            </a:pPr>
            <a:r>
              <a:rPr sz="1250" b="0">
                <a:solidFill>
                  <a:srgbClr val="5C6B5E"/>
                </a:solidFill>
                <a:latin typeface="Segoe UI"/>
              </a:rPr>
              <a:t>Privacy plan for a bank consortium</a:t>
            </a:r>
          </a:p>
        </p:txBody>
      </p:sp>
      <p:sp>
        <p:nvSpPr>
          <p:cNvPr id="31" name="Rounded Rectangle 30"/>
          <p:cNvSpPr/>
          <p:nvPr/>
        </p:nvSpPr>
        <p:spPr>
          <a:xfrm>
            <a:off x="640080" y="5669280"/>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Rounded Rectangle 31"/>
          <p:cNvSpPr/>
          <p:nvPr/>
        </p:nvSpPr>
        <p:spPr>
          <a:xfrm>
            <a:off x="841248" y="5815584"/>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
          <p:cNvSpPr txBox="1"/>
          <p:nvPr/>
        </p:nvSpPr>
        <p:spPr>
          <a:xfrm>
            <a:off x="841248" y="5815584"/>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5 min</a:t>
            </a:r>
          </a:p>
        </p:txBody>
      </p:sp>
      <p:sp>
        <p:nvSpPr>
          <p:cNvPr id="34" name="TextBox 33"/>
          <p:cNvSpPr txBox="1"/>
          <p:nvPr/>
        </p:nvSpPr>
        <p:spPr>
          <a:xfrm>
            <a:off x="2057400" y="5669280"/>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35" name="TextBox 34"/>
          <p:cNvSpPr txBox="1"/>
          <p:nvPr/>
        </p:nvSpPr>
        <p:spPr>
          <a:xfrm>
            <a:off x="2743200" y="5669280"/>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Wrap &amp; exit</a:t>
            </a:r>
          </a:p>
          <a:p>
            <a:pPr algn="l">
              <a:lnSpc>
                <a:spcPct val="105000"/>
              </a:lnSpc>
              <a:spcAft>
                <a:spcPts val="600"/>
              </a:spcAft>
              <a:buNone/>
            </a:pPr>
            <a:r>
              <a:rPr sz="1250" b="0">
                <a:solidFill>
                  <a:srgbClr val="5C6B5E"/>
                </a:solidFill>
                <a:latin typeface="Segoe UI"/>
              </a:rPr>
              <a:t>Takeaways; Lab 11 &amp; Quiz 10</a:t>
            </a:r>
          </a:p>
        </p:txBody>
      </p:sp>
      <p:sp>
        <p:nvSpPr>
          <p:cNvPr id="36" name="Rectangle 35"/>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38" name="TextBox 37"/>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a:t>
            </a:r>
          </a:p>
        </p:txBody>
      </p:sp>
      <p:pic>
        <p:nvPicPr>
          <p:cNvPr id="39" name="Picture 38"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SOURCES &amp; FURTHER READING</a:t>
            </a:r>
          </a:p>
          <a:p>
            <a:pPr algn="l">
              <a:lnSpc>
                <a:spcPct val="100000"/>
              </a:lnSpc>
              <a:spcAft>
                <a:spcPts val="600"/>
              </a:spcAft>
              <a:buNone/>
            </a:pPr>
            <a:r>
              <a:rPr sz="2500" b="1">
                <a:solidFill>
                  <a:srgbClr val="FFFFFF"/>
                </a:solidFill>
                <a:latin typeface="Segoe UI"/>
              </a:rPr>
              <a:t>References &amp; Further Reading</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lvl="1" algn="l" indent="-256032" marL="256032">
              <a:lnSpc>
                <a:spcPct val="105000"/>
              </a:lnSpc>
              <a:spcAft>
                <a:spcPts val="600"/>
              </a:spcAft>
              <a:buClr>
                <a:srgbClr val="2C6E3F"/>
              </a:buClr>
              <a:buFont typeface="Segoe UI"/>
              <a:buChar char="▸"/>
            </a:pPr>
            <a:r>
              <a:rPr sz="1700" b="0">
                <a:solidFill>
                  <a:srgbClr val="5C6B5E"/>
                </a:solidFill>
                <a:latin typeface="Segoe UI"/>
              </a:rPr>
              <a:t>C. Dwork &amp; A. Roth, 'The Algorithmic Foundations of Differential Privacy,' 2014.</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NIST SP 800-226 (2023), Guidelines for Evaluating Differential Privacy Guarantees.</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H. B. McMahan et al., 'Communication-Efficient Learning' (federated learning), 2017.</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NIST Privacy Framework 1.0; NIST AI RMF 1.0 (2023).</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U.S. Census Bureau - differential privacy in the 2020 Census (case study).</a:t>
            </a:r>
          </a:p>
        </p:txBody>
      </p:sp>
      <p:sp>
        <p:nvSpPr>
          <p:cNvPr id="7" name="Rectangle 6"/>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9" name="TextBox 8"/>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30</a:t>
            </a:r>
          </a:p>
        </p:txBody>
      </p:sp>
      <p:pic>
        <p:nvPicPr>
          <p:cNvPr id="10" name="Picture 9"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PRIVACY-PRESERVING ML &amp; TRADE-OFFS</a:t>
            </a:r>
          </a:p>
          <a:p>
            <a:pPr algn="l">
              <a:lnSpc>
                <a:spcPct val="100000"/>
              </a:lnSpc>
              <a:spcAft>
                <a:spcPts val="600"/>
              </a:spcAft>
              <a:buNone/>
            </a:pPr>
            <a:r>
              <a:rPr sz="2500" b="1">
                <a:solidFill>
                  <a:srgbClr val="FFFFFF"/>
                </a:solidFill>
                <a:latin typeface="Segoe UI"/>
              </a:rPr>
              <a:t>Today's Objectives</a:t>
            </a:r>
          </a:p>
        </p:txBody>
      </p:sp>
      <p:sp>
        <p:nvSpPr>
          <p:cNvPr id="6" name="Rounded Rectangle 5"/>
          <p:cNvSpPr/>
          <p:nvPr/>
        </p:nvSpPr>
        <p:spPr>
          <a:xfrm>
            <a:off x="640080" y="1463040"/>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463040"/>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1</a:t>
            </a:r>
          </a:p>
        </p:txBody>
      </p:sp>
      <p:sp>
        <p:nvSpPr>
          <p:cNvPr id="8" name="TextBox 7"/>
          <p:cNvSpPr txBox="1"/>
          <p:nvPr/>
        </p:nvSpPr>
        <p:spPr>
          <a:xfrm>
            <a:off x="1737360" y="1463040"/>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Explain why data privacy matters in ML and how models can leak data.</a:t>
            </a:r>
          </a:p>
        </p:txBody>
      </p:sp>
      <p:sp>
        <p:nvSpPr>
          <p:cNvPr id="9" name="Rounded Rectangle 8"/>
          <p:cNvSpPr/>
          <p:nvPr/>
        </p:nvSpPr>
        <p:spPr>
          <a:xfrm>
            <a:off x="640080" y="2670048"/>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68680" y="2670048"/>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2</a:t>
            </a:r>
          </a:p>
        </p:txBody>
      </p:sp>
      <p:sp>
        <p:nvSpPr>
          <p:cNvPr id="11" name="TextBox 10"/>
          <p:cNvSpPr txBox="1"/>
          <p:nvPr/>
        </p:nvSpPr>
        <p:spPr>
          <a:xfrm>
            <a:off x="1737360" y="2670048"/>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Describe differential privacy, federated learning, and encrypted computation.</a:t>
            </a:r>
          </a:p>
        </p:txBody>
      </p:sp>
      <p:sp>
        <p:nvSpPr>
          <p:cNvPr id="12" name="Rounded Rectangle 11"/>
          <p:cNvSpPr/>
          <p:nvPr/>
        </p:nvSpPr>
        <p:spPr>
          <a:xfrm>
            <a:off x="640080" y="3877056"/>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68680" y="3877056"/>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3</a:t>
            </a:r>
          </a:p>
        </p:txBody>
      </p:sp>
      <p:sp>
        <p:nvSpPr>
          <p:cNvPr id="14" name="TextBox 13"/>
          <p:cNvSpPr txBox="1"/>
          <p:nvPr/>
        </p:nvSpPr>
        <p:spPr>
          <a:xfrm>
            <a:off x="1737360" y="3877056"/>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Interpret the privacy vs. accuracy trade-off from a real experiment.</a:t>
            </a:r>
          </a:p>
        </p:txBody>
      </p:sp>
      <p:sp>
        <p:nvSpPr>
          <p:cNvPr id="15" name="Rounded Rectangle 14"/>
          <p:cNvSpPr/>
          <p:nvPr/>
        </p:nvSpPr>
        <p:spPr>
          <a:xfrm>
            <a:off x="640080" y="5084064"/>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68680" y="5084064"/>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4</a:t>
            </a:r>
          </a:p>
        </p:txBody>
      </p:sp>
      <p:sp>
        <p:nvSpPr>
          <p:cNvPr id="17" name="TextBox 16"/>
          <p:cNvSpPr txBox="1"/>
          <p:nvPr/>
        </p:nvSpPr>
        <p:spPr>
          <a:xfrm>
            <a:off x="1737360" y="5084064"/>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Discuss the tension between security and privacy with real examples.</a:t>
            </a:r>
          </a:p>
        </p:txBody>
      </p:sp>
      <p:sp>
        <p:nvSpPr>
          <p:cNvPr id="18" name="Rectangle 1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20" name="TextBox 1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4</a:t>
            </a:r>
          </a:p>
        </p:txBody>
      </p:sp>
      <p:pic>
        <p:nvPicPr>
          <p:cNvPr id="21" name="Picture 20"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1 · WHY PRIVACY MATTERS IN ML   ·   ~13 MIN</a:t>
            </a:r>
          </a:p>
          <a:p>
            <a:pPr algn="l">
              <a:lnSpc>
                <a:spcPct val="100000"/>
              </a:lnSpc>
              <a:spcAft>
                <a:spcPts val="600"/>
              </a:spcAft>
              <a:buNone/>
            </a:pPr>
            <a:r>
              <a:rPr sz="3800" b="1">
                <a:solidFill>
                  <a:srgbClr val="FFFFFF"/>
                </a:solidFill>
                <a:latin typeface="Segoe UI"/>
              </a:rPr>
              <a:t>Personal Data, and How Models Leak It</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WHAT WE PROTECT</a:t>
            </a:r>
          </a:p>
          <a:p>
            <a:pPr algn="l">
              <a:lnSpc>
                <a:spcPct val="100000"/>
              </a:lnSpc>
              <a:spcAft>
                <a:spcPts val="600"/>
              </a:spcAft>
              <a:buNone/>
            </a:pPr>
            <a:r>
              <a:rPr sz="2500" b="1">
                <a:solidFill>
                  <a:srgbClr val="FFFFFF"/>
                </a:solidFill>
                <a:latin typeface="Segoe UI"/>
              </a:rPr>
              <a:t>Data Privacy and PII</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Privacy = people's right to control information about themselves.</a:t>
            </a:r>
          </a:p>
          <a:p>
            <a:pPr algn="l" indent="-256032" marL="256032">
              <a:lnSpc>
                <a:spcPct val="105000"/>
              </a:lnSpc>
              <a:spcAft>
                <a:spcPts val="1100"/>
              </a:spcAft>
              <a:buClr>
                <a:srgbClr val="2C6E3F"/>
              </a:buClr>
              <a:buFont typeface="Segoe UI"/>
              <a:buChar char="▸"/>
            </a:pPr>
            <a:r>
              <a:rPr sz="2100" b="0">
                <a:solidFill>
                  <a:srgbClr val="1C241E"/>
                </a:solidFill>
                <a:latin typeface="Segoe UI"/>
              </a:rPr>
              <a:t>PII = Personally Identifiable Information (name, email, SSN, location, device IDs).</a:t>
            </a:r>
          </a:p>
          <a:p>
            <a:pPr algn="l" indent="-256032" marL="256032">
              <a:lnSpc>
                <a:spcPct val="105000"/>
              </a:lnSpc>
              <a:spcAft>
                <a:spcPts val="1100"/>
              </a:spcAft>
              <a:buClr>
                <a:srgbClr val="2C6E3F"/>
              </a:buClr>
              <a:buFont typeface="Segoe UI"/>
              <a:buChar char="▸"/>
            </a:pPr>
            <a:r>
              <a:rPr sz="2100" b="0">
                <a:solidFill>
                  <a:srgbClr val="1C241E"/>
                </a:solidFill>
                <a:latin typeface="Segoe UI"/>
              </a:rPr>
              <a:t>ML is hungry for data - and security data is especially personal.</a:t>
            </a:r>
          </a:p>
          <a:p>
            <a:pPr algn="l" indent="-256032" marL="256032">
              <a:lnSpc>
                <a:spcPct val="105000"/>
              </a:lnSpc>
              <a:spcAft>
                <a:spcPts val="1100"/>
              </a:spcAft>
              <a:buClr>
                <a:srgbClr val="2C6E3F"/>
              </a:buClr>
              <a:buFont typeface="Segoe UI"/>
              <a:buChar char="▸"/>
            </a:pPr>
            <a:r>
              <a:rPr sz="2100" b="0">
                <a:solidFill>
                  <a:srgbClr val="1C241E"/>
                </a:solidFill>
                <a:latin typeface="Segoe UI"/>
              </a:rPr>
              <a:t>Laws (GDPR, HIPAA - recall Week 12) require protecting it.</a:t>
            </a:r>
          </a:p>
          <a:p>
            <a:pPr algn="l" indent="-256032" marL="256032">
              <a:lnSpc>
                <a:spcPct val="105000"/>
              </a:lnSpc>
              <a:spcAft>
                <a:spcPts val="1100"/>
              </a:spcAft>
              <a:buClr>
                <a:srgbClr val="2C6E3F"/>
              </a:buClr>
              <a:buFont typeface="Segoe UI"/>
              <a:buChar char="▸"/>
            </a:pPr>
            <a:r>
              <a:rPr sz="2100" b="0">
                <a:solidFill>
                  <a:srgbClr val="1C241E"/>
                </a:solidFill>
                <a:latin typeface="Segoe UI"/>
              </a:rPr>
              <a:t>A breach or misuse harms real people and the business (fines, trust).</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Privacy = control over personal data (PII).</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6</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THREAT</a:t>
            </a:r>
          </a:p>
          <a:p>
            <a:pPr algn="l">
              <a:lnSpc>
                <a:spcPct val="100000"/>
              </a:lnSpc>
              <a:spcAft>
                <a:spcPts val="600"/>
              </a:spcAft>
              <a:buNone/>
            </a:pPr>
            <a:r>
              <a:rPr sz="2500" b="1">
                <a:solidFill>
                  <a:srgbClr val="FFFFFF"/>
                </a:solidFill>
                <a:latin typeface="Segoe UI"/>
              </a:rPr>
              <a:t>How ML Models Can Leak Data</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Recall Week 10: models can memorize and leak their training data.</a:t>
            </a:r>
          </a:p>
          <a:p>
            <a:pPr algn="l" indent="-256032" marL="256032">
              <a:lnSpc>
                <a:spcPct val="105000"/>
              </a:lnSpc>
              <a:spcAft>
                <a:spcPts val="1100"/>
              </a:spcAft>
              <a:buClr>
                <a:srgbClr val="2C6E3F"/>
              </a:buClr>
              <a:buFont typeface="Segoe UI"/>
              <a:buChar char="▸"/>
            </a:pPr>
            <a:r>
              <a:rPr sz="2100" b="0">
                <a:solidFill>
                  <a:srgbClr val="1C241E"/>
                </a:solidFill>
                <a:latin typeface="Segoe UI"/>
              </a:rPr>
              <a:t>Membership inference: was THIS person in the training set?</a:t>
            </a:r>
          </a:p>
          <a:p>
            <a:pPr algn="l" indent="-256032" marL="256032">
              <a:lnSpc>
                <a:spcPct val="105000"/>
              </a:lnSpc>
              <a:spcAft>
                <a:spcPts val="1100"/>
              </a:spcAft>
              <a:buClr>
                <a:srgbClr val="2C6E3F"/>
              </a:buClr>
              <a:buFont typeface="Segoe UI"/>
              <a:buChar char="▸"/>
            </a:pPr>
            <a:r>
              <a:rPr sz="2100" b="0">
                <a:solidFill>
                  <a:srgbClr val="1C241E"/>
                </a:solidFill>
                <a:latin typeface="Segoe UI"/>
              </a:rPr>
              <a:t>Model inversion: reconstruct a training record (e.g., a face).</a:t>
            </a:r>
          </a:p>
          <a:p>
            <a:pPr algn="l" indent="-256032" marL="256032">
              <a:lnSpc>
                <a:spcPct val="105000"/>
              </a:lnSpc>
              <a:spcAft>
                <a:spcPts val="1100"/>
              </a:spcAft>
              <a:buClr>
                <a:srgbClr val="2C6E3F"/>
              </a:buClr>
              <a:buFont typeface="Segoe UI"/>
              <a:buChar char="▸"/>
            </a:pPr>
            <a:r>
              <a:rPr sz="2100" b="0">
                <a:solidFill>
                  <a:srgbClr val="1C241E"/>
                </a:solidFill>
                <a:latin typeface="Segoe UI"/>
              </a:rPr>
              <a:t>Even 'anonymized' data can be re-identified by combining fields.</a:t>
            </a:r>
          </a:p>
          <a:p>
            <a:pPr algn="l" indent="-256032" marL="256032">
              <a:lnSpc>
                <a:spcPct val="105000"/>
              </a:lnSpc>
              <a:spcAft>
                <a:spcPts val="1100"/>
              </a:spcAft>
              <a:buClr>
                <a:srgbClr val="2C6E3F"/>
              </a:buClr>
              <a:buFont typeface="Segoe UI"/>
              <a:buChar char="▸"/>
            </a:pPr>
            <a:r>
              <a:rPr sz="2100" b="0">
                <a:solidFill>
                  <a:srgbClr val="1C241E"/>
                </a:solidFill>
                <a:latin typeface="Segoe UI"/>
              </a:rPr>
              <a:t>So 'we removed names' is NOT enough - we need real techniques.</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Models can leak training data; anonymization alone is weak.</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7</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QUASI-IDENTIFIERS RE-IDENTIFY PEOPLE</a:t>
            </a:r>
          </a:p>
          <a:p>
            <a:pPr algn="l">
              <a:lnSpc>
                <a:spcPct val="100000"/>
              </a:lnSpc>
              <a:spcAft>
                <a:spcPts val="600"/>
              </a:spcAft>
              <a:buNone/>
            </a:pPr>
            <a:r>
              <a:rPr sz="2500" b="1">
                <a:solidFill>
                  <a:srgbClr val="FFFFFF"/>
                </a:solidFill>
                <a:latin typeface="Segoe UI"/>
              </a:rPr>
              <a:t>Why 'Just Remove Names' Fails</a:t>
            </a:r>
          </a:p>
        </p:txBody>
      </p:sp>
      <p:pic>
        <p:nvPicPr>
          <p:cNvPr id="6" name="Picture 5" descr="re_identification_risk.png"/>
          <p:cNvPicPr>
            <a:picLocks noChangeAspect="1"/>
          </p:cNvPicPr>
          <p:nvPr/>
        </p:nvPicPr>
        <p:blipFill>
          <a:blip r:embed="rId2"/>
          <a:stretch>
            <a:fillRect/>
          </a:stretch>
        </p:blipFill>
        <p:spPr>
          <a:xfrm>
            <a:off x="841691" y="1325880"/>
            <a:ext cx="10508312"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De-identified health data (ZIP, birthdate, gender, diagnosis) can be matched to a public voter list on ZIP + birthdate + gender to re-identify 'Jane Doe' and her diagnosis - names removed is not protection.</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8</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FROM RAW DATA TO STRONG PROTECTION</a:t>
            </a:r>
          </a:p>
          <a:p>
            <a:pPr algn="l">
              <a:lnSpc>
                <a:spcPct val="100000"/>
              </a:lnSpc>
              <a:spcAft>
                <a:spcPts val="600"/>
              </a:spcAft>
              <a:buNone/>
            </a:pPr>
            <a:r>
              <a:rPr sz="2500" b="1">
                <a:solidFill>
                  <a:srgbClr val="FFFFFF"/>
                </a:solidFill>
                <a:latin typeface="Segoe UI"/>
              </a:rPr>
              <a:t>A Spectrum of Privacy Protection</a:t>
            </a:r>
          </a:p>
        </p:txBody>
      </p:sp>
      <p:pic>
        <p:nvPicPr>
          <p:cNvPr id="6" name="Picture 5" descr="privacy_spectrum.png"/>
          <p:cNvPicPr>
            <a:picLocks noChangeAspect="1"/>
          </p:cNvPicPr>
          <p:nvPr/>
        </p:nvPicPr>
        <p:blipFill>
          <a:blip r:embed="rId2"/>
          <a:stretch>
            <a:fillRect/>
          </a:stretch>
        </p:blipFill>
        <p:spPr>
          <a:xfrm>
            <a:off x="-2106063" y="1325880"/>
            <a:ext cx="16403821"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Raw data -&gt; anonymize -&gt; differential privacy -&gt; federated learning -&gt; encrypted computation (increasing protection).</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9</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