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to Monday: 'We SAW bias in the risk flagger. Today: how to define fairness precisely (harder than it sounds), what the law requires, and how organizations actually do responsible AI.' Remind students Quiz 9 is today in class.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the practical toolkit, mapped to Monday's pipeline. Pre-processing (fix data), in-processing (constraints), post-processing (thresholds). Stress auditing and human oversight. Set up the figure: our simplest fix - drop the proxy and train on fair labels. Note the usual accuracy trade-off (though in our case it actually improved). ~4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payoff figure (Lab 10's mitigation step). The FPR gap collapses from 0.16 to 0.01. Highlight the pleasant surprise: accuracy went UP (0.71 -&gt; 0.75) because the biased labels were noise. Caveat honestly: fairness fixes don't always improve accuracy - here they did, but sometimes there's a real trade-off you must weigh. ~4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Force the choice the lecture set up. There's no single right answer - reward justification. Many will pick equalized odds or equal FPR given the wrongful-investigation harm. Emphasize the decision belongs to a cross-functional group, not just engineers.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'You don't get to ignore fairness - increasingly, the law requires it. Here's the landscape.' ~22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Motivate regulation before listing laws. Point to real harms (biased hiring tools, COMPAS recidivism scores). The business framing matters for CIS students: non-compliance means fines, lawsuits, and reputational damage - fairness is now a business requirement. ~4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Cover GDPR at a business-literate level. Two things to remember: (1) it's extraterritorial - US companies with EU users must comply; (2) it constrains solely-automated decisions and supports explanation, which ties directly to Monday's explainability. Don't get lost in legal detail. ~5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the EU AI Act's central idea: obligations scale with risk. Our account-risk flagger would likely be HIGH-risk (it screens people), triggering documentation, human oversight, and audit duties - exactly the governance we discuss in Part 3. This is the model other jurisdictions are following. ~5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Anchor the EU AI Act with the pyramid. The core idea is that duties scale with risk. Point to the narrow RED top - a few uses are outright BANNED (social scoring). The GOLD high-risk tier is the one that matters for us: anything that screens people (hiring, credit, security) must do risk management, data-quality checks, documentation, human oversight, and audits. Land the red callout: our account-risk flagger lives in the high-risk tier - which is exactly why Part 3's governance (model cards, audits, oversight) is not optional. Limited/minimal tiers get lighter or no rules. ~2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Contrast the US patchwork with the EU's comprehensive approach. Key point for business students: even without one big AI law, sector regulators (banking, employment, health) already police biased algorithms under existing law, and states are adding rules. You must know which apply to YOUR context. ~4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Apply the landscape. Answers: fair-lending (ECOA) + would be high-risk under the EU AI Act if EU; NYC automated-employment-decision audit law + EEOC; GDPR transparency (disclose it's AI) + EU AI Act limited-risk; HIPAA + high-risk medical AI. Reward naming the right domain.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Surface the key tension before naming it. Pairs write definitions; most will differ (equal flag rates? equal accuracy? equal false positives?). Cold-call 2-3 and note the disagreement on the board. Bridge: 'You've just discovered that 'fair' has multiple, competing definitions - that's today's Part 1.'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'How does a company turn all this into daily practice? A repeatable process.' ~13 minutes with a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Frame responsible AI as an operational process. Define model cards (a short 'nutrition label' for a model: purpose, data, performance, fairness metrics, limitations). Emphasize the cycle continues after launch - models drift, populations change. The figure shows the loop.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six-step loop. Point out each step maps to something concrete from the week: audits produce Monday's per-group metrics; documentation is the model card; oversight is the human appeal path; monitoring catches drift and feedback loops. This is what compliance with the EU AI Act looks like in practice. ~4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artifacts concrete. A fairness audit is literally what students do in Lab 10 - computing and reporting per-group metrics. Tie back to Part 1: the chosen fairness definition should be documented in the model card with its justification. This is where technical work meets accountability.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into practice. Good answers: model card must state per-group FPR and the chosen fairness definition; audit must answer 'what's the FPR gap across groups?'; overrides by a trained analyst with a logged reason, appeals via a documented channel. Ties the whole week together.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week's capstone - students produce the governance artifact Lab 10 formalizes. Model answer: HEADER - purpose = flag risky accounts for review; decides about account holders; groups A vs B. METRICS - FPR gap 0.16 (0.29 vs 0.44) before, ~0.01 after; TPR ~0.74/0.89; accuracy 0.71 -&gt; 0.75. DEFINITION - equalized odds / equal-FPR is the strongest defensible pick because the dominant harm is innocent people wrongly investigated (equal opportunity alone ignores false positives; parity ignores who is actually risky) - reward any choice justified against the harm. REGULATION - EU AI Act = HIGH-RISK (screens people) -&gt; documentation, human oversight, audits; GDPR -&gt; lawful basis + meaningful explanation for solely-automated decisions. OVERSIGHT - a trained analyst overrides with a logged reason; users appeal via a documented, time-bound channel. This is exactly the fairness audit + documentation students produce in Lab 10. Have 2 pairs present. ~13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Wednesday to Lab 10 and Quiz 9. Left = Lab 10 tasks; right = Quiz 9 concepts. Remind students Quiz 9 is administered now, and Lab 10 is due next week.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'Why can't a model satisfy every fairness definition at once?' Reinforce that fairness is a documented human choice. Preview Week 13: privacy, security-vs-privacy trade-offs, and Exam 3.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Administer Quiz 9 at the end of class. Assign the rest of Lab 10 and Handout 10. Preview Week 13 (privacy) and flag that Exam 3 covers Weeks 10-13.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as a pre-quiz warm-up and last-chance clarification. Then hand out/open Quiz 9. Q1 checks definitions; Q2 checks regulation.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Definitions and trade-offs first, then the law, then organizational practice. Quiz 9 is administered at the end of class.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'Fairness and Machine Learning' (free online) and the NIST AI RMF are the best starting points.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goals. Objective 2 (definitions conflict) is the intellectual core; Objectives 3-4 make it actionable. All are Exam-3 relevant.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'Let's make 'fair' precise. There are several definitions, and here's the catch - you usually can't have them all.' ~24 minutes with two figures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the three most common group-fairness definitions in plain language (no formulas). Tie each to Monday's metrics: parity = equal selection rate; equal opportunity = equal TPR; equalized odds = equal TPR AND FPR. Emphasize each is a value judgment about which harm matters. The figure visualizes them.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three cards. Give a security example for each: parity (flag both groups equally often), equal opportunity (catch real threats equally well in both groups), equalized odds (also wrongly flag innocents equally rarely). Set up the punchline: these pull in different directions. ~4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Deliver the key intellectual result at an intuitive level: when base rates differ, common fairness definitions can't all be satisfied simultaneously (the Kleinberg/Chouldechova impossibility results). Don't do the math - the point is that fairness requires an explicit CHOICE, made by humans with stakeholders, not hidden in code. This reframes fairness as governance. ~4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seesaw to make the impossibility result intuitive - no math. The beam can't be level: when the groups' base rates differ, enforcing equal SELECTION rates (left, demographic parity) tips the balance so equal FALSE-POSITIVE rates (right, equalized odds) can't also hold - push one down and the other rises. The fulcrum label reminds them WHY: different base rates. The takeaway: choosing which fairness definition to enforce is a value decision tied to the harm you care about, not a formula the computer picks. This sets up the deliberate mitigation choice next. ~2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12  ·  WEDNESDAY  ·  75 MINUTES</a:t>
            </a:r>
          </a:p>
          <a:p>
            <a:pPr algn="l">
              <a:lnSpc>
                <a:spcPct val="100000"/>
              </a:lnSpc>
              <a:spcAft>
                <a:spcPts val="400"/>
              </a:spcAft>
              <a:buNone/>
            </a:pPr>
            <a:r>
              <a:rPr sz="4000" b="1">
                <a:solidFill>
                  <a:srgbClr val="FFFFFF"/>
                </a:solidFill>
                <a:latin typeface="Segoe UI"/>
              </a:rPr>
              <a:t>Fairness Definitions, Regulation &amp; Responsible AI</a:t>
            </a:r>
          </a:p>
          <a:p>
            <a:pPr algn="l">
              <a:lnSpc>
                <a:spcPct val="105000"/>
              </a:lnSpc>
              <a:spcAft>
                <a:spcPts val="0"/>
              </a:spcAft>
              <a:buNone/>
            </a:pPr>
            <a:r>
              <a:rPr sz="2200" b="0">
                <a:solidFill>
                  <a:srgbClr val="E7F1E8"/>
                </a:solidFill>
                <a:latin typeface="Segoe UI"/>
              </a:rPr>
              <a:t>Trade-offs  ·  GDPR &amp; the EU AI Act  ·  Governance in Practice</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MITIGATION TOOLKIT</a:t>
            </a:r>
          </a:p>
          <a:p>
            <a:pPr algn="l">
              <a:lnSpc>
                <a:spcPct val="100000"/>
              </a:lnSpc>
              <a:spcAft>
                <a:spcPts val="600"/>
              </a:spcAft>
              <a:buNone/>
            </a:pPr>
            <a:r>
              <a:rPr sz="2500" b="1">
                <a:solidFill>
                  <a:srgbClr val="FFFFFF"/>
                </a:solidFill>
                <a:latin typeface="Segoe UI"/>
              </a:rPr>
              <a:t>Mitigation: What We Can Actually Do</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Fix the DATA: correct biased labels, remove proxy features (e.g., zip code).</a:t>
            </a:r>
          </a:p>
          <a:p>
            <a:pPr algn="l" indent="-256032" marL="256032">
              <a:lnSpc>
                <a:spcPct val="105000"/>
              </a:lnSpc>
              <a:spcAft>
                <a:spcPts val="1100"/>
              </a:spcAft>
              <a:buClr>
                <a:srgbClr val="2C6E3F"/>
              </a:buClr>
              <a:buFont typeface="Segoe UI"/>
              <a:buChar char="▸"/>
            </a:pPr>
            <a:r>
              <a:rPr sz="2100" b="0">
                <a:solidFill>
                  <a:srgbClr val="1C241E"/>
                </a:solidFill>
                <a:latin typeface="Segoe UI"/>
              </a:rPr>
              <a:t>Adjust the MODEL: reweight groups, set group-aware thresholds, add fairness constraints.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Audit BEFORE and AFTER deployment - and keep monitoring.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Keep a human in the loop for high-stakes flags (appeals).</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Trade-off: fairness fixes can cost some accuracy - decide deliberately.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Fix data, adjust model, audit, keep humans in the loop.</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MODEL FAMILY, FAIRER OUTCOME</a:t>
            </a:r>
          </a:p>
          <a:p>
            <a:pPr algn="l">
              <a:lnSpc>
                <a:spcPct val="100000"/>
              </a:lnSpc>
              <a:spcAft>
                <a:spcPts val="600"/>
              </a:spcAft>
              <a:buNone/>
            </a:pPr>
            <a:r>
              <a:rPr sz="2500" b="1">
                <a:solidFill>
                  <a:srgbClr val="FFFFFF"/>
                </a:solidFill>
                <a:latin typeface="Segoe UI"/>
              </a:rPr>
              <a:t>Mitigation Shrinks the Gap</a:t>
            </a:r>
          </a:p>
        </p:txBody>
      </p:sp>
      <p:pic>
        <p:nvPicPr>
          <p:cNvPr id="6" name="Picture 5" descr="mitigation.png"/>
          <p:cNvPicPr>
            <a:picLocks noChangeAspect="1"/>
          </p:cNvPicPr>
          <p:nvPr/>
        </p:nvPicPr>
        <p:blipFill>
          <a:blip r:embed="rId2"/>
          <a:stretch>
            <a:fillRect/>
          </a:stretch>
        </p:blipFill>
        <p:spPr>
          <a:xfrm>
            <a:off x="2214072" y="1325880"/>
            <a:ext cx="776355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Dropping the proxy and training on fair labels cut the false-positive gap from 0.16 to 0.01 - and accuracy rose to 0.75.</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Pick a fairness goal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the risk flagger,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Which definition would you enforce - parity, equal opportunity, or equalized odds?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Who should make that call (engineers, legal, affected users)?</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mitigation you'd try first.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THE REGULATORY LANDSCAPE   ·   ~18 MIN</a:t>
            </a:r>
          </a:p>
          <a:p>
            <a:pPr algn="l">
              <a:lnSpc>
                <a:spcPct val="100000"/>
              </a:lnSpc>
              <a:spcAft>
                <a:spcPts val="600"/>
              </a:spcAft>
              <a:buNone/>
            </a:pPr>
            <a:r>
              <a:rPr sz="3800" b="1">
                <a:solidFill>
                  <a:srgbClr val="FFFFFF"/>
                </a:solidFill>
                <a:latin typeface="Segoe UI"/>
              </a:rPr>
              <a:t>GDPR, the EU AI Act, and US/Sector Rules</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WHY</a:t>
            </a:r>
          </a:p>
          <a:p>
            <a:pPr algn="l">
              <a:lnSpc>
                <a:spcPct val="100000"/>
              </a:lnSpc>
              <a:spcAft>
                <a:spcPts val="600"/>
              </a:spcAft>
              <a:buNone/>
            </a:pPr>
            <a:r>
              <a:rPr sz="2500" b="1">
                <a:solidFill>
                  <a:srgbClr val="FFFFFF"/>
                </a:solidFill>
                <a:latin typeface="Segoe UI"/>
              </a:rPr>
              <a:t>Why Regulation Exists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AI now makes high-stakes decisions about people at scale.</a:t>
            </a:r>
          </a:p>
          <a:p>
            <a:pPr algn="l" indent="-256032" marL="256032">
              <a:lnSpc>
                <a:spcPct val="105000"/>
              </a:lnSpc>
              <a:spcAft>
                <a:spcPts val="1100"/>
              </a:spcAft>
              <a:buClr>
                <a:srgbClr val="2C6E3F"/>
              </a:buClr>
              <a:buFont typeface="Segoe UI"/>
              <a:buChar char="▸"/>
            </a:pPr>
            <a:r>
              <a:rPr sz="2100" b="0">
                <a:solidFill>
                  <a:srgbClr val="1C241E"/>
                </a:solidFill>
                <a:latin typeface="Segoe UI"/>
              </a:rPr>
              <a:t>Voluntary 'we'll be careful' hasn't been enough - real harms occurred.</a:t>
            </a:r>
          </a:p>
          <a:p>
            <a:pPr algn="l" indent="-256032" marL="256032">
              <a:lnSpc>
                <a:spcPct val="105000"/>
              </a:lnSpc>
              <a:spcAft>
                <a:spcPts val="1100"/>
              </a:spcAft>
              <a:buClr>
                <a:srgbClr val="2C6E3F"/>
              </a:buClr>
              <a:buFont typeface="Segoe UI"/>
              <a:buChar char="▸"/>
            </a:pPr>
            <a:r>
              <a:rPr sz="2100" b="0">
                <a:solidFill>
                  <a:srgbClr val="1C241E"/>
                </a:solidFill>
                <a:latin typeface="Segoe UI"/>
              </a:rPr>
              <a:t>Regulation sets a floor: what you MUST do, and what you can't.</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also creates accountability - someone is responsible when it goes wrong.</a:t>
            </a:r>
          </a:p>
          <a:p>
            <a:pPr algn="l" indent="-256032" marL="256032">
              <a:lnSpc>
                <a:spcPct val="105000"/>
              </a:lnSpc>
              <a:spcAft>
                <a:spcPts val="1100"/>
              </a:spcAft>
              <a:buClr>
                <a:srgbClr val="2C6E3F"/>
              </a:buClr>
              <a:buFont typeface="Segoe UI"/>
              <a:buChar char="▸"/>
            </a:pPr>
            <a:r>
              <a:rPr sz="2100" b="0">
                <a:solidFill>
                  <a:srgbClr val="1C241E"/>
                </a:solidFill>
                <a:latin typeface="Segoe UI"/>
              </a:rPr>
              <a:t>For a business, compliance is now a core requirement, not optional.</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Law sets a floor and assigns accountability for AI harms.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GDPR (EU, 2018)</a:t>
            </a:r>
          </a:p>
          <a:p>
            <a:pPr algn="l">
              <a:lnSpc>
                <a:spcPct val="100000"/>
              </a:lnSpc>
              <a:spcAft>
                <a:spcPts val="600"/>
              </a:spcAft>
              <a:buNone/>
            </a:pPr>
            <a:r>
              <a:rPr sz="2500" b="1">
                <a:solidFill>
                  <a:srgbClr val="FFFFFF"/>
                </a:solidFill>
                <a:latin typeface="Segoe UI"/>
              </a:rPr>
              <a:t>GDPR: Data Protection &amp; a Right to Explanation</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EU law (2018), but it affects any company handling EU residents'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Requires a lawful basis to process personal data, and data-minimization.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Gives people rights: access, correction, deletion.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Includes protections around solely-automated decisions - a 'right to explanation.'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Relevant to our flagger: people may be entitled to know why they were flagged.</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Data-protection rights + limits on automated decisions.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EU AI ACT (2024)</a:t>
            </a:r>
          </a:p>
          <a:p>
            <a:pPr algn="l">
              <a:lnSpc>
                <a:spcPct val="100000"/>
              </a:lnSpc>
              <a:spcAft>
                <a:spcPts val="600"/>
              </a:spcAft>
              <a:buNone/>
            </a:pPr>
            <a:r>
              <a:rPr sz="2500" b="1">
                <a:solidFill>
                  <a:srgbClr val="FFFFFF"/>
                </a:solidFill>
                <a:latin typeface="Segoe UI"/>
              </a:rPr>
              <a:t>The EU AI Act: Risk-Tiered Rules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First comprehensive AI law (2024); regulates by RISK level.</a:t>
            </a:r>
          </a:p>
          <a:p>
            <a:pPr algn="l" indent="-256032" marL="256032">
              <a:lnSpc>
                <a:spcPct val="105000"/>
              </a:lnSpc>
              <a:spcAft>
                <a:spcPts val="1100"/>
              </a:spcAft>
              <a:buClr>
                <a:srgbClr val="2C6E3F"/>
              </a:buClr>
              <a:buFont typeface="Segoe UI"/>
              <a:buChar char="▸"/>
            </a:pPr>
            <a:r>
              <a:rPr sz="2100" b="0">
                <a:solidFill>
                  <a:srgbClr val="1C241E"/>
                </a:solidFill>
                <a:latin typeface="Segoe UI"/>
              </a:rPr>
              <a:t>Unacceptable risk (e.g., social scoring): banned.</a:t>
            </a:r>
          </a:p>
          <a:p>
            <a:pPr algn="l" indent="-256032" marL="256032">
              <a:lnSpc>
                <a:spcPct val="105000"/>
              </a:lnSpc>
              <a:spcAft>
                <a:spcPts val="1100"/>
              </a:spcAft>
              <a:buClr>
                <a:srgbClr val="2C6E3F"/>
              </a:buClr>
              <a:buFont typeface="Segoe UI"/>
              <a:buChar char="▸"/>
            </a:pPr>
            <a:r>
              <a:rPr sz="2100" b="0">
                <a:solidFill>
                  <a:srgbClr val="1C241E"/>
                </a:solidFill>
                <a:latin typeface="Segoe UI"/>
              </a:rPr>
              <a:t>High risk (e.g., hiring, credit, some security screening): strict duties.</a:t>
            </a:r>
          </a:p>
          <a:p>
            <a:pPr algn="l" indent="-256032" marL="256032">
              <a:lnSpc>
                <a:spcPct val="105000"/>
              </a:lnSpc>
              <a:spcAft>
                <a:spcPts val="1100"/>
              </a:spcAft>
              <a:buClr>
                <a:srgbClr val="2C6E3F"/>
              </a:buClr>
              <a:buFont typeface="Segoe UI"/>
              <a:buChar char="▸"/>
            </a:pPr>
            <a:r>
              <a:rPr sz="2100" b="0">
                <a:solidFill>
                  <a:srgbClr val="1C241E"/>
                </a:solidFill>
                <a:latin typeface="Segoe UI"/>
              </a:rPr>
              <a:t>High-risk duties: risk management, data quality, documentation, human oversight, audits.</a:t>
            </a:r>
          </a:p>
          <a:p>
            <a:pPr algn="l" indent="-256032" marL="256032">
              <a:lnSpc>
                <a:spcPct val="105000"/>
              </a:lnSpc>
              <a:spcAft>
                <a:spcPts val="1100"/>
              </a:spcAft>
              <a:buClr>
                <a:srgbClr val="2C6E3F"/>
              </a:buClr>
              <a:buFont typeface="Segoe UI"/>
              <a:buChar char="▸"/>
            </a:pPr>
            <a:r>
              <a:rPr sz="2100" b="0">
                <a:solidFill>
                  <a:srgbClr val="1C241E"/>
                </a:solidFill>
                <a:latin typeface="Segoe UI"/>
              </a:rPr>
              <a:t>Limited/minimal risk (e.g., chatbots): mostly transparency ('you're talking to AI').</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Risk tiers: banned / high-risk duties / transparency.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OBLIGATIONS SCALE WITH RISK</a:t>
            </a:r>
          </a:p>
          <a:p>
            <a:pPr algn="l">
              <a:lnSpc>
                <a:spcPct val="100000"/>
              </a:lnSpc>
              <a:spcAft>
                <a:spcPts val="600"/>
              </a:spcAft>
              <a:buNone/>
            </a:pPr>
            <a:r>
              <a:rPr sz="2500" b="1">
                <a:solidFill>
                  <a:srgbClr val="FFFFFF"/>
                </a:solidFill>
                <a:latin typeface="Segoe UI"/>
              </a:rPr>
              <a:t>The EU AI Act Risk Pyramid</a:t>
            </a:r>
          </a:p>
        </p:txBody>
      </p:sp>
      <p:pic>
        <p:nvPicPr>
          <p:cNvPr id="6" name="Picture 5" descr="eu_ai_act_pyramid.png"/>
          <p:cNvPicPr>
            <a:picLocks noChangeAspect="1"/>
          </p:cNvPicPr>
          <p:nvPr/>
        </p:nvPicPr>
        <p:blipFill>
          <a:blip r:embed="rId2"/>
          <a:stretch>
            <a:fillRect/>
          </a:stretch>
        </p:blipFill>
        <p:spPr>
          <a:xfrm>
            <a:off x="728698" y="1325880"/>
            <a:ext cx="10734298"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Four tiers: unacceptable (banned) -&gt; high-risk (strict duties: risk mgmt, data quality, docs, human oversight, audits) -&gt; limited (transparency) -&gt; minimal (no extra rules). Our account-risk flagger is high-risk.</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 &amp; SECTORS</a:t>
            </a:r>
          </a:p>
          <a:p>
            <a:pPr algn="l">
              <a:lnSpc>
                <a:spcPct val="100000"/>
              </a:lnSpc>
              <a:spcAft>
                <a:spcPts val="600"/>
              </a:spcAft>
              <a:buNone/>
            </a:pPr>
            <a:r>
              <a:rPr sz="2500" b="1">
                <a:solidFill>
                  <a:srgbClr val="FFFFFF"/>
                </a:solidFill>
                <a:latin typeface="Segoe UI"/>
              </a:rPr>
              <a:t>United States &amp; Sector-Specific Rules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No single US federal AI law yet - a patchwork instead.</a:t>
            </a:r>
          </a:p>
          <a:p>
            <a:pPr algn="l" indent="-256032" marL="256032">
              <a:lnSpc>
                <a:spcPct val="105000"/>
              </a:lnSpc>
              <a:spcAft>
                <a:spcPts val="1100"/>
              </a:spcAft>
              <a:buClr>
                <a:srgbClr val="2C6E3F"/>
              </a:buClr>
              <a:buFont typeface="Segoe UI"/>
              <a:buChar char="▸"/>
            </a:pPr>
            <a:r>
              <a:rPr sz="2100" b="0">
                <a:solidFill>
                  <a:srgbClr val="1C241E"/>
                </a:solidFill>
                <a:latin typeface="Segoe UI"/>
              </a:rPr>
              <a:t>Executive orders push 'safe, secure, trustworthy' AI; NIST AI RMF is voluntary guidance.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Sector rules bite: finance (ECOA/fair lending), hiring (EEOC), health (HIPAA).</a:t>
            </a:r>
          </a:p>
          <a:p>
            <a:pPr algn="l" indent="-256032" marL="256032">
              <a:lnSpc>
                <a:spcPct val="105000"/>
              </a:lnSpc>
              <a:spcAft>
                <a:spcPts val="1100"/>
              </a:spcAft>
              <a:buClr>
                <a:srgbClr val="2C6E3F"/>
              </a:buClr>
              <a:buFont typeface="Segoe UI"/>
              <a:buChar char="▸"/>
            </a:pPr>
            <a:r>
              <a:rPr sz="2100" b="0">
                <a:solidFill>
                  <a:srgbClr val="1C241E"/>
                </a:solidFill>
                <a:latin typeface="Segoe UI"/>
              </a:rPr>
              <a:t>Some states/cities add their own (e.g., NYC's hiring-AI audit law).</a:t>
            </a:r>
          </a:p>
          <a:p>
            <a:pPr algn="l" indent="-256032" marL="256032">
              <a:lnSpc>
                <a:spcPct val="105000"/>
              </a:lnSpc>
              <a:spcAft>
                <a:spcPts val="1100"/>
              </a:spcAft>
              <a:buClr>
                <a:srgbClr val="2C6E3F"/>
              </a:buClr>
              <a:buFont typeface="Segoe UI"/>
              <a:buChar char="▸"/>
            </a:pPr>
            <a:r>
              <a:rPr sz="2100" b="0">
                <a:solidFill>
                  <a:srgbClr val="1C241E"/>
                </a:solidFill>
                <a:latin typeface="Segoe UI"/>
              </a:rPr>
              <a:t>Takeaway: which rules apply depends on your industry and location.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 patchwork: NIST guidance + sector &amp; state rules.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Which rules apply?</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deployment, name a rule/framework that likely applies:</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 US bank's AI that approves or denies loans.</a:t>
            </a:r>
          </a:p>
          <a:p>
            <a:pPr algn="l" indent="-256032" marL="256032">
              <a:lnSpc>
                <a:spcPct val="105000"/>
              </a:lnSpc>
              <a:spcAft>
                <a:spcPts val="1100"/>
              </a:spcAft>
              <a:buClr>
                <a:srgbClr val="2C6E3F"/>
              </a:buClr>
              <a:buFont typeface="Segoe UI"/>
              <a:buChar char="▸"/>
            </a:pPr>
            <a:r>
              <a:rPr sz="1800" b="0">
                <a:solidFill>
                  <a:srgbClr val="1C241E"/>
                </a:solidFill>
                <a:latin typeface="Segoe UI"/>
              </a:rPr>
              <a:t>A hiring tool screening applicants in New York City.</a:t>
            </a:r>
          </a:p>
          <a:p>
            <a:pPr algn="l" indent="-256032" marL="256032">
              <a:lnSpc>
                <a:spcPct val="105000"/>
              </a:lnSpc>
              <a:spcAft>
                <a:spcPts val="1100"/>
              </a:spcAft>
              <a:buClr>
                <a:srgbClr val="2C6E3F"/>
              </a:buClr>
              <a:buFont typeface="Segoe UI"/>
              <a:buChar char="▸"/>
            </a:pPr>
            <a:r>
              <a:rPr sz="1800" b="0">
                <a:solidFill>
                  <a:srgbClr val="1C241E"/>
                </a:solidFill>
                <a:latin typeface="Segoe UI"/>
              </a:rPr>
              <a:t>A chatbot serving EU customers.</a:t>
            </a:r>
          </a:p>
          <a:p>
            <a:pPr algn="l" indent="-256032" marL="256032">
              <a:lnSpc>
                <a:spcPct val="105000"/>
              </a:lnSpc>
              <a:spcAft>
                <a:spcPts val="1100"/>
              </a:spcAft>
              <a:buClr>
                <a:srgbClr val="2C6E3F"/>
              </a:buClr>
              <a:buFont typeface="Segoe UI"/>
              <a:buChar char="▸"/>
            </a:pPr>
            <a:r>
              <a:rPr sz="1800" b="0">
                <a:solidFill>
                  <a:srgbClr val="1C241E"/>
                </a:solidFill>
                <a:latin typeface="Segoe UI"/>
              </a:rPr>
              <a:t>A hospital's AI triaging patients.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Define 'fair' in one sentence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Write your own definition of a 'fair' risk flagger.</a:t>
            </a:r>
          </a:p>
          <a:p>
            <a:pPr algn="l" indent="-256032" marL="256032">
              <a:lnSpc>
                <a:spcPct val="105000"/>
              </a:lnSpc>
              <a:spcAft>
                <a:spcPts val="1100"/>
              </a:spcAft>
              <a:buClr>
                <a:srgbClr val="2C6E3F"/>
              </a:buClr>
              <a:buFont typeface="Segoe UI"/>
              <a:buChar char="▸"/>
            </a:pPr>
            <a:r>
              <a:rPr sz="1800" b="0">
                <a:solidFill>
                  <a:srgbClr val="1C241E"/>
                </a:solidFill>
                <a:latin typeface="Segoe UI"/>
              </a:rPr>
              <a:t>Compare with your partner - do they match?</a:t>
            </a:r>
          </a:p>
          <a:p>
            <a:pPr algn="l" indent="-256032" marL="256032">
              <a:lnSpc>
                <a:spcPct val="105000"/>
              </a:lnSpc>
              <a:spcAft>
                <a:spcPts val="1100"/>
              </a:spcAft>
              <a:buClr>
                <a:srgbClr val="2C6E3F"/>
              </a:buClr>
              <a:buFont typeface="Segoe UI"/>
              <a:buChar char="▸"/>
            </a:pPr>
            <a:r>
              <a:rPr sz="1800" b="0">
                <a:solidFill>
                  <a:srgbClr val="1C241E"/>
                </a:solidFill>
                <a:latin typeface="Segoe UI"/>
              </a:rPr>
              <a:t>Could two reasonable people disagree about what's fair here?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RESPONSIBLE AI IN PRACTICE   ·   ~10 MIN</a:t>
            </a:r>
          </a:p>
          <a:p>
            <a:pPr algn="l">
              <a:lnSpc>
                <a:spcPct val="100000"/>
              </a:lnSpc>
              <a:spcAft>
                <a:spcPts val="600"/>
              </a:spcAft>
              <a:buNone/>
            </a:pPr>
            <a:r>
              <a:rPr sz="3800" b="1">
                <a:solidFill>
                  <a:srgbClr val="FFFFFF"/>
                </a:solidFill>
                <a:latin typeface="Segoe UI"/>
              </a:rPr>
              <a:t>How Organizations Actually Do It</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REPEATABLE LOOP</a:t>
            </a:r>
          </a:p>
          <a:p>
            <a:pPr algn="l">
              <a:lnSpc>
                <a:spcPct val="100000"/>
              </a:lnSpc>
              <a:spcAft>
                <a:spcPts val="600"/>
              </a:spcAft>
              <a:buNone/>
            </a:pPr>
            <a:r>
              <a:rPr sz="2500" b="1">
                <a:solidFill>
                  <a:srgbClr val="FFFFFF"/>
                </a:solidFill>
                <a:latin typeface="Segoe UI"/>
              </a:rPr>
              <a:t>Responsible AI Is a Process, Not a Checkbox</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It's an ongoing loop, owned by people - not a one-time sign-off.</a:t>
            </a:r>
          </a:p>
          <a:p>
            <a:pPr algn="l" indent="-256032" marL="256032">
              <a:lnSpc>
                <a:spcPct val="105000"/>
              </a:lnSpc>
              <a:spcAft>
                <a:spcPts val="1100"/>
              </a:spcAft>
              <a:buClr>
                <a:srgbClr val="2C6E3F"/>
              </a:buClr>
              <a:buFont typeface="Segoe UI"/>
              <a:buChar char="▸"/>
            </a:pPr>
            <a:r>
              <a:rPr sz="2100" b="0">
                <a:solidFill>
                  <a:srgbClr val="1C241E"/>
                </a:solidFill>
                <a:latin typeface="Segoe UI"/>
              </a:rPr>
              <a:t>Governance board: sets policy and approves high-risk models.</a:t>
            </a:r>
          </a:p>
          <a:p>
            <a:pPr algn="l" indent="-256032" marL="256032">
              <a:lnSpc>
                <a:spcPct val="105000"/>
              </a:lnSpc>
              <a:spcAft>
                <a:spcPts val="1100"/>
              </a:spcAft>
              <a:buClr>
                <a:srgbClr val="2C6E3F"/>
              </a:buClr>
              <a:buFont typeface="Segoe UI"/>
              <a:buChar char="▸"/>
            </a:pPr>
            <a:r>
              <a:rPr sz="2100" b="0">
                <a:solidFill>
                  <a:srgbClr val="1C241E"/>
                </a:solidFill>
                <a:latin typeface="Segoe UI"/>
              </a:rPr>
              <a:t>Documentation: data sheets and MODEL CARDS (what it does, limits, fairness results).</a:t>
            </a:r>
          </a:p>
          <a:p>
            <a:pPr algn="l" indent="-256032" marL="256032">
              <a:lnSpc>
                <a:spcPct val="105000"/>
              </a:lnSpc>
              <a:spcAft>
                <a:spcPts val="1100"/>
              </a:spcAft>
              <a:buClr>
                <a:srgbClr val="2C6E3F"/>
              </a:buClr>
              <a:buFont typeface="Segoe UI"/>
              <a:buChar char="▸"/>
            </a:pPr>
            <a:r>
              <a:rPr sz="2100" b="0">
                <a:solidFill>
                  <a:srgbClr val="1C241E"/>
                </a:solidFill>
                <a:latin typeface="Segoe UI"/>
              </a:rPr>
              <a:t>Bias &amp; fairness AUDITS before launch and on a schedule after.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Transparency, human oversight, appeals - then monitor and re-audit.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Board, documentation, audits, oversight, monitoring - repeat.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CONTINUOUS LOOP</a:t>
            </a:r>
          </a:p>
          <a:p>
            <a:pPr algn="l">
              <a:lnSpc>
                <a:spcPct val="100000"/>
              </a:lnSpc>
              <a:spcAft>
                <a:spcPts val="600"/>
              </a:spcAft>
              <a:buNone/>
            </a:pPr>
            <a:r>
              <a:rPr sz="2500" b="1">
                <a:solidFill>
                  <a:srgbClr val="FFFFFF"/>
                </a:solidFill>
                <a:latin typeface="Segoe UI"/>
              </a:rPr>
              <a:t>Building Responsible AI in an Organization</a:t>
            </a:r>
          </a:p>
        </p:txBody>
      </p:sp>
      <p:pic>
        <p:nvPicPr>
          <p:cNvPr id="6" name="Picture 5" descr="responsible_ai.png"/>
          <p:cNvPicPr>
            <a:picLocks noChangeAspect="1"/>
          </p:cNvPicPr>
          <p:nvPr/>
        </p:nvPicPr>
        <p:blipFill>
          <a:blip r:embed="rId2"/>
          <a:stretch>
            <a:fillRect/>
          </a:stretch>
        </p:blipFill>
        <p:spPr>
          <a:xfrm>
            <a:off x="1903290" y="1325880"/>
            <a:ext cx="8385114"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Governance board -&gt; documentation -&gt; audits -&gt; transparency -&gt; human oversight -&gt; monitoring -&gt; repeat.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ARTIFACTS</a:t>
            </a:r>
          </a:p>
          <a:p>
            <a:pPr algn="l">
              <a:lnSpc>
                <a:spcPct val="100000"/>
              </a:lnSpc>
              <a:spcAft>
                <a:spcPts val="600"/>
              </a:spcAft>
              <a:buNone/>
            </a:pPr>
            <a:r>
              <a:rPr sz="2500" b="1">
                <a:solidFill>
                  <a:srgbClr val="FFFFFF"/>
                </a:solidFill>
                <a:latin typeface="Segoe UI"/>
              </a:rPr>
              <a:t>Model Cards, Audits &amp; Human Oversight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Model card: purpose, training data, performance, PER-GROUP fairness, and known limits.</a:t>
            </a:r>
          </a:p>
          <a:p>
            <a:pPr algn="l" indent="-256032" marL="256032">
              <a:lnSpc>
                <a:spcPct val="105000"/>
              </a:lnSpc>
              <a:spcAft>
                <a:spcPts val="1100"/>
              </a:spcAft>
              <a:buClr>
                <a:srgbClr val="2C6E3F"/>
              </a:buClr>
              <a:buFont typeface="Segoe UI"/>
              <a:buChar char="▸"/>
            </a:pPr>
            <a:r>
              <a:rPr sz="2100" b="0">
                <a:solidFill>
                  <a:srgbClr val="1C241E"/>
                </a:solidFill>
                <a:latin typeface="Segoe UI"/>
              </a:rPr>
              <a:t>Fairness audit: compute per-group metrics (like Lab 10) and report the gaps.</a:t>
            </a:r>
          </a:p>
          <a:p>
            <a:pPr algn="l" indent="-256032" marL="256032">
              <a:lnSpc>
                <a:spcPct val="105000"/>
              </a:lnSpc>
              <a:spcAft>
                <a:spcPts val="1100"/>
              </a:spcAft>
              <a:buClr>
                <a:srgbClr val="2C6E3F"/>
              </a:buClr>
              <a:buFont typeface="Segoe UI"/>
              <a:buChar char="▸"/>
            </a:pPr>
            <a:r>
              <a:rPr sz="2100" b="0">
                <a:solidFill>
                  <a:srgbClr val="1C241E"/>
                </a:solidFill>
                <a:latin typeface="Segoe UI"/>
              </a:rPr>
              <a:t>Human oversight: a person can review, override, and be accountable for flags.</a:t>
            </a:r>
          </a:p>
          <a:p>
            <a:pPr algn="l" indent="-256032" marL="256032">
              <a:lnSpc>
                <a:spcPct val="105000"/>
              </a:lnSpc>
              <a:spcAft>
                <a:spcPts val="1100"/>
              </a:spcAft>
              <a:buClr>
                <a:srgbClr val="2C6E3F"/>
              </a:buClr>
              <a:buFont typeface="Segoe UI"/>
              <a:buChar char="▸"/>
            </a:pPr>
            <a:r>
              <a:rPr sz="2100" b="0">
                <a:solidFill>
                  <a:srgbClr val="1C241E"/>
                </a:solidFill>
                <a:latin typeface="Segoe UI"/>
              </a:rPr>
              <a:t>Appeals: affected people can contest an automated decision.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Document decisions - including which fairness definition you chose and why.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Model cards + audits + oversight + appeals, all documented.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Design a governance step</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team is about to deploy the risk flagger. With a neighbor, pick ONE: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Write two lines that must appear on its model card.</a:t>
            </a:r>
          </a:p>
          <a:p>
            <a:pPr algn="l" indent="-256032" marL="256032">
              <a:lnSpc>
                <a:spcPct val="105000"/>
              </a:lnSpc>
              <a:spcAft>
                <a:spcPts val="1100"/>
              </a:spcAft>
              <a:buClr>
                <a:srgbClr val="2C6E3F"/>
              </a:buClr>
              <a:buFont typeface="Segoe UI"/>
              <a:buChar char="▸"/>
            </a:pPr>
            <a:r>
              <a:rPr sz="1800" b="0">
                <a:solidFill>
                  <a:srgbClr val="1C241E"/>
                </a:solidFill>
                <a:latin typeface="Segoe UI"/>
              </a:rPr>
              <a:t>Design one question the fairness audit must answer.</a:t>
            </a:r>
          </a:p>
          <a:p>
            <a:pPr algn="l" indent="-256032" marL="256032">
              <a:lnSpc>
                <a:spcPct val="105000"/>
              </a:lnSpc>
              <a:spcAft>
                <a:spcPts val="1100"/>
              </a:spcAft>
              <a:buClr>
                <a:srgbClr val="2C6E3F"/>
              </a:buClr>
              <a:buFont typeface="Segoe UI"/>
              <a:buChar char="▸"/>
            </a:pPr>
            <a:r>
              <a:rPr sz="1800" b="0">
                <a:solidFill>
                  <a:srgbClr val="1C241E"/>
                </a:solidFill>
                <a:latin typeface="Segoe UI"/>
              </a:rPr>
              <a:t>Define who can override a flag, and how a user appeals.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Draft the Model Card Fairness Section</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fintech is about to launch the account-risk flagger to EU + US customers; the governance board requires a one-page Model Card fairness section. This week's numbers - BIASED: acc 0.71, Group A sel 0.47/FPR 0.29/TPR 0.74, Group B sel 0.64/FPR 0.44/TPR 0.89; MITIGATED: acc 0.75, FPR gap 0.16 -&gt; 0.01. Main harm: an innocent customer is investigated / account frozen. In pairs, draft the card (~8 min), then present.</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Header: the model's purpose, who it decides about, and the two groups compared.</a:t>
            </a:r>
          </a:p>
          <a:p>
            <a:pPr algn="l" indent="-256032" marL="256032">
              <a:lnSpc>
                <a:spcPct val="105000"/>
              </a:lnSpc>
              <a:spcAft>
                <a:spcPts val="1100"/>
              </a:spcAft>
              <a:buClr>
                <a:srgbClr val="2C6E3F"/>
              </a:buClr>
              <a:buFont typeface="Segoe UI"/>
              <a:buChar char="▸"/>
            </a:pPr>
            <a:r>
              <a:rPr sz="1800" b="0">
                <a:solidFill>
                  <a:srgbClr val="1C241E"/>
                </a:solidFill>
                <a:latin typeface="Segoe UI"/>
              </a:rPr>
              <a:t>Enter per-group FPR/TPR and the FPR gap BEFORE and AFTER mitigation.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Choose ONE fairness definition to enforce (parity / equal opportunity / equalized odds) and justify it in two sentences tied to the wrongful-investigation harm.</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the regulation(s) that apply (EU AI Act tier + GDPR) with one control each, and state who overrides a flag + how a user appeals.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10 &amp; Quiz 9</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10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Compute per-group metrics on the biased flagger.</a:t>
            </a:r>
          </a:p>
          <a:p>
            <a:pPr algn="l" indent="-256032" marL="256032">
              <a:lnSpc>
                <a:spcPct val="105000"/>
              </a:lnSpc>
              <a:spcAft>
                <a:spcPts val="900"/>
              </a:spcAft>
              <a:buClr>
                <a:srgbClr val="2C6E3F"/>
              </a:buClr>
              <a:buFont typeface="Segoe UI"/>
              <a:buChar char="▸"/>
            </a:pPr>
            <a:r>
              <a:rPr sz="1550" b="0">
                <a:solidFill>
                  <a:srgbClr val="1C241E"/>
                </a:solidFill>
                <a:latin typeface="Segoe UI"/>
              </a:rPr>
              <a:t>Apply a mitigation and re-measure the FPR gap.</a:t>
            </a:r>
          </a:p>
          <a:p>
            <a:pPr algn="l" indent="-256032" marL="256032">
              <a:lnSpc>
                <a:spcPct val="105000"/>
              </a:lnSpc>
              <a:spcAft>
                <a:spcPts val="900"/>
              </a:spcAft>
              <a:buClr>
                <a:srgbClr val="2C6E3F"/>
              </a:buClr>
              <a:buFont typeface="Segoe UI"/>
              <a:buChar char="▸"/>
            </a:pPr>
            <a:r>
              <a:rPr sz="1550" b="0">
                <a:solidFill>
                  <a:srgbClr val="1C241E"/>
                </a:solidFill>
                <a:latin typeface="Segoe UI"/>
              </a:rPr>
              <a:t>Write a short fairness finding (like an audit).</a:t>
            </a:r>
          </a:p>
          <a:p>
            <a:pPr algn="l" indent="-256032" marL="256032">
              <a:lnSpc>
                <a:spcPct val="105000"/>
              </a:lnSpc>
              <a:spcAft>
                <a:spcPts val="900"/>
              </a:spcAft>
              <a:buClr>
                <a:srgbClr val="2C6E3F"/>
              </a:buClr>
              <a:buFont typeface="Segoe UI"/>
              <a:buChar char="▸"/>
            </a:pPr>
            <a:r>
              <a:rPr sz="1550" b="0">
                <a:solidFill>
                  <a:srgbClr val="1C241E"/>
                </a:solidFill>
                <a:latin typeface="Segoe UI"/>
              </a:rPr>
              <a:t>Submit the completed notebook in Canvas.</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For Quiz 9, master...</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Compare parity, equal opportunity, and equalized odds.</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why fairness definitions conflict (you must choose).</a:t>
            </a:r>
          </a:p>
          <a:p>
            <a:pPr algn="l" indent="-256032" marL="256032">
              <a:lnSpc>
                <a:spcPct val="105000"/>
              </a:lnSpc>
              <a:spcAft>
                <a:spcPts val="900"/>
              </a:spcAft>
              <a:buClr>
                <a:srgbClr val="2C6E3F"/>
              </a:buClr>
              <a:buFont typeface="Segoe UI"/>
              <a:buChar char="▸"/>
            </a:pPr>
            <a:r>
              <a:rPr sz="1550" b="0">
                <a:solidFill>
                  <a:srgbClr val="1C241E"/>
                </a:solidFill>
                <a:latin typeface="Segoe UI"/>
              </a:rPr>
              <a:t>Summarize GDPR, the EU AI Act, and US/sector rules.</a:t>
            </a:r>
          </a:p>
          <a:p>
            <a:pPr algn="l" indent="-256032" marL="256032">
              <a:lnSpc>
                <a:spcPct val="105000"/>
              </a:lnSpc>
              <a:spcAft>
                <a:spcPts val="900"/>
              </a:spcAft>
              <a:buClr>
                <a:srgbClr val="2C6E3F"/>
              </a:buClr>
              <a:buFont typeface="Segoe UI"/>
              <a:buChar char="▸"/>
            </a:pPr>
            <a:r>
              <a:rPr sz="1550" b="0">
                <a:solidFill>
                  <a:srgbClr val="1C241E"/>
                </a:solidFill>
                <a:latin typeface="Segoe UI"/>
              </a:rPr>
              <a:t>Describe model cards, audits, and human oversight.</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There are multiple fairness definitions (parity, equal opportunity, equalized odds) and they can conflict - you must choose.</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Regulation is real and rising: GDPR, the EU AI Act (risk tiers), and US/sector rules - compliance is a business requirement.</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Mitigation works: fixing data and dropping proxies cut our FPR gap from 0.16 to 0.01 (accuracy even rose to 0.75).</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Responsible AI is a continuous process: governance boards, model cards, audits, oversight, and monitoring.</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Quiz 9, Lab 10 &amp; Week 13</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Quiz 9 is administered now (fairness, bias, governance, regulation).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 Finish Lab 10 (Bias Detection) and submit in Canvas by the due date.</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Review Handout 10: AI Ethics, Bias, and Fairness.</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Week 13: privacy-preserving ML, security-vs-privacy trade-offs, and Exam 3.</a:t>
            </a:r>
          </a:p>
          <a:p>
            <a:pPr algn="l" indent="-256032" marL="256032">
              <a:lnSpc>
                <a:spcPct val="105000"/>
              </a:lnSpc>
              <a:spcAft>
                <a:spcPts val="1100"/>
              </a:spcAft>
              <a:buClr>
                <a:srgbClr val="2C6E3F"/>
              </a:buClr>
              <a:buFont typeface="Segoe UI"/>
              <a:buChar char="▸"/>
            </a:pPr>
            <a:r>
              <a:rPr sz="2100" b="0">
                <a:solidFill>
                  <a:srgbClr val="1C241E"/>
                </a:solidFill>
                <a:latin typeface="Segoe UI"/>
              </a:rPr>
              <a:t>🧭 Exam 3 covers Weeks 10-13 (attacks on AI, LLM security, ethics, privacy).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Quiz 9 now; finish Lab 10; Week 13 = privacy + Exam 3.</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Before Quiz 9</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Quick check (then we start Quiz 9):</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two fairness definitions and how they differ.</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law/framework that governs AI decisions about people.</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concept you want reviewed before the quiz.</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recap</a:t>
            </a:r>
          </a:p>
          <a:p>
            <a:pPr algn="l">
              <a:lnSpc>
                <a:spcPct val="105000"/>
              </a:lnSpc>
              <a:spcAft>
                <a:spcPts val="600"/>
              </a:spcAft>
              <a:buNone/>
            </a:pPr>
            <a:r>
              <a:rPr sz="1250" b="0">
                <a:solidFill>
                  <a:srgbClr val="5C6B5E"/>
                </a:solidFill>
                <a:latin typeface="Segoe UI"/>
              </a:rPr>
              <a:t>'Fair' means many things</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Fairness definitions &amp; trade-offs</a:t>
            </a:r>
          </a:p>
          <a:p>
            <a:pPr algn="l">
              <a:lnSpc>
                <a:spcPct val="105000"/>
              </a:lnSpc>
              <a:spcAft>
                <a:spcPts val="600"/>
              </a:spcAft>
              <a:buNone/>
            </a:pPr>
            <a:r>
              <a:rPr sz="1250" b="0">
                <a:solidFill>
                  <a:srgbClr val="5C6B5E"/>
                </a:solidFill>
                <a:latin typeface="Segoe UI"/>
              </a:rPr>
              <a:t>Parity, opportunity, odds + mitigation</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The regulatory landscape</a:t>
            </a:r>
          </a:p>
          <a:p>
            <a:pPr algn="l">
              <a:lnSpc>
                <a:spcPct val="105000"/>
              </a:lnSpc>
              <a:spcAft>
                <a:spcPts val="600"/>
              </a:spcAft>
              <a:buNone/>
            </a:pPr>
            <a:r>
              <a:rPr sz="1250" b="0">
                <a:solidFill>
                  <a:srgbClr val="5C6B5E"/>
                </a:solidFill>
                <a:latin typeface="Segoe UI"/>
              </a:rPr>
              <a:t>GDPR, EU AI Act, US &amp; sector rules</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Responsible AI in practice</a:t>
            </a:r>
          </a:p>
          <a:p>
            <a:pPr algn="l">
              <a:lnSpc>
                <a:spcPct val="105000"/>
              </a:lnSpc>
              <a:spcAft>
                <a:spcPts val="600"/>
              </a:spcAft>
              <a:buNone/>
            </a:pPr>
            <a:r>
              <a:rPr sz="1250" b="0">
                <a:solidFill>
                  <a:srgbClr val="5C6B5E"/>
                </a:solidFill>
                <a:latin typeface="Segoe UI"/>
              </a:rPr>
              <a:t>Boards, model cards, audits, oversight</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Draft the model card fairness section</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6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Quiz 9; Week 13</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EU Artificial Intelligence Act (2024) - risk-tiered regulation of AI.</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S. Barocas, M. Hardt, A. Narayanan, 'Fairness and Machine Learning' (fairmlbook.org).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Hardt, Price, Srebro, 'Equality of Opportunity in Supervised Learning,' 2016.</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NIST AI RMF 1.0 (2023); U.S. Executive Order 14110 on AI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Microsoft Fairlearn and the Aequitas bias-audit toolkit (open source).</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DEFINITIONS, REGULATION &amp; RESPONSIBLE AI</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Compare fairness definitions: demographic parity, equal opportunity, equalized odds.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why fairness definitions can conflict (you must choose).</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Summarize GDPR, the EU AI Act, and US/sector regulation.</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how organizations operationalize responsible AI.</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FAIRNESS DEFINITIONS &amp; TRADE-OFFS   ·   ~20 MIN</a:t>
            </a:r>
          </a:p>
          <a:p>
            <a:pPr algn="l">
              <a:lnSpc>
                <a:spcPct val="100000"/>
              </a:lnSpc>
              <a:spcAft>
                <a:spcPts val="600"/>
              </a:spcAft>
              <a:buNone/>
            </a:pPr>
            <a:r>
              <a:rPr sz="3800" b="1">
                <a:solidFill>
                  <a:srgbClr val="FFFFFF"/>
                </a:solidFill>
                <a:latin typeface="Segoe UI"/>
              </a:rPr>
              <a:t>Three Definitions - and Why They Conflict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THREE DEFINITIONS</a:t>
            </a:r>
          </a:p>
          <a:p>
            <a:pPr algn="l">
              <a:lnSpc>
                <a:spcPct val="100000"/>
              </a:lnSpc>
              <a:spcAft>
                <a:spcPts val="600"/>
              </a:spcAft>
              <a:buNone/>
            </a:pPr>
            <a:r>
              <a:rPr sz="2500" b="1">
                <a:solidFill>
                  <a:srgbClr val="FFFFFF"/>
                </a:solidFill>
                <a:latin typeface="Segoe UI"/>
              </a:rPr>
              <a:t>Three Ways to Define Fairness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Demographic parity: each group is flagged at the SAME rate.</a:t>
            </a:r>
          </a:p>
          <a:p>
            <a:pPr algn="l" indent="-256032" marL="256032">
              <a:lnSpc>
                <a:spcPct val="105000"/>
              </a:lnSpc>
              <a:spcAft>
                <a:spcPts val="1100"/>
              </a:spcAft>
              <a:buClr>
                <a:srgbClr val="2C6E3F"/>
              </a:buClr>
              <a:buFont typeface="Segoe UI"/>
              <a:buChar char="▸"/>
            </a:pPr>
            <a:r>
              <a:rPr sz="2100" b="0">
                <a:solidFill>
                  <a:srgbClr val="1C241E"/>
                </a:solidFill>
                <a:latin typeface="Segoe UI"/>
              </a:rPr>
              <a:t>Equal opportunity: each group's TRUE risky cases are caught at the same rate (equal TPR).</a:t>
            </a:r>
          </a:p>
          <a:p>
            <a:pPr algn="l" indent="-256032" marL="256032">
              <a:lnSpc>
                <a:spcPct val="105000"/>
              </a:lnSpc>
              <a:spcAft>
                <a:spcPts val="1100"/>
              </a:spcAft>
              <a:buClr>
                <a:srgbClr val="2C6E3F"/>
              </a:buClr>
              <a:buFont typeface="Segoe UI"/>
              <a:buChar char="▸"/>
            </a:pPr>
            <a:r>
              <a:rPr sz="2100" b="0">
                <a:solidFill>
                  <a:srgbClr val="1C241E"/>
                </a:solidFill>
                <a:latin typeface="Segoe UI"/>
              </a:rPr>
              <a:t>Equalized odds: equal TPR AND equal false-positive rate across groups.</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encodes a different notion of what 'fair' should mean.</a:t>
            </a:r>
          </a:p>
          <a:p>
            <a:pPr algn="l" indent="-256032" marL="256032">
              <a:lnSpc>
                <a:spcPct val="105000"/>
              </a:lnSpc>
              <a:spcAft>
                <a:spcPts val="1100"/>
              </a:spcAft>
              <a:buClr>
                <a:srgbClr val="2C6E3F"/>
              </a:buClr>
              <a:buFont typeface="Segoe UI"/>
              <a:buChar char="▸"/>
            </a:pPr>
            <a:r>
              <a:rPr sz="2100" b="0">
                <a:solidFill>
                  <a:srgbClr val="1C241E"/>
                </a:solidFill>
                <a:latin typeface="Segoe UI"/>
              </a:rPr>
              <a:t>None is 'the' right one - it depends on the harm you care about.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Parity, equal opportunity, equalized odds - different notions.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THEY CAN CONFLICT</a:t>
            </a:r>
          </a:p>
          <a:p>
            <a:pPr algn="l">
              <a:lnSpc>
                <a:spcPct val="100000"/>
              </a:lnSpc>
              <a:spcAft>
                <a:spcPts val="600"/>
              </a:spcAft>
              <a:buNone/>
            </a:pPr>
            <a:r>
              <a:rPr sz="2500" b="1">
                <a:solidFill>
                  <a:srgbClr val="FFFFFF"/>
                </a:solidFill>
                <a:latin typeface="Segoe UI"/>
              </a:rPr>
              <a:t>Three Fairness Definitions</a:t>
            </a:r>
          </a:p>
        </p:txBody>
      </p:sp>
      <p:pic>
        <p:nvPicPr>
          <p:cNvPr id="6" name="Picture 5" descr="fairness_definitions.png"/>
          <p:cNvPicPr>
            <a:picLocks noChangeAspect="1"/>
          </p:cNvPicPr>
          <p:nvPr/>
        </p:nvPicPr>
        <p:blipFill>
          <a:blip r:embed="rId2"/>
          <a:stretch>
            <a:fillRect/>
          </a:stretch>
        </p:blipFill>
        <p:spPr>
          <a:xfrm>
            <a:off x="855516" y="1325880"/>
            <a:ext cx="1048066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Demographic parity, equal opportunity, and equalized odds - you usually cannot satisfy all at once.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IMPOSSIBILITY</a:t>
            </a:r>
          </a:p>
          <a:p>
            <a:pPr algn="l">
              <a:lnSpc>
                <a:spcPct val="100000"/>
              </a:lnSpc>
              <a:spcAft>
                <a:spcPts val="600"/>
              </a:spcAft>
              <a:buNone/>
            </a:pPr>
            <a:r>
              <a:rPr sz="2500" b="1">
                <a:solidFill>
                  <a:srgbClr val="FFFFFF"/>
                </a:solidFill>
                <a:latin typeface="Segoe UI"/>
              </a:rPr>
              <a:t>The Catch: Definitions Conflict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If two groups truly differ in base rates, you often CAN'T satisfy all definitions.</a:t>
            </a:r>
          </a:p>
          <a:p>
            <a:pPr algn="l" indent="-256032" marL="256032">
              <a:lnSpc>
                <a:spcPct val="105000"/>
              </a:lnSpc>
              <a:spcAft>
                <a:spcPts val="1100"/>
              </a:spcAft>
              <a:buClr>
                <a:srgbClr val="2C6E3F"/>
              </a:buClr>
              <a:buFont typeface="Segoe UI"/>
              <a:buChar char="▸"/>
            </a:pPr>
            <a:r>
              <a:rPr sz="2100" b="0">
                <a:solidFill>
                  <a:srgbClr val="1C241E"/>
                </a:solidFill>
                <a:latin typeface="Segoe UI"/>
              </a:rPr>
              <a:t>Enforcing equal flag rates can change who gets wrongly flagged.</a:t>
            </a:r>
          </a:p>
          <a:p>
            <a:pPr algn="l" indent="-256032" marL="256032">
              <a:lnSpc>
                <a:spcPct val="105000"/>
              </a:lnSpc>
              <a:spcAft>
                <a:spcPts val="1100"/>
              </a:spcAft>
              <a:buClr>
                <a:srgbClr val="2C6E3F"/>
              </a:buClr>
              <a:buFont typeface="Segoe UI"/>
              <a:buChar char="▸"/>
            </a:pPr>
            <a:r>
              <a:rPr sz="2100" b="0">
                <a:solidFill>
                  <a:srgbClr val="1C241E"/>
                </a:solidFill>
                <a:latin typeface="Segoe UI"/>
              </a:rPr>
              <a:t>Researchers proved several fairness definitions are mathematically incompatible.</a:t>
            </a:r>
          </a:p>
          <a:p>
            <a:pPr algn="l" indent="-256032" marL="256032">
              <a:lnSpc>
                <a:spcPct val="105000"/>
              </a:lnSpc>
              <a:spcAft>
                <a:spcPts val="1100"/>
              </a:spcAft>
              <a:buClr>
                <a:srgbClr val="2C6E3F"/>
              </a:buClr>
              <a:buFont typeface="Segoe UI"/>
              <a:buChar char="▸"/>
            </a:pPr>
            <a:r>
              <a:rPr sz="2100" b="0">
                <a:solidFill>
                  <a:srgbClr val="1C241E"/>
                </a:solidFill>
                <a:latin typeface="Segoe UI"/>
              </a:rPr>
              <a:t>So 'make it fair' is under-specified - you must CHOOSE a definition.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choice is an ethical &amp; business decision, not a purely technical one.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You must choose a definition - they can't all hold at once.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TIGHTEN ONE FAIRNESS METRIC, ANOTHER LOOSENS</a:t>
            </a:r>
          </a:p>
          <a:p>
            <a:pPr algn="l">
              <a:lnSpc>
                <a:spcPct val="100000"/>
              </a:lnSpc>
              <a:spcAft>
                <a:spcPts val="600"/>
              </a:spcAft>
              <a:buNone/>
            </a:pPr>
            <a:r>
              <a:rPr sz="2500" b="1">
                <a:solidFill>
                  <a:srgbClr val="FFFFFF"/>
                </a:solidFill>
                <a:latin typeface="Segoe UI"/>
              </a:rPr>
              <a:t>You Can't Optimize Every Definition</a:t>
            </a:r>
          </a:p>
        </p:txBody>
      </p:sp>
      <p:pic>
        <p:nvPicPr>
          <p:cNvPr id="6" name="Picture 5" descr="fairness_tradeoff_seesaw.png"/>
          <p:cNvPicPr>
            <a:picLocks noChangeAspect="1"/>
          </p:cNvPicPr>
          <p:nvPr/>
        </p:nvPicPr>
        <p:blipFill>
          <a:blip r:embed="rId2"/>
          <a:stretch>
            <a:fillRect/>
          </a:stretch>
        </p:blipFill>
        <p:spPr>
          <a:xfrm>
            <a:off x="976261" y="1325880"/>
            <a:ext cx="1023917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When two groups have different base rates, pushing down toward equal selection rates raises the false-positive-rate gap (and vice versa) - so you must choose which fairness to enforce.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