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with the pivot: 'For weeks we asked can AI work and can it be attacked. Now we ask SHOULD it, and is it fair?' Frame: these systems make decisions about people - loans, hiring, who gets flagged as risky. When they're biased, real people are harmed. Note we return to a quiz this week (Quiz 9, Wednesday) and Lab 10 (bias detection) releases today.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'Enough theory - let's measure. These are the exact numbers you'll compute in Lab 10.' ~26 minutes with two real figures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Introduce the model students will build in Lab 10. Emphasize the fair ground truth vs. biased training labels distinction - this is the crux. Overall accuracy (~71%) looks acceptable, which is the trap: aggregate numbers hide the bias. Set the question: 'break it down by group.'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this before the real bars to make the trap unforgettable. ONE headline number - 71% accuracy - looks fine, but it is the AVERAGE of two very different experiences: Group A is treated fairly (few false alarms) while Group B's innocent users are flagged far more often. The average literally hides the harm. The fix is one habit: always DISAGGREGATE metrics by group. The next figure shows the real per-group bars for exactly this model.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money slide. Walk each pair of bars. SELECTION RATE: B flagged far more (0.64 vs 0.47) - a demographic-parity gap of 0.17. FALSE-POSITIVE RATE: B's innocent users wrongly flagged much more (0.44 vs 0.29) - THIS is the harm. TPR is also higher for B, but the model achieves that by flagging almost everyone in B. Same model, very different experience by group.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Reinforce with the per-group confusion matrices - the raw counts behind the rates. Point at the false-positive cell (really OK -&gt; flagged): far larger for Group B. Tell students: 'Each number in that cell is a real person wrongly investigated.' Connect back: overall accuracy averaged this harm away. This is why fairness needs per-group analysis.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Teach metric selection, not just computation. In this security context the false-positive rate is the key harm (wrongful investigation), so the FPR gap matters most. In a different context (e.g., missing real fraud) you'd weigh false negatives. The universal rule: disaggregate by group. This is the reasoning Quiz 9 and Lab 10 reward.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 interpretation of real numbers. Answers: Group B; FPR 0.44 vs 0.29 (or selection 0.64 vs 0.47); harm = innocent people wrongly flagged/investigated; NO - overall accuracy hides per-group harm. Have them cite a number - Lab 10 requires exactly this. Pairs 2, discuss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the harm back to the Part 1 pipeline: biased labels (data) + proxy feature (design) produced the disparity, and good overall accuracy masked it. Emphasize the model did exactly what we asked - the responsibility is human. This sets up Wednesday's mitigation (fix labels, drop proxies) and governance (audits catch this).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Pre-empt the #1 beginner 'fix': 'just remove the group column.' Walk it: we DELETE the sensitive attribute (left), but a PROXY feature - zip code / ISP region - is highly correlated with group and stays in the model, so the model re-derives group membership and still over-flags Group B. The lesson: fairness-by-blindness fails; you must TEST remaining features for leakage (and correct the labels), not just drop the label. This is exactly why Wednesday's mitigation drops the proxy AND fixes the labels.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'If a model can be quietly unfair, who's responsible - and how do we catch it?' ~17 minutes with a figure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it personal and concrete. Everyone has been scored by an algorithm. Pairs 2 min, cold-call 2-3. Expected: credit scores, ad targeting, spam filters, exam proctoring. The 'how would you know it's fair?' question is the hook - fairness is hard to see, which is exactly why we measure it today. Bridge: 'Today we make fairness measurable.'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Bridge from measurement to accountability. A fairness metric is useless if no one owns the response. Define governance simply: rules + roles + processes. Preview that this is increasingly a legal requirement (next slide) and an organizational practice (Wednesday).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 map-level tour (deep dive Wednesday). GDPR: EU data-protection law with a 'right to explanation' for automated decisions. EU AI Act (2024): risk-tiered - high-risk AI (like our risk flagger) faces strict duties. US: executive orders + the voluntary NIST AI RMF. Sector rules: finance (ECOA), hiring (EEOC), health (HIPAA). Takeaway: which rules apply depends on where and what.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the two terms clearly (students conflate them). Transparency is about the system overall; explainability is about an individual decision. Tie to the running case: a wrongly-flagged user deserves an understandable reason and a way to appeal. Note explainability is legally relevant (GDPR). Mention simple approaches: feature importance, plain-language reasons.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explainability concrete. Good answers: 'You were flagged because your login pattern was unusual for your account' (plain, specific); don't reveal exact thresholds attackers could game; yes - a human analyst should be able to override, with an appeal path. Connects transparency, security, and human oversight. Pairs 2, discuss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session's hands-on task - a mini bias audit, exactly what Lab 10 formalizes. Hand out the scenario + per-group table. Model answer: harmed group = B, by FPR 0.38 vs 0.10 (gap 0.28) - selection 0.55 vs 0.20 also valid; the 88% overall accuracy hides it. Stages: DATA (analyst tickets encode past over-scrutiny of newer users); MODEL DESIGN (home ISP region is a proxy for the campus population); DEPLOYMENT (built on established customers, applied to a new population it wasn't tuned for); FEEDBACK optional (flagged users generate more tickets). Harm: legitimate new customers repeatedly locked out / forced through extra verification, eroding trust. Explanation example: 'Your login was flagged because it came from a network and device pattern our system rarely sees for accounts like yours' - a trained fraud analyst can override, with the reason logged. Reinforce: name WHERE bias entered before proposing a fix.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the lecture to Lab 10 and Quiz 9. Left = Lab 10 tasks (compute the exact metrics from today); right = concepts for Quiz 9. Note Lab 10 releases today; Quiz 9 is Wednesday in class.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one point per objective. Cold-call: 'Why isn't high overall accuracy enough?' Reinforce disaggregation. Preview Wednesday: competing fairness definitions, the regulatory deep-dive, and how organizations operationalize responsible AI.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Lab 10 uses today's exact model, so starting early pays off. Quiz 9 is Wednesday. Assign Handout 10. Preview Wednesday's deeper treatment.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the exit ticket. Q1 checks the core misconception; Q2 checks the pipeline. Use clarifications to open Wednesday.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further reading for students. Post to Canvas or leave visible during the exit ticket - it is not part of the timed lecture. 'Fairness and Machine Learning' (free online) and the NIST AI RMF are the best starting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Today: define fairness, see bias in a real model, and meet the governance landscape. Wednesday: fairness trade-offs, regulation, and responsible AI.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four goals. Note this is Exam-3 material (Weeks 10-13) and directly powers Lab 10 (you'll compute these exact metrics) and Quiz 9. Objective 3 is the heart - we make bias visible with numbers.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'Before we measure fairness, let's agree what it is - and where unfairness sneaks in.' ~16 minutes with a figure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fairness and bias in plain terms. The crucial, counterintuitive point for beginners: high overall accuracy can hide serious per-group harm - a model can be 95% accurate and still wrong far more often for one group. That's why we break metrics down BY GROUP (Part 2). Preview that 'fair' isn't one formula (Wednesday).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pipeline figure. Bias is not only 'bad data.' DATA: historical labels reflect past human bias (e.g., who was flagged before). MODEL: proxy features (zip code standing in for race), wrong objective, class imbalance. DEPLOYMENT: using a model on people it wasn't built for. FEEDBACK: biased outputs become tomorrow's training data (a doom loop). This frames today's case.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Ground fairness in a security context (not just loans/hiring). Security systems constantly score people, and they train on historical human decisions. Set up the running example we'll measure in Part 2: a risk-flagging model trained on biased history over-flags one group. The harm is concrete: wrongful investigation, locked accounts, stress.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Apply the pipeline. Answers: data (biased historical labels); model design (proxy feature); deployment (wrong population); feedback loop (self-reinforcing). This builds the diagnostic habit - name WHERE bias enters before fixing it. Pairs 2, discuss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12  ·  MONDAY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AI Ethics, Bias, Fairness &amp; Governance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What Fairness Means  ·  Where Bias Comes From  ·  A Real 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SEEING BIAS IN A REAL MODEL   ·   ~22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Per-Group Metrics on the Risk Flagger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SETUP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Meet the Account-Risk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 trained a real classifier to flag 'risky' accounts (this is Lab 10's model).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Two groups, A and B. TRUE risk depends only on account activity - not the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the training labels were biased (Group B over-flagged in the past).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it has a PROXY feature that leaks group membership.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Overall accuracy looks fine (~71%) - so where's the problem?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Fair ground truth, biased labels, a proxy feature - 71% accurate overall.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OVERALL ACCURACY IS A TRAP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One Number Hides Two Stories</a:t>
            </a:r>
          </a:p>
        </p:txBody>
      </p:sp>
      <p:pic>
        <p:nvPicPr>
          <p:cNvPr id="6" name="Picture 5" descr="accuracy_hides_har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3445" y="1325880"/>
            <a:ext cx="12798585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 single 71% overall-accuracy number averages a fairly-treated Group A (FPR 0.29) together with an over-flagged Group B (FPR 0.44) - the average conceals who is harmed.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GROUP B IS OVER-FLAGGED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Break the Metrics Down by Group</a:t>
            </a:r>
          </a:p>
        </p:txBody>
      </p:sp>
      <p:pic>
        <p:nvPicPr>
          <p:cNvPr id="6" name="Picture 5" descr="group_metr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913" y="1325880"/>
            <a:ext cx="7987868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Selection rate 0.47 vs 0.64, false-positive rate 0.29 vs 0.44, TPR 0.74 vs 0.89 - all higher for Group B.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CONFUSION MATRICES PER GROUP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Same Model, Different Harm</a:t>
            </a:r>
          </a:p>
        </p:txBody>
      </p:sp>
      <p:pic>
        <p:nvPicPr>
          <p:cNvPr id="6" name="Picture 5" descr="confusion_by_grou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810" y="1325880"/>
            <a:ext cx="8602075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Group B has many more false positives (innocent accounts flagged), even though the model's 'accuracy' looks OK.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INTERPRETATION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Reading the Harm: Which Metric Matters?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Different errors hurt differently - match the metric to the harm.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False positives here = innocent people investigated (a real cost).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Selection-rate gap = one group flagged far more often overall.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'Overall accuracy' hid all of this - it averaged the groups together.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Rule: always disaggregate metrics by group before you trust a model.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Pick the metric that matches who gets hurt; always disaggregate.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⚖️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Who is harmed, and how?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Using the figures,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group is worse off, and by which metric (give a number)?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Describe the real-world harm to a person in that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Is high overall accuracy a good defense here? Why or why not?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ROOT CAUSE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Did This Happen?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labels were biased: the model faithfully learned past over-flagging.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proxy feature let it identify (and target) Group B.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'Garbage in, garbage out' - but the model looked accurate, so no alarm.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isn't 'evil' - it optimized exactly what we gave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Fixing it means fixing DATA and DESIGN, not just the algorithm (Wednesday).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It learned our biased history through biased labels + a proxy.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PROXY FEATURES SMUGGLE THE GROUP BACK 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Dropping 'Group' Isn't Enough</a:t>
            </a:r>
          </a:p>
        </p:txBody>
      </p:sp>
      <p:pic>
        <p:nvPicPr>
          <p:cNvPr id="6" name="Picture 5" descr="proxy_feature_lea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9619" y="1325880"/>
            <a:ext cx="13030933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Even after the sensitive attribute (Group) is removed, a correlated proxy (zip code / ISP region) stays in the model - so it still targets Group B. Test features for leakage, don't just delete the label.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GOVERNANCE &amp; TRANSPARENCY   ·   ~14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Who Sets the Rules, and Explaining Decisions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When has a system judged you?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one sentence each: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an automated decision that has affected you (credit, ads, a spam filter, a score).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Did it feel fair? How would you even know?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If an AI flagged you as 'risky' by mistake, what would you want?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GOVERNANCE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From Metrics to Governance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Measuring bias is step one; someone must be accountable to ACT on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= the rules, roles, and processes that keep AI responsible.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answers: who approved this model? who audits it? who can appeal a decision?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Laws increasingly REQUIRE this for high-stakes decisions about people.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turns 'we should be fair' into 'here's how we ensure it.'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Rules, roles &amp; processes that make AI accountable.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AI GOVERNANCE LANDSCAPE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Who Sets the Rules?</a:t>
            </a:r>
          </a:p>
        </p:txBody>
      </p:sp>
      <p:pic>
        <p:nvPicPr>
          <p:cNvPr id="6" name="Picture 5" descr="governance_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1" y="1325880"/>
            <a:ext cx="1213199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GDPR, the EU AI Act, U.S. executive orders and NIST, plus sector rules (finance, hiring, health).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TRUST &amp; THE RIGHT TO KNOW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Transparency &amp; Explainability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Transparency = being open about how a model was built and how it's used.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Explainability = being able to say WHY the model made a specific decision.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Both are hard for complex models - but essential for trust and appeals.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'Why was I flagged?' deserves an answer a human can understand.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Simple tools: which features mattered most; a plain-language reason.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Transparency = how it works; explainability = why THIS decision.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🏛️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Explain the decision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Your risk flagger flagged a user.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a one-sentence explanation a non-technical user could understand.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information would you NOT reveal (and why)?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Should a human be able to override the flag? Who?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🕵️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Bias Audit Card: The Login-Risk Flagger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SecureBank's login-risk model flags accounts for extra identity checks. Trained on 3 years of analyst 'suspicious login' tickets; features = login time, device, home ISP region; rolled out bank-wide including a new campus branch of young/new customers. Audit: overall accuracy 88%; Group A (long-time) sel 0.20 / FPR 0.10 / TPR 0.80; Group B (new campus) sel 0.55 / FPR 0.38 / TPR 0.85. In pairs, fill a one-page Bias Audit Card (~7 min).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the harmed group and the single metric + numbers that prove it (compute the gap).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Tag which pipeline stage(s) let bias in - data / model design / deployment / feedback - with one line of evidence each.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Describe in one sentence the real-world harm to a person in the harmed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a plain-language sentence explaining why they were flagged, and name who may override the flag.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Today Connects to Lab 10 &amp; Quiz 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🧪 In Lab 10 you will...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Train the biased account-risk model in Colab.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Compute per-group selection rate, FPR, and TPR.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Visualize the disparity and name who is harmed.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Try a mitigation and re-measure the gap.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For Quiz 9, master...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Define fairness and bias; overall accuracy can hide per-group harm.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Name where bias enters (data, design, deployment, feedback).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Read per-group metrics and pick the metric that matches the harm.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Explain governance, transparency, and explainability.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model can be accurate overall and still be unfair - always break metrics down BY GROUP.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Bias enters across a pipeline: biased data/labels, proxy features &amp; design, deployment, and feedback loops.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In our security case, the biased flagger's false-positive rate was far higher for Group B (0.44 vs 0.29).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Governance, transparency, and explainability turn 'be fair' into accountable, auditable practice.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Lab 10, Quiz 9 &amp; Wednesday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🧪 Lab 10 (Bias Detection) releases today - start early; it uses today's model.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Quiz 9 is Wednesday in class (fairness, bias sources, governance).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📖 Read Handout 10: AI Ethics, Bias, and Fairness.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📊 Wednesday: fairness definitions &amp; trade-offs, regulation, and responsible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⚖️ Remember: fairness is a design choice, not an afterthought.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Lab 10 out today; Quiz 9 Wednesday; Wed = definitions, regulation, responsible AI.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the Canvas exit-ticket quiz or a card: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can a model be accurate overall but still unfair?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place bias can enter an ML system.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thing from today you'd like clarified.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S. Barocas, M. Hardt, A. Narayanan, 'Fairness and Machine Learning' (fairmlbook.org).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RMF 1.0 (2023) and NIST AI 600-1 (Generative AI Profile).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J. Angwin et al., 'Machine Bias' (COMPAS), ProPublica, 2016.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M. Mitchell et al., 'Model Cards for Model Reporting,' 2019.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EU General Data Protection Regulation (GDPR), 2018.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MONDAY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why ethics now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Systems that judge people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⚖️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Fairness &amp; where bias comes from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Definitions + the bias pipeline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22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🔎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Seeing bias in a real model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 biased account-risk flagger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🏛️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Governance &amp; transparency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Who sets the rules; explainability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Bias audit card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Takeaways; Lab 10 &amp; Quiz 9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ETHICS, BIAS &amp; FAIRNESS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Define fairness in machine learning (and why it's hard to pin down).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Identify where bias enters: data, model design, and deployment.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Read per-group metrics to SEE bias in a real model.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governance, transparency, and explainability matter.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FAIRNESS &amp; BIAS   ·   ~14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What We Mean, and Where Bias Comes From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DEFINITIONS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Do We Mean by 'Fairness'?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= the model doesn't systematically disadvantage a group of people.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'group' is defined by a SENSITIVE attribute: race, gender, age, zip code...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Bias = a systematic error that favors or harms a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idea: a model can be accurate OVERALL and still be unfair to a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is measurable - but there's no single 'fair' number (Wednesday).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Accurate overall can still be unfair to a group.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IT'S A PIPELINE PROBLEM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Where Bias Enters an ML System</a:t>
            </a:r>
          </a:p>
        </p:txBody>
      </p:sp>
      <p:pic>
        <p:nvPicPr>
          <p:cNvPr id="6" name="Picture 5" descr="bias_sourc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4216" y="1325880"/>
            <a:ext cx="1316012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Bias can enter at data, model design, deployment, and the feedback loop - not just from 'bad data.'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OUR RUNNING CASE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 Cybersecurity Example: the 'Risk Flagger'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Many security tools SCORE people: risky login, insider-threat, fraud, account takeover.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Imagine a model that flags accounts as 'risky' for review.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learns from HISTORICAL analyst decisions - which may have been biased.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one group was over-flagged before, the model learns to over-flag them now.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harm: innocent people from that group get wrongly investigated.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 model that flags 'risky' accounts - learned from biased history.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🕵️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Spot the bias source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each, name the stage (data / model design / deployment / feedback):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The training labels came from analysts who over-flagged one neighborhood.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The model uses zip code, which closely tracks a protected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tool built for corporate email is deployed on a student population.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Flagged users get more scrutiny, generating more 'evidence' against them.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