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Connect to Monday: 'We saw attacks that make models give wrong answers. Today: attacks that make models LEAK their secrets - and then the full defensive toolkit.' Keep the defensive frame. This is the constructive payoff of the week. Remind students Quiz 8 is today and Lab 8 is due. Reach Part 1 by ~minute 8. ~1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Cover model extraction/theft briefly - a business/IP angle students relate to. Note the compounding risk: a stolen local copy lets attackers develop evasion attacks offline. Name the defenses (rate limiting, monitoring) so it connects forward. ~3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Ground privacy attacks in real, recent failures (LLM memorization; medical model leakage) and the legal stakes (GDPR/HIPAA). Kill the misconception that training 'anonymizes' data. This sets up differential privacy as a designed-in defense. Previews Weeks 12-13 (ethics, privacy-preserving ML). ~4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Consolidate Part 1. Answers: model inversion; membership inference; model theft/extraction. The tell: rebuild data? confirm presence? copy the model? Pairs 2, discuss 2. ~4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Transition: 'Now the payoff: how do we defend against everything we've seen this week?' ~24 minutes with an activity - map each attack to its defense.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Frame defense strategically before the specifics. The organizing idea: each attack family has tailored defenses, layered together. Set expectations that defenses cost something (accuracy, latency, effort) - there's no free lunch, which is honest and exam-worthy. ~3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 concrete evasion defenses, tying to Lab 8: the adversarial example sat near the boundary (low confidence), so flagging low-confidence predictions catches many attacks. Adversarial training is the strongest single tool (train on the attacks). Stress layering. ~4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Show a defensive code snippet students can run: threshold the model's confidence. On the Lab 8 example the clean digit is 0.99 (passes) but the adversarial one is 0.56 (flagged). Caveat honestly: a determined attacker can push past the boundary, so this is ONE layer, not a cure. ~4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Cover the training-time and privacy defenses. Data provenance (knowing and controlling your training sources) is the key poisoning defense; anomaly detection (Week 6!) helps screen training data. For privacy, introduce differential privacy in one line - add noise so individuals don't stand out - which Weeks 12-13 revisit. Connect back to earlier course tools. ~4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Explain differential privacy with the Alice example. Run the same query on two datasets that differ ONLY by whether Alice is in them; add calibrated noise to each answer. The two results come out indistinguishable (~41.7 vs ~41.6), so no attacker can decide from the output whether Alice was included - that is the guarantee. Emphasize the trade-off: more noise = more privacy but less precise answers, so we tune the privacy budget. This directly defeats the membership-inference gap from Part 1 and returns in Weeks 12-13. ~2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Use the defense map to synthesize Part 2. Walk each row and name the timing (train vs test vs post-deploy). The empowering message: students now know the attacks AND the defenses across the whole model life cycle. This is the slide to photograph. ~4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Reactivate Monday and tee up privacy. Pairs 2, cold-call 2-3. Expected: a tiny crafted input that fools the model; poisoning corrupts training data (train time) vs evasion fools the finished model (test time); yes - models can memorize and leak training data (today's topic). ~5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Consolidate the defenses. Answers: adversarial training + input checks + low-confidence detection; data vetting/provenance + anomaly-checking the training set; differential privacy + limiting exposed detail/queries. Reinforce: understanding the attack tells you the defense. Pairs 3, discuss 2. ~5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Transition: 'Let's step back: how secure can AI really be, and whose job is it?' ~13 minutes.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 the honest, professional view: perfect robustness is unattainable, and defenses have costs. The mature goal is raising the attacker's cost, detecting attempts, and recovering - not a mythical unbreakable model. Introduce red-teaming (test your own models like an attacker). Ties to Week 1's assume-breach mindset. ~5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Elevate to governance: AI security is an organizational responsibility guided by standards. Name-drop NIST AI 100-2 and the AI RMF and MITRE ATLAS as the go-to references. Preview Week 12 (ethics &amp; governance). Keep it practical: document, test, plan. ~4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Apply the big-picture mindset. Good answers: test evasion (craft borderline transactions) or poisoning (vet data); add adversarial training or data-provenance checks first; monitor confidence distributions, query rates, and drift. Reinforce proactive, layered defense. Pairs 2, discuss 1. ~4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week's capstone task - students map every attack to a real system and its defense. Hand out the matrix worksheet. Model rows: EVASION - craft borderline records to dodge a high-risk flag -&gt; adversarial training + input checks + low-confidence flagging (test/deploy). POISONING - inject mislabeled records via the retraining feed -&gt; vet data + provenance + anomaly-check the training set (train). PRIVACY/MEMBERSHIP - query the API's confidences to confirm a patient was in training, or reconstruct fields -&gt; differential privacy + coarse outputs + rate-limit queries (deploy/monitor). MODEL THEFT - scrape the API to clone the model -&gt; throttle + watermark + abuse monitoring (deploy/monitor). Highest priority = PRIVACY (HIPAA, direct patient harm). Monitoring: confidence distributions, per-user query rates, and data drift. Reinforce: knowing the attack tells you the defense, and defenses span the whole life cycle - ties directly to the defenses_map figure. Have 2 pairs present. ~13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Tie Wednesday to the assessments. Left = Lab 8 (includes the detection defense you just saw); right = Quiz 8 question types. Tell students these slides ARE the study guide. ~2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Recap one point per objective. Cold-call: 'Name a privacy attack and its defense' and 'Why is there no perfect defense?' This is prime Quiz-8 material and ties the week together. ~2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Assign and preview. Week 11 applies the attack/defend mindset to LLMs (prompt injection) and includes a beginner CTF (Lab 9). Assign Lab 8, Quiz 8, Handout 8. Note the through-line: attacks on AI now extend to the LLMs everyone is deploying. ~2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Close with the exit ticket. The privacy-attack definition checks Objective 1; the defense pairing checks Objective 3. Use the review requests to shape a quick pre-quiz Canvas note. ~2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Walk the plan; the row minutes add up to exactly 75. Today: the third attack family (privacy), then the defenses for ALL of this week's attacks, then the realistic big picture. ~1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Appendix slide: references and further reading for students. Post to Canvas or leave visible during the exit ticket - it is not part of the timed lecture. NIST AI 100-2 and MITRE ATLAS are the best starting points for the defensive view of attacks on AI.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State the goals: privacy attacks (objectives 1-2) then the defensive toolkit (3) and a realistic arms-race view (4). All appear on Quiz 8. Emphasize this is where the week turns constructive. ~1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Transition: 'A model trained on private data can accidentally reveal it. Attackers exploit that.' ~22 minutes with a figure and an activity.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Set up privacy attacks: the danger is the model as a leaky container of its training data. Contrast with Monday (which attacked the OUTPUT); here the target is the confidential DATA. Give the stakes - health/finance/LLMs trained on personal data. This is the third box in Monday's taxonomy. ~3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Walk the model-inversion diagram. The attacker never sees the training data directly - they infer it from many queries and the model's confident responses. Analogy: guessing a secret by asking many yes/no questions and watching reactions. This is why exposing detailed confidences/probabilities is risky. ~4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Define the two canonical privacy attacks. Membership inference is subtle but important - just KNOWING someone was in a sensitive dataset is a privacy harm. Both work because models are often more confident on data they trained on. This motivates differential privacy in Part 2. ~4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Make membership inference concrete. Feed the SAME model two records: a MEMBER (it trained on) and a NON-MEMBER (fresh). The model is systematically more confident on the member (0.99 vs 0.62) because it partly memorized it. The attacker never sees the training data - they just watch the confidence and infer membership from the gap. Stress why this is a real harm: just KNOWING someone was in, say, a disease-study dataset is sensitive. This is exactly why exposing raw confidences is risky and why differential privacy (Part 2) closes the gap. ~2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1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image" Target="../media/image2.png"/><Relationship Id="rId4" Type="http://schemas.openxmlformats.org/officeDocument/2006/relationships/notesSlide" Target="../notesSlides/notesSlide18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notesSlide" Target="../notesSlides/notesSlide1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0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1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2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3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4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5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6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8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9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3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30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2.png"/><Relationship Id="rId4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2.pn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4572000"/>
            <a:ext cx="12191695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csu-whit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640080"/>
            <a:ext cx="1371600" cy="1371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5800" y="2286000"/>
            <a:ext cx="10789920" cy="2286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1">
                <a:solidFill>
                  <a:srgbClr val="C8C372"/>
                </a:solidFill>
                <a:latin typeface="Segoe UI"/>
              </a:rPr>
              <a:t>WEEK 10  ·  WEDNESDAY  ·  75 MINUTES</a:t>
            </a:r>
          </a:p>
          <a:p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4000" b="1">
                <a:solidFill>
                  <a:srgbClr val="FFFFFF"/>
                </a:solidFill>
                <a:latin typeface="Segoe UI"/>
              </a:rPr>
              <a:t>Privacy Attacks &amp; Defending AI</a:t>
            </a:r>
          </a:p>
          <a:p>
            <a:pPr algn="l">
              <a:lnSpc>
                <a:spcPct val="105000"/>
              </a:lnSpc>
              <a:spcAft>
                <a:spcPts val="0"/>
              </a:spcAft>
              <a:buNone/>
            </a:pPr>
            <a:r>
              <a:rPr sz="2200" b="0">
                <a:solidFill>
                  <a:srgbClr val="E7F1E8"/>
                </a:solidFill>
                <a:latin typeface="Segoe UI"/>
              </a:rPr>
              <a:t>Model Inversion &amp; Membership Inference  ·  Robustness, Provenance &amp; Privacy Defenses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4846320"/>
            <a:ext cx="10789920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"/>
              </a:rPr>
              <a:t>CIS 350: AI for Cybersecurity — Smart Defense for the Digital Business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0">
                <a:solidFill>
                  <a:srgbClr val="CFE0D3"/>
                </a:solidFill>
                <a:latin typeface="Segoe UI"/>
              </a:rPr>
              <a:t>Ramadan Abdunabi, Ph.D.  ·  Computer Information Systems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STEALING THE MODEL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Model Theft (Extraction)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Attackers query a model a lot to build a copy that behaves the same.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Steals intellectual property and the effort that went into it.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stolen copy also makes crafting evasion attacks easier.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Common against paid prediction APIs.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Defense: throttle/limit queries, watermarking, abuse monitoring.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Query a lot -&gt; clone the model's behavior.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10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WHY IT MATTERS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Real-World Privacy Failures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Large language models have repeated memorized secrets from training text.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Medical/image models have leaked recognizable patient information.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Regulations (GDPR, HIPAA) make this a legal and ethical problem, not just technical.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'The model is trained, so the data is safe' is FALSE.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Privacy must be designed in - it is not automatic.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Trained != safe; privacy must be designed in.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11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8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640080" y="502920"/>
            <a:ext cx="3931920" cy="548640"/>
          </a:xfrm>
          <a:prstGeom prst="round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502920"/>
            <a:ext cx="39319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 Emoji"/>
              </a:rPr>
              <a:t>🕵️  ACTIVITY  ·  4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280160"/>
            <a:ext cx="108813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900" b="1">
                <a:solidFill>
                  <a:srgbClr val="1E4D2B"/>
                </a:solidFill>
                <a:latin typeface="Segoe UI"/>
              </a:rPr>
              <a:t>Name that privacy attack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240280"/>
            <a:ext cx="1088136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  <a:buNone/>
            </a:pPr>
            <a:r>
              <a:rPr sz="2000" b="0">
                <a:solidFill>
                  <a:srgbClr val="1C241E"/>
                </a:solidFill>
                <a:latin typeface="Segoe UI"/>
              </a:rPr>
              <a:t>For each, name the attack (inversion, membership inference, or model theft).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611880"/>
            <a:ext cx="10515600" cy="2560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Repeatedly querying a model to rebuild a training face image.  -&gt; 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Determining whether a specific patient was in the training data.  -&gt; 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Cloning a paid prediction API by querying it heavily.  -&gt; ?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12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2788920"/>
            <a:ext cx="822960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920240"/>
            <a:ext cx="1078992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0"/>
              </a:spcAft>
              <a:buNone/>
            </a:pPr>
            <a:r>
              <a:rPr sz="1600" b="1">
                <a:solidFill>
                  <a:srgbClr val="C8C372"/>
                </a:solidFill>
                <a:latin typeface="Segoe UI"/>
              </a:rPr>
              <a:t>PART 2 · DEFENDING AI SYSTEMS   ·   ~20 MIN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3800" b="1">
                <a:solidFill>
                  <a:srgbClr val="FFFFFF"/>
                </a:solidFill>
                <a:latin typeface="Segoe UI"/>
              </a:rPr>
              <a:t>Robustness, Provenance &amp; Privacy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HOW TO DEFEND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The Defensive Mindset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No single trick stops all attacks - defend in depth (recall Week 8).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Match the defense to the attack's timing and target.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Assume attackers will probe - monitor, detect, and respond.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Balance robustness with accuracy and cost (there are trade-offs).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People and process matter as much as the model.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Match defense to attack; defend in depth.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14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DEFENSE: EVASION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Defending Against Adversarial Examples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Adversarial training: include adversarial examples during training so the model learns to resist.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Input checks/preprocessing: smooth, compress, or validate inputs.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Detection: flag suspicious or LOW-CONFIDENCE predictions for review.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Recall Lab 8: the adversarial '2' dropped to ~56% confidence - a usable signal.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No method is perfect - combine several.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Adversarial training + input checks + detection.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15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FLAG LOW-CONFIDENCE PREDICTIONS FOR REVIEW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A Simple Detection Defense (from Lab 8)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554480"/>
            <a:ext cx="10927080" cy="2130552"/>
          </a:xfrm>
          <a:prstGeom prst="roundRect">
            <a:avLst>
              <a:gd name="adj" fmla="val 3000"/>
            </a:avLst>
          </a:prstGeom>
          <a:solidFill>
            <a:srgbClr val="122017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68680" y="1664207"/>
            <a:ext cx="104698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50" b="1">
                <a:solidFill>
                  <a:srgbClr val="C8C372"/>
                </a:solidFill>
                <a:latin typeface="Consolas"/>
              </a:rPr>
              <a:t>Python  ·  Google Colab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32688" y="2011680"/>
            <a:ext cx="10378440" cy="158191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200"/>
              </a:spcAft>
              <a:buNone/>
            </a:pPr>
            <a:r>
              <a:rPr sz="1300" b="0">
                <a:solidFill>
                  <a:srgbClr val="ECF3EC"/>
                </a:solidFill>
                <a:latin typeface="Consolas"/>
              </a:rPr>
              <a:t>proba = clf.predict_proba([x_adv])[0]</a:t>
            </a:r>
          </a:p>
          <a:p>
            <a:pPr algn="l">
              <a:lnSpc>
                <a:spcPct val="100000"/>
              </a:lnSpc>
              <a:spcAft>
                <a:spcPts val="200"/>
              </a:spcAft>
              <a:buNone/>
            </a:pPr>
            <a:r>
              <a:rPr sz="1300" b="0">
                <a:solidFill>
                  <a:srgbClr val="ECF3EC"/>
                </a:solidFill>
                <a:latin typeface="Consolas"/>
              </a:rPr>
              <a:t>top = proba.max()</a:t>
            </a:r>
          </a:p>
          <a:p>
            <a:pPr algn="l">
              <a:lnSpc>
                <a:spcPct val="100000"/>
              </a:lnSpc>
              <a:spcAft>
                <a:spcPts val="200"/>
              </a:spcAft>
              <a:buNone/>
            </a:pPr>
            <a:r>
              <a:rPr sz="1300" b="0">
                <a:solidFill>
                  <a:srgbClr val="ECF3EC"/>
                </a:solidFill>
                <a:latin typeface="Consolas"/>
              </a:rPr>
              <a:t>if top &lt; 0.90:</a:t>
            </a:r>
          </a:p>
          <a:p>
            <a:pPr algn="l">
              <a:lnSpc>
                <a:spcPct val="100000"/>
              </a:lnSpc>
              <a:spcAft>
                <a:spcPts val="200"/>
              </a:spcAft>
              <a:buNone/>
            </a:pPr>
            <a:r>
              <a:rPr sz="1300" b="0">
                <a:solidFill>
                  <a:srgbClr val="ECF3EC"/>
                </a:solidFill>
                <a:latin typeface="Consolas"/>
              </a:rPr>
              <a:t>    print('FLAG for human review - low confidence:', round(top, 2))</a:t>
            </a:r>
          </a:p>
          <a:p>
            <a:pPr algn="l">
              <a:lnSpc>
                <a:spcPct val="100000"/>
              </a:lnSpc>
              <a:spcAft>
                <a:spcPts val="200"/>
              </a:spcAft>
              <a:buNone/>
            </a:pPr>
            <a:r>
              <a:rPr sz="1300" b="0">
                <a:solidFill>
                  <a:srgbClr val="C8C372"/>
                </a:solidFill>
                <a:latin typeface="Consolas"/>
              </a:rPr>
              <a:t># clean '2' -&gt; 0.99 (passes);  adversarial -&gt; 0.56 (flagged)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3822192"/>
            <a:ext cx="109270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0000"/>
              </a:lnSpc>
              <a:spcAft>
                <a:spcPts val="600"/>
              </a:spcAft>
              <a:buNone/>
            </a:pPr>
            <a:r>
              <a:rPr sz="1300" b="0">
                <a:solidFill>
                  <a:srgbClr val="5C6B5E"/>
                </a:solidFill>
                <a:latin typeface="Segoe UI"/>
              </a:rPr>
              <a:t>Detection is one cheap layer: adversarial inputs often sit near the boundary (low confidence).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16</a:t>
            </a:r>
          </a:p>
        </p:txBody>
      </p:sp>
      <p:pic>
        <p:nvPicPr>
          <p:cNvPr id="13" name="Picture 12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DEFENSE: POISONING &amp; PRIVACY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Defending Against Poisoning &amp; Privacy Attacks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Poisoning -&gt; vet and clean training data; track DATA PROVENANCE (where it came from).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Poisoning -&gt; anomaly-check the training set; test for backdoor triggers.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Privacy -&gt; DIFFERENTIAL PRIVACY: add calibrated noise so no single record stands out.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Privacy -&gt; limit exposed detail (coarse outputs), rate-limit queries.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Model theft -&gt; throttle queries, watermark, monitor for abuse.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Vet data + provenance; DP + limit queries.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17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ADD NOISE SO NO RECORD STANDS OUT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Differential Privacy: Hide the Individual, Keep the Pattern</a:t>
            </a:r>
          </a:p>
        </p:txBody>
      </p:sp>
      <p:pic>
        <p:nvPicPr>
          <p:cNvPr id="6" name="Picture 5" descr="differential_privac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5566" y="1325880"/>
            <a:ext cx="9980563" cy="42976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0080" y="5897880"/>
            <a:ext cx="1092708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0000"/>
              </a:lnSpc>
              <a:spcAft>
                <a:spcPts val="600"/>
              </a:spcAft>
              <a:buNone/>
            </a:pPr>
            <a:r>
              <a:rPr sz="1300" b="0">
                <a:solidFill>
                  <a:srgbClr val="1C241E"/>
                </a:solidFill>
                <a:latin typeface="Segoe UI"/>
              </a:rPr>
              <a:t>Two datasets differing only by whether Alice is included produce nearly identical noised answers (~41.7 vs ~41.6) - so an attacker can't tell whether Alice's data was used.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18</a:t>
            </a:r>
          </a:p>
        </p:txBody>
      </p:sp>
      <p:pic>
        <p:nvPicPr>
          <p:cNvPr id="11" name="Picture 10" descr="csu-colo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ATTACK -&gt; DEFENSE MAP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Every Attack on AI Has a Defense</a:t>
            </a:r>
          </a:p>
        </p:txBody>
      </p:sp>
      <p:pic>
        <p:nvPicPr>
          <p:cNvPr id="6" name="Picture 5" descr="defenses_ma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4041" y="1325880"/>
            <a:ext cx="10023612" cy="42976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0080" y="5897880"/>
            <a:ext cx="1092708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0000"/>
              </a:lnSpc>
              <a:spcAft>
                <a:spcPts val="600"/>
              </a:spcAft>
              <a:buNone/>
            </a:pPr>
            <a:r>
              <a:rPr sz="1300" b="0">
                <a:solidFill>
                  <a:srgbClr val="1C241E"/>
                </a:solidFill>
                <a:latin typeface="Segoe UI"/>
              </a:rPr>
              <a:t>Evasion, poisoning, privacy, and model theft each map to concrete, layered countermeasures.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19</a:t>
            </a:r>
          </a:p>
        </p:txBody>
      </p:sp>
      <p:pic>
        <p:nvPicPr>
          <p:cNvPr id="11" name="Picture 10" descr="csu-colo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8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640080" y="502920"/>
            <a:ext cx="3931920" cy="548640"/>
          </a:xfrm>
          <a:prstGeom prst="round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502920"/>
            <a:ext cx="39319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 Emoji"/>
              </a:rPr>
              <a:t>🔁  WARM-UP  ·  5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280160"/>
            <a:ext cx="108813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900" b="1">
                <a:solidFill>
                  <a:srgbClr val="1E4D2B"/>
                </a:solidFill>
                <a:latin typeface="Segoe UI"/>
              </a:rPr>
              <a:t>Recap the attacks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240280"/>
            <a:ext cx="1088136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  <a:buNone/>
            </a:pPr>
            <a:r>
              <a:rPr sz="2000" b="0">
                <a:solidFill>
                  <a:srgbClr val="1C241E"/>
                </a:solidFill>
                <a:latin typeface="Segoe UI"/>
              </a:rPr>
              <a:t>With a neighbor, one sentence each: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611880"/>
            <a:ext cx="10515600" cy="2560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What is an adversarial example?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How is data poisoning different from evasion?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Could a model accidentally reveal something about its training data?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8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640080" y="502920"/>
            <a:ext cx="3931920" cy="548640"/>
          </a:xfrm>
          <a:prstGeom prst="round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502920"/>
            <a:ext cx="39319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 Emoji"/>
              </a:rPr>
              <a:t>🛡️  ACTIVITY  ·  5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280160"/>
            <a:ext cx="108813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900" b="1">
                <a:solidFill>
                  <a:srgbClr val="1E4D2B"/>
                </a:solidFill>
                <a:latin typeface="Segoe UI"/>
              </a:rPr>
              <a:t>Match attack to defense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240280"/>
            <a:ext cx="1088136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  <a:buNone/>
            </a:pPr>
            <a:r>
              <a:rPr sz="2000" b="0">
                <a:solidFill>
                  <a:srgbClr val="1C241E"/>
                </a:solidFill>
                <a:latin typeface="Segoe UI"/>
              </a:rPr>
              <a:t>Name the best defense for each attack.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611880"/>
            <a:ext cx="10515600" cy="2560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Adversarial examples fooling a deployed classifier.  -&gt; 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Mislabeled data slipped into the training set.  -&gt; 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Membership inference on a medical model.  -&gt; ?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20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2788920"/>
            <a:ext cx="822960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920240"/>
            <a:ext cx="1078992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0"/>
              </a:spcAft>
              <a:buNone/>
            </a:pPr>
            <a:r>
              <a:rPr sz="1600" b="1">
                <a:solidFill>
                  <a:srgbClr val="C8C372"/>
                </a:solidFill>
                <a:latin typeface="Segoe UI"/>
              </a:rPr>
              <a:t>PART 3 · THE BIG PICTURE   ·   ~10 MIN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3800" b="1">
                <a:solidFill>
                  <a:srgbClr val="FFFFFF"/>
                </a:solidFill>
                <a:latin typeface="Segoe UI"/>
              </a:rPr>
              <a:t>Robustness, Trade-offs &amp; Governance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A REALISTIC VIEW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There Is No Perfect Defense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Security of AI is an arms race - attacks and defenses co-evolve.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Stronger robustness often costs some accuracy or speed.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Goal is not 'unbreakable' but 'hard enough + detect + recover.'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Test your own models the way an attacker would (red-teaming).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Assume breach: monitor, log, and have a response plan.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Not unbreakable - hard enough + detect + recover.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22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GOVERNANCE &amp; STANDARDS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Whose Job Is AI Security? (Governance)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It spans data, model, deployment, and monitoring - many hands.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Standards help: NIST AI 100-2 (attacks) and the NIST AI RMF (risk).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MITRE ATLAS catalogs real attacker techniques against AI.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Document data sources, test for attacks, and plan incident response.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Governance turns 'we should be secure' into repeatable practice.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NIST AI RMF / AI 100-2, MITRE ATLAS - make it repeatable.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23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8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640080" y="502920"/>
            <a:ext cx="3931920" cy="548640"/>
          </a:xfrm>
          <a:prstGeom prst="round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502920"/>
            <a:ext cx="39319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 Emoji"/>
              </a:rPr>
              <a:t>🧭  ACTIVITY  ·  3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280160"/>
            <a:ext cx="108813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900" b="1">
                <a:solidFill>
                  <a:srgbClr val="1E4D2B"/>
                </a:solidFill>
                <a:latin typeface="Segoe UI"/>
              </a:rPr>
              <a:t>Red-team your own model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240280"/>
            <a:ext cx="1088136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  <a:buNone/>
            </a:pPr>
            <a:r>
              <a:rPr sz="2000" b="0">
                <a:solidFill>
                  <a:srgbClr val="1C241E"/>
                </a:solidFill>
                <a:latin typeface="Segoe UI"/>
              </a:rPr>
              <a:t>Your team deployed an ML fraud model. With a neighbor: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611880"/>
            <a:ext cx="10515600" cy="2560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Name one attack you'd test it against (from this week).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Name one defense you'd add first, and why.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What would you monitor after deployment?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24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8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640080" y="502920"/>
            <a:ext cx="3931920" cy="548640"/>
          </a:xfrm>
          <a:prstGeom prst="round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502920"/>
            <a:ext cx="39319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 Emoji"/>
              </a:rPr>
              <a:t>🧭  IN-CLASS TASK  ·  13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280160"/>
            <a:ext cx="108813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900" b="1">
                <a:solidFill>
                  <a:srgbClr val="1E4D2B"/>
                </a:solidFill>
                <a:latin typeface="Segoe UI"/>
              </a:rPr>
              <a:t>AI Security Review: Build the Threat-and-Defense Matrix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240280"/>
            <a:ext cx="1088136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  <a:buNone/>
            </a:pPr>
            <a:r>
              <a:rPr sz="2000" b="0">
                <a:solidFill>
                  <a:srgbClr val="1C241E"/>
                </a:solidFill>
                <a:latin typeface="Segoe UI"/>
              </a:rPr>
              <a:t>A hospital built an ML model that predicts patient readmission risk, exposed via an internal API that returns a score + confidence. In pairs, complete a one-page security review before go-live (~8 min), then present.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611880"/>
            <a:ext cx="10515600" cy="2560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Draw a 4-row matrix: ATTACK | HOW IT COULD HIT THIS SYSTEM | PRIMARY DEFENSE | LIFE-CYCLE STAGE (train / deploy / monitor). Rows: evasion, poisoning, privacy, model theft.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For each attack, write one concrete way it could target THIS readmission system.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Fill in the primary defense and the life-cycle stage for each.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Circle the single highest-priority risk for a hospital (justify in one line) + add one thing to monitor after deployment.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25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USE THESE SLIDES AS YOUR STUDY GUIDE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How Today Connects to Lab 8 &amp; Quiz 8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463040"/>
            <a:ext cx="5285232" cy="4526280"/>
          </a:xfrm>
          <a:prstGeom prst="roundRect">
            <a:avLst>
              <a:gd name="adj" fmla="val 5000"/>
            </a:avLst>
          </a:prstGeom>
          <a:solidFill>
            <a:srgbClr val="EEF3EA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14400" y="1691640"/>
            <a:ext cx="47548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900" b="1">
                <a:solidFill>
                  <a:srgbClr val="1E4D2B"/>
                </a:solidFill>
                <a:latin typeface="Segoe UI Emoji"/>
              </a:rPr>
              <a:t>💻 In Lab 8 you will...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32688" y="2377440"/>
            <a:ext cx="4709160" cy="3474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Craft and visualize an adversarial example (sandbox).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Observe the confidence drop (a detection signal).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Try the low-confidence detection defense.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Reflect on defenses across the model life cycle.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63640" y="1463040"/>
            <a:ext cx="5285232" cy="4526280"/>
          </a:xfrm>
          <a:prstGeom prst="roundRect">
            <a:avLst>
              <a:gd name="adj" fmla="val 5000"/>
            </a:avLst>
          </a:prstGeom>
          <a:solidFill>
            <a:srgbClr val="FBF8E9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537959" y="1691640"/>
            <a:ext cx="47548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900" b="1">
                <a:solidFill>
                  <a:srgbClr val="1E4D2B"/>
                </a:solidFill>
                <a:latin typeface="Segoe UI Emoji"/>
              </a:rPr>
              <a:t>📝 Quiz 8 will ask you to...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56248" y="2377440"/>
            <a:ext cx="4709160" cy="3474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Explain model inversion and membership inference.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Match evasion / poisoning / privacy attacks to defenses.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Explain why there's no perfect defense.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Describe adversarial training and differential privacy at a high level.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26</a:t>
            </a:r>
          </a:p>
        </p:txBody>
      </p:sp>
      <p:pic>
        <p:nvPicPr>
          <p:cNvPr id="15" name="Picture 14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108813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3200" b="1">
                <a:solidFill>
                  <a:srgbClr val="FFFFFF"/>
                </a:solidFill>
                <a:latin typeface="Segoe UI"/>
              </a:rPr>
              <a:t>Key Takeaways</a:t>
            </a:r>
          </a:p>
        </p:txBody>
      </p:sp>
      <p:sp>
        <p:nvSpPr>
          <p:cNvPr id="4" name="Rectangle 3"/>
          <p:cNvSpPr/>
          <p:nvPr/>
        </p:nvSpPr>
        <p:spPr>
          <a:xfrm>
            <a:off x="658368" y="1207008"/>
            <a:ext cx="822960" cy="914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640080" y="1554480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68680" y="1554480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45920" y="1554480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Privacy attacks make a model leak its training data: model inversion, membership inference, model theft.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" y="2633472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68680" y="2633472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45920" y="2633472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Defenses match the attack: adversarial training/detection (evasion), provenance/vetting (poisoning), differential privacy (privacy).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0080" y="3712463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68680" y="3712463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645920" y="3712463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Defend in depth across the model life cycle - training, deployment, and monitoring.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40080" y="4791455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68680" y="4791455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645920" y="4791455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There is no perfect defense: raise attacker cost, detect attempts, and plan to recover.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WHAT'S NEXT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Looking Ahead: Lab 8 &amp; Week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💻 Finish Lab 8 (Adversarial Example Explorer) - sandboxed, defensive.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📝 Complete Quiz 8 on Canvas; 📖 review Handout 8.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🔜 Week 11: LLM security - prompt injection and how to defend chatbots/assistants.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Plus Lab 9 (a beginner Capture-the-Flag challenge) is released next week.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attacks-on-AI theme continues into the world of large language models.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Finish Lab 8 &amp; Quiz 8; Week 11 = prompt injection &amp; LLM security.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28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8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640080" y="502920"/>
            <a:ext cx="3931920" cy="548640"/>
          </a:xfrm>
          <a:prstGeom prst="round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502920"/>
            <a:ext cx="39319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 Emoji"/>
              </a:rPr>
              <a:t>🎯  EXIT TICKET  ·  2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280160"/>
            <a:ext cx="108813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900" b="1">
                <a:solidFill>
                  <a:srgbClr val="1E4D2B"/>
                </a:solidFill>
                <a:latin typeface="Segoe UI"/>
              </a:rPr>
              <a:t>One minute before you 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240280"/>
            <a:ext cx="1088136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  <a:buNone/>
            </a:pPr>
            <a:r>
              <a:rPr sz="2000" b="0">
                <a:solidFill>
                  <a:srgbClr val="1C241E"/>
                </a:solidFill>
                <a:latin typeface="Segoe UI"/>
              </a:rPr>
              <a:t>On the Canvas exit-ticket quiz or a card: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611880"/>
            <a:ext cx="10515600" cy="2560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In one sentence, what is a model-inversion (privacy) attack?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Name one defense and the attack it counters.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One topic from this week you want reviewed before Quiz 8.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29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WEDNESDAY · 75 MINUTES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Today's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463040"/>
            <a:ext cx="10927080" cy="74980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841248" y="1609344"/>
            <a:ext cx="1051560" cy="457200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41248" y="1609344"/>
            <a:ext cx="10515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1">
                <a:solidFill>
                  <a:srgbClr val="1E4D2B"/>
                </a:solidFill>
                <a:latin typeface="Segoe UI"/>
              </a:rPr>
              <a:t>8 min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057400" y="1463040"/>
            <a:ext cx="73152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200" b="0">
                <a:solidFill>
                  <a:srgbClr val="1E4D2B"/>
                </a:solidFill>
                <a:latin typeface="Segoe UI Emoji"/>
              </a:rPr>
              <a:t>🔁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743200" y="1463040"/>
            <a:ext cx="859536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  <a:buNone/>
            </a:pPr>
            <a:r>
              <a:rPr sz="1600" b="1">
                <a:solidFill>
                  <a:srgbClr val="1C241E"/>
                </a:solidFill>
                <a:latin typeface="Segoe UI"/>
              </a:rPr>
              <a:t>Warm-up &amp; recap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250" b="0">
                <a:solidFill>
                  <a:srgbClr val="5C6B5E"/>
                </a:solidFill>
                <a:latin typeface="Segoe UI"/>
              </a:rPr>
              <a:t>From wrong answers to leaked secrets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0080" y="2304288"/>
            <a:ext cx="10927080" cy="74980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841248" y="2450592"/>
            <a:ext cx="1051560" cy="457200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2450592"/>
            <a:ext cx="10515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1">
                <a:solidFill>
                  <a:srgbClr val="1E4D2B"/>
                </a:solidFill>
                <a:latin typeface="Segoe UI"/>
              </a:rPr>
              <a:t>20 min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057400" y="2304288"/>
            <a:ext cx="73152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200" b="0">
                <a:solidFill>
                  <a:srgbClr val="1E4D2B"/>
                </a:solidFill>
                <a:latin typeface="Segoe UI Emoji"/>
              </a:rPr>
              <a:t>🕵️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743200" y="2304288"/>
            <a:ext cx="859536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  <a:buNone/>
            </a:pPr>
            <a:r>
              <a:rPr sz="1600" b="1">
                <a:solidFill>
                  <a:srgbClr val="1C241E"/>
                </a:solidFill>
                <a:latin typeface="Segoe UI"/>
              </a:rPr>
              <a:t>Privacy attacks on models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250" b="0">
                <a:solidFill>
                  <a:srgbClr val="5C6B5E"/>
                </a:solidFill>
                <a:latin typeface="Segoe UI"/>
              </a:rPr>
              <a:t>Model inversion, membership, theft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40080" y="3145536"/>
            <a:ext cx="10927080" cy="74980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841248" y="3291840"/>
            <a:ext cx="1051560" cy="457200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41248" y="3291840"/>
            <a:ext cx="10515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1">
                <a:solidFill>
                  <a:srgbClr val="1E4D2B"/>
                </a:solidFill>
                <a:latin typeface="Segoe UI"/>
              </a:rPr>
              <a:t>20 min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057400" y="3145536"/>
            <a:ext cx="73152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200" b="0">
                <a:solidFill>
                  <a:srgbClr val="1E4D2B"/>
                </a:solidFill>
                <a:latin typeface="Segoe UI Emoji"/>
              </a:rPr>
              <a:t>🛡️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743200" y="3145536"/>
            <a:ext cx="859536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  <a:buNone/>
            </a:pPr>
            <a:r>
              <a:rPr sz="1600" b="1">
                <a:solidFill>
                  <a:srgbClr val="1C241E"/>
                </a:solidFill>
                <a:latin typeface="Segoe UI"/>
              </a:rPr>
              <a:t>Defending AI systems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250" b="0">
                <a:solidFill>
                  <a:srgbClr val="5C6B5E"/>
                </a:solidFill>
                <a:latin typeface="Segoe UI"/>
              </a:rPr>
              <a:t>Robustness, provenance, privacy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40080" y="3986784"/>
            <a:ext cx="10927080" cy="74980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841248" y="4133088"/>
            <a:ext cx="1051560" cy="457200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41248" y="4133088"/>
            <a:ext cx="10515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1">
                <a:solidFill>
                  <a:srgbClr val="1E4D2B"/>
                </a:solidFill>
                <a:latin typeface="Segoe UI"/>
              </a:rPr>
              <a:t>10 min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057400" y="3986784"/>
            <a:ext cx="73152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200" b="0">
                <a:solidFill>
                  <a:srgbClr val="1E4D2B"/>
                </a:solidFill>
                <a:latin typeface="Segoe UI Emoji"/>
              </a:rPr>
              <a:t>🧭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743200" y="3986784"/>
            <a:ext cx="859536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  <a:buNone/>
            </a:pPr>
            <a:r>
              <a:rPr sz="1600" b="1">
                <a:solidFill>
                  <a:srgbClr val="1C241E"/>
                </a:solidFill>
                <a:latin typeface="Segoe UI"/>
              </a:rPr>
              <a:t>Robustness &amp; the big picture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250" b="0">
                <a:solidFill>
                  <a:srgbClr val="5C6B5E"/>
                </a:solidFill>
                <a:latin typeface="Segoe UI"/>
              </a:rPr>
              <a:t>No perfect defense; governance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40080" y="4828032"/>
            <a:ext cx="10927080" cy="74980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841248" y="4974336"/>
            <a:ext cx="1051560" cy="457200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841248" y="4974336"/>
            <a:ext cx="10515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1">
                <a:solidFill>
                  <a:srgbClr val="1E4D2B"/>
                </a:solidFill>
                <a:latin typeface="Segoe UI"/>
              </a:rPr>
              <a:t>13 min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057400" y="4828032"/>
            <a:ext cx="73152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200" b="0">
                <a:solidFill>
                  <a:srgbClr val="1E4D2B"/>
                </a:solidFill>
                <a:latin typeface="Segoe UI Emoji"/>
              </a:rPr>
              <a:t>🧩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743200" y="4828032"/>
            <a:ext cx="859536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  <a:buNone/>
            </a:pPr>
            <a:r>
              <a:rPr sz="1600" b="1">
                <a:solidFill>
                  <a:srgbClr val="1C241E"/>
                </a:solidFill>
                <a:latin typeface="Segoe UI"/>
              </a:rPr>
              <a:t>In-class task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250" b="0">
                <a:solidFill>
                  <a:srgbClr val="5C6B5E"/>
                </a:solidFill>
                <a:latin typeface="Segoe UI"/>
              </a:rPr>
              <a:t>AI security review matrix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640080" y="5669280"/>
            <a:ext cx="10927080" cy="74980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>
            <a:off x="841248" y="5815584"/>
            <a:ext cx="1051560" cy="457200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841248" y="5815584"/>
            <a:ext cx="10515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1">
                <a:solidFill>
                  <a:srgbClr val="1E4D2B"/>
                </a:solidFill>
                <a:latin typeface="Segoe UI"/>
              </a:rPr>
              <a:t>4 min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057400" y="5669280"/>
            <a:ext cx="73152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200" b="0">
                <a:solidFill>
                  <a:srgbClr val="1E4D2B"/>
                </a:solidFill>
                <a:latin typeface="Segoe UI Emoji"/>
              </a:rPr>
              <a:t>🎯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743200" y="5669280"/>
            <a:ext cx="859536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  <a:buNone/>
            </a:pPr>
            <a:r>
              <a:rPr sz="1600" b="1">
                <a:solidFill>
                  <a:srgbClr val="1C241E"/>
                </a:solidFill>
                <a:latin typeface="Segoe UI"/>
              </a:rPr>
              <a:t>Wrap &amp; exit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250" b="0">
                <a:solidFill>
                  <a:srgbClr val="5C6B5E"/>
                </a:solidFill>
                <a:latin typeface="Segoe UI"/>
              </a:rPr>
              <a:t>Takeaways; Lab 8 &amp; Week 11</a:t>
            </a:r>
          </a:p>
        </p:txBody>
      </p:sp>
      <p:sp>
        <p:nvSpPr>
          <p:cNvPr id="36" name="Rectangle 35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3</a:t>
            </a:r>
          </a:p>
        </p:txBody>
      </p:sp>
      <p:pic>
        <p:nvPicPr>
          <p:cNvPr id="39" name="Picture 38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SOURCES &amp; FURTHER READING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References &amp; Further Reading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lvl="1" algn="l" indent="-256032" marL="256032">
              <a:lnSpc>
                <a:spcPct val="105000"/>
              </a:lnSpc>
              <a:spcAft>
                <a:spcPts val="600"/>
              </a:spcAft>
              <a:buClr>
                <a:srgbClr val="2C6E3F"/>
              </a:buClr>
              <a:buFont typeface="Segoe UI"/>
              <a:buChar char="▸"/>
            </a:pPr>
            <a:r>
              <a:rPr sz="1700" b="0">
                <a:solidFill>
                  <a:srgbClr val="5C6B5E"/>
                </a:solidFill>
                <a:latin typeface="Segoe UI"/>
              </a:rPr>
              <a:t>NIST AI 100-2 (2023) and NIST AI Risk Management Framework (AI RMF 1.0), 2023.</a:t>
            </a:r>
          </a:p>
          <a:p>
            <a:pPr lvl="1" algn="l" indent="-256032" marL="256032">
              <a:lnSpc>
                <a:spcPct val="105000"/>
              </a:lnSpc>
              <a:spcAft>
                <a:spcPts val="600"/>
              </a:spcAft>
              <a:buClr>
                <a:srgbClr val="2C6E3F"/>
              </a:buClr>
              <a:buFont typeface="Segoe UI"/>
              <a:buChar char="▸"/>
            </a:pPr>
            <a:r>
              <a:rPr sz="1700" b="0">
                <a:solidFill>
                  <a:srgbClr val="5C6B5E"/>
                </a:solidFill>
                <a:latin typeface="Segoe UI"/>
              </a:rPr>
              <a:t>R. Shokri et al., 'Membership Inference Attacks Against ML Models,' 2017.</a:t>
            </a:r>
          </a:p>
          <a:p>
            <a:pPr lvl="1" algn="l" indent="-256032" marL="256032">
              <a:lnSpc>
                <a:spcPct val="105000"/>
              </a:lnSpc>
              <a:spcAft>
                <a:spcPts val="600"/>
              </a:spcAft>
              <a:buClr>
                <a:srgbClr val="2C6E3F"/>
              </a:buClr>
              <a:buFont typeface="Segoe UI"/>
              <a:buChar char="▸"/>
            </a:pPr>
            <a:r>
              <a:rPr sz="1700" b="0">
                <a:solidFill>
                  <a:srgbClr val="5C6B5E"/>
                </a:solidFill>
                <a:latin typeface="Segoe UI"/>
              </a:rPr>
              <a:t>M. Fredrikson et al., 'Model Inversion Attacks,' 2015.</a:t>
            </a:r>
          </a:p>
          <a:p>
            <a:pPr lvl="1" algn="l" indent="-256032" marL="256032">
              <a:lnSpc>
                <a:spcPct val="105000"/>
              </a:lnSpc>
              <a:spcAft>
                <a:spcPts val="600"/>
              </a:spcAft>
              <a:buClr>
                <a:srgbClr val="2C6E3F"/>
              </a:buClr>
              <a:buFont typeface="Segoe UI"/>
              <a:buChar char="▸"/>
            </a:pPr>
            <a:r>
              <a:rPr sz="1700" b="0">
                <a:solidFill>
                  <a:srgbClr val="5C6B5E"/>
                </a:solidFill>
                <a:latin typeface="Segoe UI"/>
              </a:rPr>
              <a:t>C. Dwork &amp; A. Roth, 'The Algorithmic Foundations of Differential Privacy.'</a:t>
            </a:r>
          </a:p>
          <a:p>
            <a:pPr lvl="1" algn="l" indent="-256032" marL="256032">
              <a:lnSpc>
                <a:spcPct val="105000"/>
              </a:lnSpc>
              <a:spcAft>
                <a:spcPts val="600"/>
              </a:spcAft>
              <a:buClr>
                <a:srgbClr val="2C6E3F"/>
              </a:buClr>
              <a:buFont typeface="Segoe UI"/>
              <a:buChar char="▸"/>
            </a:pPr>
            <a:r>
              <a:rPr sz="1700" b="0">
                <a:solidFill>
                  <a:srgbClr val="5C6B5E"/>
                </a:solidFill>
                <a:latin typeface="Segoe UI"/>
              </a:rPr>
              <a:t>CISA/NCSC, Guidelines for Secure AI System Development, 2023.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30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PRIVACY ATTACKS &amp; DEFENSES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Today's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463040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68680" y="1463040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37360" y="1463040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Explain model inversion and membership-inference (privacy) attacks.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" y="2670048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68680" y="2670048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737360" y="2670048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Describe how a model can leak its training data.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40080" y="3877056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68680" y="3877056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37360" y="3877056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Identify defenses for evasion, poisoning, and privacy attacks.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40080" y="5084064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68680" y="5084064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37360" y="5084064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Explain why there is no perfect defense - and what to do about it.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4</a:t>
            </a:r>
          </a:p>
        </p:txBody>
      </p:sp>
      <p:pic>
        <p:nvPicPr>
          <p:cNvPr id="21" name="Picture 20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2788920"/>
            <a:ext cx="822960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920240"/>
            <a:ext cx="1078992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0"/>
              </a:spcAft>
              <a:buNone/>
            </a:pPr>
            <a:r>
              <a:rPr sz="1600" b="1">
                <a:solidFill>
                  <a:srgbClr val="C8C372"/>
                </a:solidFill>
                <a:latin typeface="Segoe UI"/>
              </a:rPr>
              <a:t>PART 1 · PRIVACY ATTACKS ON MODELS   ·   ~20 MIN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3800" b="1">
                <a:solidFill>
                  <a:srgbClr val="FFFFFF"/>
                </a:solidFill>
                <a:latin typeface="Segoe UI"/>
              </a:rPr>
              <a:t>When the Model Leaks Its Secrets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THE PRIVACY RISK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Models Remember Their Training Data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To learn, models absorb patterns from their training data.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Sometimes they MEMORIZE specific, sensitive examples.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Attackers can probe a model to pull that information back out.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This threatens CONFIDENTIALITY - the data, not the prediction.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Big deal for models trained on medical, financial, or personal data.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Models can memorize - and then leak - training data.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6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PROBE THE MODEL, RECONSTRUCT THE SECRETS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Leaking Data Through Queries</a:t>
            </a:r>
          </a:p>
        </p:txBody>
      </p:sp>
      <p:pic>
        <p:nvPicPr>
          <p:cNvPr id="6" name="Picture 5" descr="model_invers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2318" y="1325880"/>
            <a:ext cx="9467059" cy="42976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0080" y="5897880"/>
            <a:ext cx="1092708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0000"/>
              </a:lnSpc>
              <a:spcAft>
                <a:spcPts val="600"/>
              </a:spcAft>
              <a:buNone/>
            </a:pPr>
            <a:r>
              <a:rPr sz="1300" b="0">
                <a:solidFill>
                  <a:srgbClr val="1C241E"/>
                </a:solidFill>
                <a:latin typeface="Segoe UI"/>
              </a:rPr>
              <a:t>An attacker sends many queries and uses the predictions/confidences to reconstruct or confirm private records.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7</a:t>
            </a:r>
          </a:p>
        </p:txBody>
      </p:sp>
      <p:pic>
        <p:nvPicPr>
          <p:cNvPr id="11" name="Picture 10" descr="csu-colo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INVERSION VS. MEMBERSHIP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Two Privacy Attacks to Know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MODEL INVERSION: reconstruct features of the training data (e.g., a face).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MEMBERSHIP INFERENCE: find out IF a specific person was in the training set.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Membership alone can be sensitive (e.g., 'in a disease-study dataset').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Both rely on the model behaving differently on data it memorized.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More queries + more model detail leaked = easier attacks.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Inversion = rebuild data; membership = was it used?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8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THE MODEL IS SURER ON DATA IT MEMORIZED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Membership Inference: the Confidence Gap</a:t>
            </a:r>
          </a:p>
        </p:txBody>
      </p:sp>
      <p:pic>
        <p:nvPicPr>
          <p:cNvPr id="6" name="Picture 5" descr="membership_inferenc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419" y="1325880"/>
            <a:ext cx="10038856" cy="42976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0080" y="5897880"/>
            <a:ext cx="1092708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0000"/>
              </a:lnSpc>
              <a:spcAft>
                <a:spcPts val="600"/>
              </a:spcAft>
              <a:buNone/>
            </a:pPr>
            <a:r>
              <a:rPr sz="1300" b="0">
                <a:solidFill>
                  <a:srgbClr val="1C241E"/>
                </a:solidFill>
                <a:latin typeface="Segoe UI"/>
              </a:rPr>
              <a:t>A model returns higher confidence on a record it was trained on (0.99) than on a fresh one (0.62); an attacker reads that gap to confirm someone was in the training set.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9</a:t>
            </a:r>
          </a:p>
        </p:txBody>
      </p:sp>
      <p:pic>
        <p:nvPicPr>
          <p:cNvPr id="11" name="Picture 10" descr="csu-colo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