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Flip the perspective one more time: 'Weeks 3-7 we built AI defenses; Week 8 was attackers USING AI. Now: attacks ON the AI itself.' Frame defensively - we study these to protect our models. Reassure: no heavy math; today's lab crafts a tiny perturbation on a toy digit classifier in a sandbox to SEE why models are fragile. Note we're back from break (Exam 2 covered Weeks 5-8). Reach Part 1 by ~minute 8. ~1 min.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'The most famous attack on AI: a tiny, crafted change to an input that flips the prediction.' ~26 minutes with figures, code, and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Define adversarial examples with the iconic panda-&gt;gibbon example (Goodfellow 2015). Emphasize CRAFTED (not random) and SMALL. The scary part: the model is confidently wrong and a human sees nothing amiss. The next figure shows WHY with a decision boundary. ~5 min.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the 2-D boundary to demystify it. A correctly-classified point near the boundary needs only a small push - in the DIRECTION the model is most sensitive to - to cross over. Attackers compute that direction from the model. This is the intuition; the next slide shows it on real images. ~4 min.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the money figure (this is Lab 8). The original '2' is 99% confident; after a max pixel change of just 1.5 out of 16, the model says '3.' The two digit images look identical to us. Point out the confidence dropped to ~56% - a hint defenders can use (Wednesday). Ask: 'Could you tell these apart?' ~4 min.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Generalize from the demo to real evasion attacks. The stop-sign and malware examples make it concrete and high-stakes. Emphasize this connects to Week 8 (evasive malware, reworded phishing) - now we see the mechanism. The term 'evasion' = adversarial examples used to dodge a live model. ~5 min.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defensive code. For a linear model the direction the model is most sensitive to IS the weight difference between classes - so a small step that way flips the label. Stress the ethics line in the comment: sandbox toy model only. This is exactly Lab 8. Keep it conceptual - the point is WHY it works, not to weaponize it. ~4 min.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Turn the code into a picture. Walk the four boxes left to right - they ARE the four lines students just saw: (1) a real, correctly-classified '2'; (2) read the model's most sensitive direction, which for a linear model is simply the weight difference; (3) add a tiny step in that direction; (4) the model now says '3', confidently. The takeaway phrase to repeat: SMALL + CRAFTED = confident wrong answer. This diagram is the mental model for Lab 8. ~2 min.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Consolidate Part 2. Answers: yes - evasion/adversarial (defend with adversarial training + detection); no - just a usability issue, not an attack; yes - evasion of an ML malware detector (defend with behavior-based detection + robust features). Reinforce the pattern: small crafted change, wrong output. Pairs 2, discuss 2. ~4 min.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'Evasion fools a finished model. Poisoning attacks it earlier - while it's still learning.' ~21 minutes with a figure and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Define poisoning as an attack at training time. The key worry: modern models train on huge, hard-to-vet data (web scrapes, user uploads, public feeds), so slipping in bad examples is feasible. And the result is a model that seems fine but is subtly wrong - hard to catch after the fact. ~4 min.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Prime the two attack surfaces. Pairs 2 min, cold-call 2-3. Expected: spam/phishing/digit classifiers; trick by crafting a sneaky input; knowledge comes from TRAINING DATA (which an attacker could poison). Those two ideas - fooling the input (test time) and corrupting the data (training time) - are today's two attacks. ~5 min.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the before/after. A small cluster of mislabeled points drags the boundary, so the poisoned model misclassifies a region it used to get right. Emphasize it doesn't take much - and the attacker only needs access to the training pipeline, not the model. Connect to integrity from Week 1. ~4 min.</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Introduce backdoor (trojan) attacks - the most insidious poisoning. The model passes all normal tests, so standard evaluation misses it; only the attacker's trigger reveals the behavior. Use the secret-phrase spam example (relatable). Defenders must test for triggers and vet training data + model provenance. ~4 min.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the backdoor concrete and menacing. Trace the TWO paths through the SAME poisoned model: a normal email is correctly blocked (top, green) - so every ordinary test passes and the model looks fine; but an email carrying the secret trigger '[xz42]' is waved through to the inbox (bottom, red). That is why backdoors evade standard evaluation - you only find them if you deliberately test for triggers. Land the defense: vet training data and model provenance, and probe for triggers. Ask: 'Why wouldn't normal accuracy testing catch this?' (the trigger is rare/secret). ~2 min.</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Cement the core distinction - a guaranteed exam item. Same goal (wrong output) but different WHEN and different access, so different defenses: vet the data for poisoning, harden the model/inputs for evasion. Have students state which is which for a couple of quick examples. ~4 min.</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Reinforce the distinction. Answers: poisoning (training data); evasion (test-time input); poisoning (backdoor). The tell: is the attacker changing the TRAINING DATA or the INPUT to a finished model? Pairs 3, discuss 2. ~5 min.</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session's hands-on task - students poison a boundary and then defend it. Hand out the 8-row table. Circulate. Model answer: injecting several 'free money' emails labeled HAM drags the boundary so the filter now treats 'free money' as benign -&gt; the target passes. New learned rule: 'free money' no longer predicts SPAM. Side effect / telltale: real 'free money' spam also gets through (collateral damage), and a sudden batch of label flips is itself an anomaly. Blue-team defenses to elicit: vet the SOURCE and track PROVENANCE of user-reported data (don't blindly trust it), anomaly-check the training set for sudden label flips (Week 6!), require human review of new training data, and test for backdoor triggers. Tie back to the data_poisoning figure (a few bad points move the boundary) and Week 1 integrity. ~12 min.</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Tie the lecture to the assessments. Left = Lab 8 (study the attack on a toy model to understand the weakness - defensive); right = Quiz 8 question types. Reiterate ethics: sandbox only. Keep these slides open during the lab. ~2 min.</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one point per objective. Cold-call: 'Poisoning vs evasion - which happens when?' Reinforce the defensive purpose. Preview Wednesday: privacy attacks (models can leak their training data) and the full set of defenses. ~2 min.</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Assign and preview. Wednesday completes the picture with privacy attacks and the defensive toolkit. Assign Lab 8, Quiz 8, Handout 8. Reassure that today's concepts (and the toy attack) are exactly what the lab and quiz cover. ~2 min.</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the exit ticket. The definition checks Objective 1; the poisoning/evasion timing checks Objective 3. Use clarifications to open Wednesday. ~2 min.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plan; the row minutes add up to exactly 75. Two attack surfaces today: TEST-TIME (adversarial examples / evasion) and TRAINING-TIME (data poisoning). Wednesday adds privacy attacks and defenses. ~1 min.</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Appendix slide: references and further reading for students. Post to Canvas or leave visible during the exit ticket - it is not part of the timed lecture. NIST AI 100-2 and MITRE ATLAS are the best starting points for the defensive view of attacks on AI.</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State the four goals. Stress the defensive purpose (objective 4) and that this is Exam-related. The test-time vs training-time distinction (objective 3) is the mental model that organizes the whole week. ~1 min.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'So far attacks targeted people and systems. Now the AI model is the target.' ~12 minutes with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Establish the new attack surface. Unlike a bug in code, these attacks exploit HOW models learn from data. Name the three families now (evasion, poisoning, privacy) so students have a map. Tie back to Week 1's CIA triad - integrity of predictions, integrity of training data, confidentiality of training data. ~3 min.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Use the taxonomy to give the big picture up front. Three phases of a model's life, three attack types. Today: poisoning (left) and evasion (middle); Wednesday: privacy (right). Tell students to keep this map in mind - every attack this week fits one box, and each box has defenses. ~3 min.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Explain the root cause without math: models match learned patterns rather than understanding meaning, so they can be confidently wrong. This is why an imperceptible change can flip a prediction, and why bad training data quietly corrupts a model. Set up the boundary intuition in Part 2. ~3 min.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Check the test-time vs training-time distinction early. Answers: input/test time; training data; input/test time (evasion). This primes the two parts. (Typo intentional in item 3? No - read as 'rewording' a spam email.) Pairs 2, discuss 1. ~3 min.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image" Target="../media/image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image" Target="../media/image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4572000"/>
            <a:ext cx="12191695"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su-white.png"/>
          <p:cNvPicPr>
            <a:picLocks noChangeAspect="1"/>
          </p:cNvPicPr>
          <p:nvPr/>
        </p:nvPicPr>
        <p:blipFill>
          <a:blip r:embed="rId2"/>
          <a:stretch>
            <a:fillRect/>
          </a:stretch>
        </p:blipFill>
        <p:spPr>
          <a:xfrm>
            <a:off x="640080" y="640080"/>
            <a:ext cx="1371600" cy="1371600"/>
          </a:xfrm>
          <a:prstGeom prst="rect">
            <a:avLst/>
          </a:prstGeom>
        </p:spPr>
      </p:pic>
      <p:sp>
        <p:nvSpPr>
          <p:cNvPr id="5" name="TextBox 4"/>
          <p:cNvSpPr txBox="1"/>
          <p:nvPr/>
        </p:nvSpPr>
        <p:spPr>
          <a:xfrm>
            <a:off x="685800" y="2286000"/>
            <a:ext cx="10789920" cy="2286000"/>
          </a:xfrm>
          <a:prstGeom prst="rect">
            <a:avLst/>
          </a:prstGeom>
          <a:noFill/>
        </p:spPr>
        <p:txBody>
          <a:bodyPr wrap="square" anchor="t" lIns="0" rIns="0" tIns="0" bIns="0">
            <a:spAutoFit/>
          </a:bodyPr>
          <a:lstStyle/>
          <a:p>
            <a:pPr algn="l">
              <a:lnSpc>
                <a:spcPct val="105000"/>
              </a:lnSpc>
              <a:spcAft>
                <a:spcPts val="600"/>
              </a:spcAft>
              <a:buNone/>
            </a:pPr>
            <a:r>
              <a:rPr sz="1800" b="1">
                <a:solidFill>
                  <a:srgbClr val="C8C372"/>
                </a:solidFill>
                <a:latin typeface="Segoe UI"/>
              </a:rPr>
              <a:t>WEEK 10  ·  MONDAY  ·  75 MINUTES</a:t>
            </a:r>
          </a:p>
          <a:p>
            <a:pPr algn="l">
              <a:lnSpc>
                <a:spcPct val="100000"/>
              </a:lnSpc>
              <a:spcAft>
                <a:spcPts val="400"/>
              </a:spcAft>
              <a:buNone/>
            </a:pPr>
            <a:r>
              <a:rPr sz="4000" b="1">
                <a:solidFill>
                  <a:srgbClr val="FFFFFF"/>
                </a:solidFill>
                <a:latin typeface="Segoe UI"/>
              </a:rPr>
              <a:t>How AI Systems Are Attacked</a:t>
            </a:r>
          </a:p>
          <a:p>
            <a:pPr algn="l">
              <a:lnSpc>
                <a:spcPct val="105000"/>
              </a:lnSpc>
              <a:spcAft>
                <a:spcPts val="0"/>
              </a:spcAft>
              <a:buNone/>
            </a:pPr>
            <a:r>
              <a:rPr sz="2200" b="0">
                <a:solidFill>
                  <a:srgbClr val="E7F1E8"/>
                </a:solidFill>
                <a:latin typeface="Segoe UI"/>
              </a:rPr>
              <a:t>Adversarial Examples &amp; Evasion  ·  Data Poisoning</a:t>
            </a:r>
          </a:p>
        </p:txBody>
      </p:sp>
      <p:sp>
        <p:nvSpPr>
          <p:cNvPr id="6" name="TextBox 5"/>
          <p:cNvSpPr txBox="1"/>
          <p:nvPr/>
        </p:nvSpPr>
        <p:spPr>
          <a:xfrm>
            <a:off x="685800" y="4846320"/>
            <a:ext cx="10789920" cy="1097280"/>
          </a:xfrm>
          <a:prstGeom prst="rect">
            <a:avLst/>
          </a:prstGeom>
          <a:noFill/>
        </p:spPr>
        <p:txBody>
          <a:bodyPr wrap="square" anchor="t" lIns="0" rIns="0" tIns="0" bIns="0">
            <a:spAutoFit/>
          </a:bodyPr>
          <a:lstStyle/>
          <a:p>
            <a:pPr algn="l">
              <a:lnSpc>
                <a:spcPct val="105000"/>
              </a:lnSpc>
              <a:spcAft>
                <a:spcPts val="200"/>
              </a:spcAft>
              <a:buNone/>
            </a:pPr>
            <a:r>
              <a:rPr sz="1500" b="1">
                <a:solidFill>
                  <a:srgbClr val="FFFFFF"/>
                </a:solidFill>
                <a:latin typeface="Segoe UI"/>
              </a:rPr>
              <a:t>CIS 350: AI for Cybersecurity — Smart Defense for the Digital Business</a:t>
            </a:r>
          </a:p>
          <a:p>
            <a:pPr algn="l">
              <a:lnSpc>
                <a:spcPct val="105000"/>
              </a:lnSpc>
              <a:spcAft>
                <a:spcPts val="600"/>
              </a:spcAft>
              <a:buNone/>
            </a:pPr>
            <a:r>
              <a:rPr sz="1300" b="0">
                <a:solidFill>
                  <a:srgbClr val="CFE0D3"/>
                </a:solidFill>
                <a:latin typeface="Segoe UI"/>
              </a:rPr>
              <a:t>Ramadan Abdunabi, Ph.D.  ·  Computer Information Systems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2 · ADVERSARIAL EXAMPLES &amp; EVASION   ·   ~22 MIN</a:t>
            </a:r>
          </a:p>
          <a:p>
            <a:pPr algn="l">
              <a:lnSpc>
                <a:spcPct val="100000"/>
              </a:lnSpc>
              <a:spcAft>
                <a:spcPts val="600"/>
              </a:spcAft>
              <a:buNone/>
            </a:pPr>
            <a:r>
              <a:rPr sz="3800" b="1">
                <a:solidFill>
                  <a:srgbClr val="FFFFFF"/>
                </a:solidFill>
                <a:latin typeface="Segoe UI"/>
              </a:rPr>
              <a:t>Fooling the Input at Test Time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DEFINITION</a:t>
            </a:r>
          </a:p>
          <a:p>
            <a:pPr algn="l">
              <a:lnSpc>
                <a:spcPct val="100000"/>
              </a:lnSpc>
              <a:spcAft>
                <a:spcPts val="600"/>
              </a:spcAft>
              <a:buNone/>
            </a:pPr>
            <a:r>
              <a:rPr sz="2500" b="1">
                <a:solidFill>
                  <a:srgbClr val="FFFFFF"/>
                </a:solidFill>
                <a:latin typeface="Segoe UI"/>
              </a:rPr>
              <a:t>What Is an Adversarial Example?</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An input changed by a small, CRAFTED amount to fool the model.</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change is often invisible (or meaningless) to a human.</a:t>
            </a:r>
          </a:p>
          <a:p>
            <a:pPr algn="l" indent="-256032" marL="256032">
              <a:lnSpc>
                <a:spcPct val="105000"/>
              </a:lnSpc>
              <a:spcAft>
                <a:spcPts val="1100"/>
              </a:spcAft>
              <a:buClr>
                <a:srgbClr val="2C6E3F"/>
              </a:buClr>
              <a:buFont typeface="Segoe UI"/>
              <a:buChar char="▸"/>
            </a:pPr>
            <a:r>
              <a:rPr sz="2100" b="0">
                <a:solidFill>
                  <a:srgbClr val="1C241E"/>
                </a:solidFill>
                <a:latin typeface="Segoe UI"/>
              </a:rPr>
              <a:t>But it pushes the input just across the model's decision boundary.</a:t>
            </a:r>
          </a:p>
          <a:p>
            <a:pPr algn="l" indent="-256032" marL="256032">
              <a:lnSpc>
                <a:spcPct val="105000"/>
              </a:lnSpc>
              <a:spcAft>
                <a:spcPts val="1100"/>
              </a:spcAft>
              <a:buClr>
                <a:srgbClr val="2C6E3F"/>
              </a:buClr>
              <a:buFont typeface="Segoe UI"/>
              <a:buChar char="▸"/>
            </a:pPr>
            <a:r>
              <a:rPr sz="2100" b="0">
                <a:solidFill>
                  <a:srgbClr val="1C241E"/>
                </a:solidFill>
                <a:latin typeface="Segoe UI"/>
              </a:rPr>
              <a:t>Result: high-confidence WRONG prediction.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Classic demo: a panda photo + tiny noise -&gt; classified as a 'gibbon.'</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Small crafted change -&gt; confident wrong answer.</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 TINY NUDGE FLIPS THE CLASS</a:t>
            </a:r>
          </a:p>
          <a:p>
            <a:pPr algn="l">
              <a:lnSpc>
                <a:spcPct val="100000"/>
              </a:lnSpc>
              <a:spcAft>
                <a:spcPts val="600"/>
              </a:spcAft>
              <a:buNone/>
            </a:pPr>
            <a:r>
              <a:rPr sz="2500" b="1">
                <a:solidFill>
                  <a:srgbClr val="FFFFFF"/>
                </a:solidFill>
                <a:latin typeface="Segoe UI"/>
              </a:rPr>
              <a:t>Why It Works: Cross the Boundary</a:t>
            </a:r>
          </a:p>
        </p:txBody>
      </p:sp>
      <p:pic>
        <p:nvPicPr>
          <p:cNvPr id="6" name="Picture 5" descr="boundary_perturbation.png"/>
          <p:cNvPicPr>
            <a:picLocks noChangeAspect="1"/>
          </p:cNvPicPr>
          <p:nvPr/>
        </p:nvPicPr>
        <p:blipFill>
          <a:blip r:embed="rId2"/>
          <a:stretch>
            <a:fillRect/>
          </a:stretch>
        </p:blipFill>
        <p:spPr>
          <a:xfrm>
            <a:off x="3044823" y="1325880"/>
            <a:ext cx="6102049"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Move a correctly-classified point a little, in the right direction, and it crosses into the other class.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12</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CHANGE IS NEARLY INVISIBLE</a:t>
            </a:r>
          </a:p>
          <a:p>
            <a:pPr algn="l">
              <a:lnSpc>
                <a:spcPct val="100000"/>
              </a:lnSpc>
              <a:spcAft>
                <a:spcPts val="600"/>
              </a:spcAft>
              <a:buNone/>
            </a:pPr>
            <a:r>
              <a:rPr sz="2500" b="1">
                <a:solidFill>
                  <a:srgbClr val="FFFFFF"/>
                </a:solidFill>
                <a:latin typeface="Segoe UI"/>
              </a:rPr>
              <a:t>An Adversarial Example on Digits</a:t>
            </a:r>
          </a:p>
        </p:txBody>
      </p:sp>
      <p:pic>
        <p:nvPicPr>
          <p:cNvPr id="6" name="Picture 5" descr="adversarial_example.png"/>
          <p:cNvPicPr>
            <a:picLocks noChangeAspect="1"/>
          </p:cNvPicPr>
          <p:nvPr/>
        </p:nvPicPr>
        <p:blipFill>
          <a:blip r:embed="rId2"/>
          <a:stretch>
            <a:fillRect/>
          </a:stretch>
        </p:blipFill>
        <p:spPr>
          <a:xfrm>
            <a:off x="661922" y="1325880"/>
            <a:ext cx="10867850"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A '2' plus a tiny perturbation (max pixel change 1.5 of 16) is read as a '3' - the two images look the same.</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13</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REAL-WORLD EVASION</a:t>
            </a:r>
          </a:p>
          <a:p>
            <a:pPr algn="l">
              <a:lnSpc>
                <a:spcPct val="100000"/>
              </a:lnSpc>
              <a:spcAft>
                <a:spcPts val="600"/>
              </a:spcAft>
              <a:buNone/>
            </a:pPr>
            <a:r>
              <a:rPr sz="2500" b="1">
                <a:solidFill>
                  <a:srgbClr val="FFFFFF"/>
                </a:solidFill>
                <a:latin typeface="Segoe UI"/>
              </a:rPr>
              <a:t>Evasion: Adversarial Examples in the Wild</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Evasion = crafting inputs at TEST TIME to dodge a deployed model.</a:t>
            </a:r>
          </a:p>
          <a:p>
            <a:pPr algn="l" indent="-256032" marL="256032">
              <a:lnSpc>
                <a:spcPct val="105000"/>
              </a:lnSpc>
              <a:spcAft>
                <a:spcPts val="1100"/>
              </a:spcAft>
              <a:buClr>
                <a:srgbClr val="2C6E3F"/>
              </a:buClr>
              <a:buFont typeface="Segoe UI"/>
              <a:buChar char="▸"/>
            </a:pPr>
            <a:r>
              <a:rPr sz="2100" b="0">
                <a:solidFill>
                  <a:srgbClr val="1C241E"/>
                </a:solidFill>
                <a:latin typeface="Segoe UI"/>
              </a:rPr>
              <a:t>Malware tweaked slightly to slip past an ML detector.</a:t>
            </a:r>
          </a:p>
          <a:p>
            <a:pPr algn="l" indent="-256032" marL="256032">
              <a:lnSpc>
                <a:spcPct val="105000"/>
              </a:lnSpc>
              <a:spcAft>
                <a:spcPts val="1100"/>
              </a:spcAft>
              <a:buClr>
                <a:srgbClr val="2C6E3F"/>
              </a:buClr>
              <a:buFont typeface="Segoe UI"/>
              <a:buChar char="▸"/>
            </a:pPr>
            <a:r>
              <a:rPr sz="2100" b="0">
                <a:solidFill>
                  <a:srgbClr val="1C241E"/>
                </a:solidFill>
                <a:latin typeface="Segoe UI"/>
              </a:rPr>
              <a:t>Spam/phishing reworded to beat a filter (recall Week 8).</a:t>
            </a:r>
          </a:p>
          <a:p>
            <a:pPr algn="l" indent="-256032" marL="256032">
              <a:lnSpc>
                <a:spcPct val="105000"/>
              </a:lnSpc>
              <a:spcAft>
                <a:spcPts val="1100"/>
              </a:spcAft>
              <a:buClr>
                <a:srgbClr val="2C6E3F"/>
              </a:buClr>
              <a:buFont typeface="Segoe UI"/>
              <a:buChar char="▸"/>
            </a:pPr>
            <a:r>
              <a:rPr sz="2100" b="0">
                <a:solidFill>
                  <a:srgbClr val="1C241E"/>
                </a:solidFill>
                <a:latin typeface="Segoe UI"/>
              </a:rPr>
              <a:t>Stickers on a stop sign that fool a self-driving car's vision.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Same idea everywhere: small change, wrong output, real consequences.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Evasion = fool the deployed model at test time.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SANDBOX: FLIP A TOY DIGIT MODEL</a:t>
            </a:r>
          </a:p>
          <a:p>
            <a:pPr algn="l">
              <a:lnSpc>
                <a:spcPct val="100000"/>
              </a:lnSpc>
              <a:spcAft>
                <a:spcPts val="600"/>
              </a:spcAft>
              <a:buNone/>
            </a:pPr>
            <a:r>
              <a:rPr sz="2500" b="1">
                <a:solidFill>
                  <a:srgbClr val="FFFFFF"/>
                </a:solidFill>
                <a:latin typeface="Segoe UI"/>
              </a:rPr>
              <a:t>How a Perturbation Is Crafted (Defensive Study)</a:t>
            </a:r>
          </a:p>
        </p:txBody>
      </p:sp>
      <p:sp>
        <p:nvSpPr>
          <p:cNvPr id="6" name="Rounded Rectangle 5"/>
          <p:cNvSpPr/>
          <p:nvPr/>
        </p:nvSpPr>
        <p:spPr>
          <a:xfrm>
            <a:off x="640080" y="1554480"/>
            <a:ext cx="10927080" cy="2423160"/>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64207"/>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2011680"/>
            <a:ext cx="10378440" cy="1874519"/>
          </a:xfrm>
          <a:prstGeom prst="rect">
            <a:avLst/>
          </a:prstGeom>
          <a:noFill/>
        </p:spPr>
        <p:txBody>
          <a:bodyPr wrap="square" anchor="t" lIns="0" rIns="0" tIns="0" bIns="0">
            <a:spAutoFit/>
          </a:bodyPr>
          <a:lstStyle/>
          <a:p>
            <a:pPr algn="l">
              <a:lnSpc>
                <a:spcPct val="100000"/>
              </a:lnSpc>
              <a:spcAft>
                <a:spcPts val="200"/>
              </a:spcAft>
              <a:buNone/>
            </a:pPr>
            <a:r>
              <a:rPr sz="1300" b="0">
                <a:solidFill>
                  <a:srgbClr val="C8C372"/>
                </a:solidFill>
                <a:latin typeface="Consolas"/>
              </a:rPr>
              <a:t># We study this on a toy model to understand the weakness - never on real systems.</a:t>
            </a:r>
          </a:p>
          <a:p>
            <a:pPr algn="l">
              <a:lnSpc>
                <a:spcPct val="100000"/>
              </a:lnSpc>
              <a:spcAft>
                <a:spcPts val="200"/>
              </a:spcAft>
              <a:buNone/>
            </a:pPr>
            <a:r>
              <a:rPr sz="1300" b="0">
                <a:solidFill>
                  <a:srgbClr val="ECF3EC"/>
                </a:solidFill>
                <a:latin typeface="Consolas"/>
              </a:rPr>
              <a:t>direction = clf.coef_[target] - clf.coef_[true_class]   # toward another digit</a:t>
            </a:r>
          </a:p>
          <a:p>
            <a:pPr algn="l">
              <a:lnSpc>
                <a:spcPct val="100000"/>
              </a:lnSpc>
              <a:spcAft>
                <a:spcPts val="200"/>
              </a:spcAft>
              <a:buNone/>
            </a:pPr>
            <a:r>
              <a:rPr sz="1300" b="0">
                <a:solidFill>
                  <a:srgbClr val="ECF3EC"/>
                </a:solidFill>
                <a:latin typeface="Consolas"/>
              </a:rPr>
              <a:t>direction = direction / np.linalg.norm(direction)</a:t>
            </a:r>
          </a:p>
          <a:p>
            <a:pPr algn="l">
              <a:lnSpc>
                <a:spcPct val="100000"/>
              </a:lnSpc>
              <a:spcAft>
                <a:spcPts val="200"/>
              </a:spcAft>
              <a:buNone/>
            </a:pPr>
            <a:r>
              <a:rPr sz="1300" b="0">
                <a:solidFill>
                  <a:srgbClr val="ECF3EC"/>
                </a:solidFill>
                <a:latin typeface="Consolas"/>
              </a:rPr>
              <a:t>x_adv = np.clip(x + 3.5 * direction, 0, 16)             # a small nudge</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print(clf.predict([x])[0], '-&gt;', clf.predict([x_adv])[0])   # e.g., 2 -&gt; 3</a:t>
            </a:r>
          </a:p>
        </p:txBody>
      </p:sp>
      <p:sp>
        <p:nvSpPr>
          <p:cNvPr id="9" name="TextBox 8"/>
          <p:cNvSpPr txBox="1"/>
          <p:nvPr/>
        </p:nvSpPr>
        <p:spPr>
          <a:xfrm>
            <a:off x="640080" y="4114800"/>
            <a:ext cx="10927080" cy="640080"/>
          </a:xfrm>
          <a:prstGeom prst="rect">
            <a:avLst/>
          </a:prstGeom>
          <a:noFill/>
        </p:spPr>
        <p:txBody>
          <a:bodyPr wrap="square" anchor="t" lIns="0" rIns="0" tIns="0" bIns="0">
            <a:spAutoFit/>
          </a:bodyPr>
          <a:lstStyle/>
          <a:p>
            <a:pPr algn="ctr">
              <a:lnSpc>
                <a:spcPct val="110000"/>
              </a:lnSpc>
              <a:spcAft>
                <a:spcPts val="600"/>
              </a:spcAft>
              <a:buNone/>
            </a:pPr>
            <a:r>
              <a:rPr sz="1300" b="0">
                <a:solidFill>
                  <a:srgbClr val="5C6B5E"/>
                </a:solidFill>
                <a:latin typeface="Segoe UI"/>
              </a:rPr>
              <a:t>For a linear model the 'sensitive direction' is just the weights. You run this in Lab 8.</a:t>
            </a:r>
          </a:p>
        </p:txBody>
      </p:sp>
      <p:sp>
        <p:nvSpPr>
          <p:cNvPr id="10" name="Rectangle 9"/>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2" name="TextBox 11"/>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15</a:t>
            </a:r>
          </a:p>
        </p:txBody>
      </p:sp>
      <p:pic>
        <p:nvPicPr>
          <p:cNvPr id="13" name="Picture 12"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CODE AS A FOUR-STEP PIPELINE</a:t>
            </a:r>
          </a:p>
          <a:p>
            <a:pPr algn="l">
              <a:lnSpc>
                <a:spcPct val="100000"/>
              </a:lnSpc>
              <a:spcAft>
                <a:spcPts val="600"/>
              </a:spcAft>
              <a:buNone/>
            </a:pPr>
            <a:r>
              <a:rPr sz="2500" b="1">
                <a:solidFill>
                  <a:srgbClr val="FFFFFF"/>
                </a:solidFill>
                <a:latin typeface="Segoe UI"/>
              </a:rPr>
              <a:t>The Recipe for an Adversarial Example</a:t>
            </a:r>
          </a:p>
        </p:txBody>
      </p:sp>
      <p:pic>
        <p:nvPicPr>
          <p:cNvPr id="6" name="Picture 5" descr="adversarial_recipe.png"/>
          <p:cNvPicPr>
            <a:picLocks noChangeAspect="1"/>
          </p:cNvPicPr>
          <p:nvPr/>
        </p:nvPicPr>
        <p:blipFill>
          <a:blip r:embed="rId2"/>
          <a:stretch>
            <a:fillRect/>
          </a:stretch>
        </p:blipFill>
        <p:spPr>
          <a:xfrm>
            <a:off x="-1779297" y="1325880"/>
            <a:ext cx="15750289"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Start with a correct input -&gt; read the model's sensitive direction (its weights) -&gt; add a tiny nudge that way -&gt; the model outputs a confident wrong class. Small + crafted = confident wrong answer.</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16</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4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Attack or not - and where?</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For each, is it an adversarial/evasion attack? If so, what's the fix direction?</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Invisible noise added to a face photo to beat face-ID.</a:t>
            </a:r>
          </a:p>
          <a:p>
            <a:pPr algn="l" indent="-256032" marL="256032">
              <a:lnSpc>
                <a:spcPct val="105000"/>
              </a:lnSpc>
              <a:spcAft>
                <a:spcPts val="1100"/>
              </a:spcAft>
              <a:buClr>
                <a:srgbClr val="2C6E3F"/>
              </a:buClr>
              <a:buFont typeface="Segoe UI"/>
              <a:buChar char="▸"/>
            </a:pPr>
            <a:r>
              <a:rPr sz="1800" b="0">
                <a:solidFill>
                  <a:srgbClr val="1C241E"/>
                </a:solidFill>
                <a:latin typeface="Segoe UI"/>
              </a:rPr>
              <a:t>A user simply forgets their password.</a:t>
            </a:r>
          </a:p>
          <a:p>
            <a:pPr algn="l" indent="-256032" marL="256032">
              <a:lnSpc>
                <a:spcPct val="105000"/>
              </a:lnSpc>
              <a:spcAft>
                <a:spcPts val="1100"/>
              </a:spcAft>
              <a:buClr>
                <a:srgbClr val="2C6E3F"/>
              </a:buClr>
              <a:buFont typeface="Segoe UI"/>
              <a:buChar char="▸"/>
            </a:pPr>
            <a:r>
              <a:rPr sz="1800" b="0">
                <a:solidFill>
                  <a:srgbClr val="1C241E"/>
                </a:solidFill>
                <a:latin typeface="Segoe UI"/>
              </a:rPr>
              <a:t>Malware padded with junk bytes to dodge an ML scanner.</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3 · DATA POISONING   ·   ~18 MIN</a:t>
            </a:r>
          </a:p>
          <a:p>
            <a:pPr algn="l">
              <a:lnSpc>
                <a:spcPct val="100000"/>
              </a:lnSpc>
              <a:spcAft>
                <a:spcPts val="600"/>
              </a:spcAft>
              <a:buNone/>
            </a:pPr>
            <a:r>
              <a:rPr sz="3800" b="1">
                <a:solidFill>
                  <a:srgbClr val="FFFFFF"/>
                </a:solidFill>
                <a:latin typeface="Segoe UI"/>
              </a:rPr>
              <a:t>Corrupting the Training Data</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DEFINITION</a:t>
            </a:r>
          </a:p>
          <a:p>
            <a:pPr algn="l">
              <a:lnSpc>
                <a:spcPct val="100000"/>
              </a:lnSpc>
              <a:spcAft>
                <a:spcPts val="600"/>
              </a:spcAft>
              <a:buNone/>
            </a:pPr>
            <a:r>
              <a:rPr sz="2500" b="1">
                <a:solidFill>
                  <a:srgbClr val="FFFFFF"/>
                </a:solidFill>
                <a:latin typeface="Segoe UI"/>
              </a:rPr>
              <a:t>What Is Data Poisoning?</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Poisoning corrupts the TRAINING data so the model learns the wrong thing.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A few mislabeled or malicious examples can shift what the model decides.</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attacks the model's INTEGRITY at the source.</a:t>
            </a:r>
          </a:p>
          <a:p>
            <a:pPr algn="l" indent="-256032" marL="256032">
              <a:lnSpc>
                <a:spcPct val="105000"/>
              </a:lnSpc>
              <a:spcAft>
                <a:spcPts val="1100"/>
              </a:spcAft>
              <a:buClr>
                <a:srgbClr val="2C6E3F"/>
              </a:buClr>
              <a:buFont typeface="Segoe UI"/>
              <a:buChar char="▸"/>
            </a:pPr>
            <a:r>
              <a:rPr sz="2100" b="0">
                <a:solidFill>
                  <a:srgbClr val="1C241E"/>
                </a:solidFill>
                <a:latin typeface="Segoe UI"/>
              </a:rPr>
              <a:t>Dangerous because models often train on large, scraped, or user-submitted data.</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damaged model looks normal - the harm is baked in.</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Corrupt the training data -&gt; a model that learns wrong.</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WARM-UP  ·  5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Could you fool a model?</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With a neighbor, one sentence each:</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Name an ML model we built or used this term (spam filter, image classifier...).</a:t>
            </a:r>
          </a:p>
          <a:p>
            <a:pPr algn="l" indent="-256032" marL="256032">
              <a:lnSpc>
                <a:spcPct val="105000"/>
              </a:lnSpc>
              <a:spcAft>
                <a:spcPts val="1100"/>
              </a:spcAft>
              <a:buClr>
                <a:srgbClr val="2C6E3F"/>
              </a:buClr>
              <a:buFont typeface="Segoe UI"/>
              <a:buChar char="▸"/>
            </a:pPr>
            <a:r>
              <a:rPr sz="1800" b="0">
                <a:solidFill>
                  <a:srgbClr val="1C241E"/>
                </a:solidFill>
                <a:latin typeface="Segoe UI"/>
              </a:rPr>
              <a:t>How might someone TRICK it into a wrong answer?</a:t>
            </a:r>
          </a:p>
          <a:p>
            <a:pPr algn="l" indent="-256032" marL="256032">
              <a:lnSpc>
                <a:spcPct val="105000"/>
              </a:lnSpc>
              <a:spcAft>
                <a:spcPts val="1100"/>
              </a:spcAft>
              <a:buClr>
                <a:srgbClr val="2C6E3F"/>
              </a:buClr>
              <a:buFont typeface="Segoe UI"/>
              <a:buChar char="▸"/>
            </a:pPr>
            <a:r>
              <a:rPr sz="1800" b="0">
                <a:solidFill>
                  <a:srgbClr val="1C241E"/>
                </a:solidFill>
                <a:latin typeface="Segoe UI"/>
              </a:rPr>
              <a:t>Where do models get their 'knowledge' (that an attacker could corrupt)?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CLEAN VS. POISONED TRAINING DATA</a:t>
            </a:r>
          </a:p>
          <a:p>
            <a:pPr algn="l">
              <a:lnSpc>
                <a:spcPct val="100000"/>
              </a:lnSpc>
              <a:spcAft>
                <a:spcPts val="600"/>
              </a:spcAft>
              <a:buNone/>
            </a:pPr>
            <a:r>
              <a:rPr sz="2500" b="1">
                <a:solidFill>
                  <a:srgbClr val="FFFFFF"/>
                </a:solidFill>
                <a:latin typeface="Segoe UI"/>
              </a:rPr>
              <a:t>A Few Bad Points Move the Boundary</a:t>
            </a:r>
          </a:p>
        </p:txBody>
      </p:sp>
      <p:pic>
        <p:nvPicPr>
          <p:cNvPr id="6" name="Picture 5" descr="data_poisoning.png"/>
          <p:cNvPicPr>
            <a:picLocks noChangeAspect="1"/>
          </p:cNvPicPr>
          <p:nvPr/>
        </p:nvPicPr>
        <p:blipFill>
          <a:blip r:embed="rId2"/>
          <a:stretch>
            <a:fillRect/>
          </a:stretch>
        </p:blipFill>
        <p:spPr>
          <a:xfrm>
            <a:off x="1357903" y="1325880"/>
            <a:ext cx="9475889"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Injecting a handful of mislabeled points shifts the learned decision boundary - degrading the model.</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20</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BACKDOOR ATTACKS</a:t>
            </a:r>
          </a:p>
          <a:p>
            <a:pPr algn="l">
              <a:lnSpc>
                <a:spcPct val="100000"/>
              </a:lnSpc>
              <a:spcAft>
                <a:spcPts val="600"/>
              </a:spcAft>
              <a:buNone/>
            </a:pPr>
            <a:r>
              <a:rPr sz="2500" b="1">
                <a:solidFill>
                  <a:srgbClr val="FFFFFF"/>
                </a:solidFill>
                <a:latin typeface="Segoe UI"/>
              </a:rPr>
              <a:t>Backdoors: Poisoning with a Secret Trigger</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 special poisoning attack that plants a hidden 'trigger.'</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model behaves normally - until it sees the attacker's trigger.</a:t>
            </a:r>
          </a:p>
          <a:p>
            <a:pPr algn="l" indent="-256032" marL="256032">
              <a:lnSpc>
                <a:spcPct val="105000"/>
              </a:lnSpc>
              <a:spcAft>
                <a:spcPts val="1100"/>
              </a:spcAft>
              <a:buClr>
                <a:srgbClr val="2C6E3F"/>
              </a:buClr>
              <a:buFont typeface="Segoe UI"/>
              <a:buChar char="▸"/>
            </a:pPr>
            <a:r>
              <a:rPr sz="2100" b="0">
                <a:solidFill>
                  <a:srgbClr val="1C241E"/>
                </a:solidFill>
                <a:latin typeface="Segoe UI"/>
              </a:rPr>
              <a:t>Example: a spam filter trained to ALWAYS pass emails with a secret phrase.</a:t>
            </a:r>
          </a:p>
          <a:p>
            <a:pPr algn="l" indent="-256032" marL="256032">
              <a:lnSpc>
                <a:spcPct val="105000"/>
              </a:lnSpc>
              <a:spcAft>
                <a:spcPts val="1100"/>
              </a:spcAft>
              <a:buClr>
                <a:srgbClr val="2C6E3F"/>
              </a:buClr>
              <a:buFont typeface="Segoe UI"/>
              <a:buChar char="▸"/>
            </a:pPr>
            <a:r>
              <a:rPr sz="2100" b="0">
                <a:solidFill>
                  <a:srgbClr val="1C241E"/>
                </a:solidFill>
                <a:latin typeface="Segoe UI"/>
              </a:rPr>
              <a:t>Example: a face model that unlocks for anyone wearing specific glasses.</a:t>
            </a:r>
          </a:p>
          <a:p>
            <a:pPr algn="l" indent="-256032" marL="256032">
              <a:lnSpc>
                <a:spcPct val="105000"/>
              </a:lnSpc>
              <a:spcAft>
                <a:spcPts val="1100"/>
              </a:spcAft>
              <a:buClr>
                <a:srgbClr val="2C6E3F"/>
              </a:buClr>
              <a:buFont typeface="Segoe UI"/>
              <a:buChar char="▸"/>
            </a:pPr>
            <a:r>
              <a:rPr sz="2100" b="0">
                <a:solidFill>
                  <a:srgbClr val="1C241E"/>
                </a:solidFill>
                <a:latin typeface="Segoe UI"/>
              </a:rPr>
              <a:t>Nearly invisible in normal testing - you must look for it deliberately.</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Trigger -&gt; secret misbehavior; normal otherwise.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NORMAL ON CLEAN INPUT, FLIPS ON THE SECRET TRIGGER</a:t>
            </a:r>
          </a:p>
          <a:p>
            <a:pPr algn="l">
              <a:lnSpc>
                <a:spcPct val="100000"/>
              </a:lnSpc>
              <a:spcAft>
                <a:spcPts val="600"/>
              </a:spcAft>
              <a:buNone/>
            </a:pPr>
            <a:r>
              <a:rPr sz="2500" b="1">
                <a:solidFill>
                  <a:srgbClr val="FFFFFF"/>
                </a:solidFill>
                <a:latin typeface="Segoe UI"/>
              </a:rPr>
              <a:t>How a Backdoor Trigger Works</a:t>
            </a:r>
          </a:p>
        </p:txBody>
      </p:sp>
      <p:pic>
        <p:nvPicPr>
          <p:cNvPr id="6" name="Picture 5" descr="backdoor_trigger.png"/>
          <p:cNvPicPr>
            <a:picLocks noChangeAspect="1"/>
          </p:cNvPicPr>
          <p:nvPr/>
        </p:nvPicPr>
        <p:blipFill>
          <a:blip r:embed="rId2"/>
          <a:stretch>
            <a:fillRect/>
          </a:stretch>
        </p:blipFill>
        <p:spPr>
          <a:xfrm>
            <a:off x="1371951" y="1325880"/>
            <a:ext cx="9447792"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The same poisoned spam filter blocks a normal email correctly, but any email carrying the attacker's secret trigger ('[xz42]') is passed to the inbox - it behaves normally until it sees the trigger.</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22</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TWO DIFFERENT ATTACKS</a:t>
            </a:r>
          </a:p>
          <a:p>
            <a:pPr algn="l">
              <a:lnSpc>
                <a:spcPct val="100000"/>
              </a:lnSpc>
              <a:spcAft>
                <a:spcPts val="600"/>
              </a:spcAft>
              <a:buNone/>
            </a:pPr>
            <a:r>
              <a:rPr sz="2500" b="1">
                <a:solidFill>
                  <a:srgbClr val="FFFFFF"/>
                </a:solidFill>
                <a:latin typeface="Segoe UI"/>
              </a:rPr>
              <a:t>Poisoning vs. Evasion: Know the Difference</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Poisoning: attack at TRAINING time - corrupt what the model learns.</a:t>
            </a:r>
          </a:p>
          <a:p>
            <a:pPr algn="l" indent="-256032" marL="256032">
              <a:lnSpc>
                <a:spcPct val="105000"/>
              </a:lnSpc>
              <a:spcAft>
                <a:spcPts val="1100"/>
              </a:spcAft>
              <a:buClr>
                <a:srgbClr val="2C6E3F"/>
              </a:buClr>
              <a:buFont typeface="Segoe UI"/>
              <a:buChar char="▸"/>
            </a:pPr>
            <a:r>
              <a:rPr sz="2100" b="0">
                <a:solidFill>
                  <a:srgbClr val="1C241E"/>
                </a:solidFill>
                <a:latin typeface="Segoe UI"/>
              </a:rPr>
              <a:t>Evasion (adversarial): attack at TEST time - fool the finished model.</a:t>
            </a:r>
          </a:p>
          <a:p>
            <a:pPr algn="l" indent="-256032" marL="256032">
              <a:lnSpc>
                <a:spcPct val="105000"/>
              </a:lnSpc>
              <a:spcAft>
                <a:spcPts val="1100"/>
              </a:spcAft>
              <a:buClr>
                <a:srgbClr val="2C6E3F"/>
              </a:buClr>
              <a:buFont typeface="Segoe UI"/>
              <a:buChar char="▸"/>
            </a:pPr>
            <a:r>
              <a:rPr sz="2100" b="0">
                <a:solidFill>
                  <a:srgbClr val="1C241E"/>
                </a:solidFill>
                <a:latin typeface="Segoe UI"/>
              </a:rPr>
              <a:t>Poisoning needs access to the training data/pipeline.</a:t>
            </a:r>
          </a:p>
          <a:p>
            <a:pPr algn="l" indent="-256032" marL="256032">
              <a:lnSpc>
                <a:spcPct val="105000"/>
              </a:lnSpc>
              <a:spcAft>
                <a:spcPts val="1100"/>
              </a:spcAft>
              <a:buClr>
                <a:srgbClr val="2C6E3F"/>
              </a:buClr>
              <a:buFont typeface="Segoe UI"/>
              <a:buChar char="▸"/>
            </a:pPr>
            <a:r>
              <a:rPr sz="2100" b="0">
                <a:solidFill>
                  <a:srgbClr val="1C241E"/>
                </a:solidFill>
                <a:latin typeface="Segoe UI"/>
              </a:rPr>
              <a:t>Evasion needs only to craft an input to the deployed model.</a:t>
            </a:r>
          </a:p>
          <a:p>
            <a:pPr algn="l" indent="-256032" marL="256032">
              <a:lnSpc>
                <a:spcPct val="105000"/>
              </a:lnSpc>
              <a:spcAft>
                <a:spcPts val="1100"/>
              </a:spcAft>
              <a:buClr>
                <a:srgbClr val="2C6E3F"/>
              </a:buClr>
              <a:buFont typeface="Segoe UI"/>
              <a:buChar char="▸"/>
            </a:pPr>
            <a:r>
              <a:rPr sz="2100" b="0">
                <a:solidFill>
                  <a:srgbClr val="1C241E"/>
                </a:solidFill>
                <a:latin typeface="Segoe UI"/>
              </a:rPr>
              <a:t>Different timing -&gt; different defenses (Wednesday).</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Poisoning = train time; evasion = test time.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5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Poison or evade?</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For each, is it data poisoning or evasion (adversarial)?</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Uploading mislabeled images to a public dataset a company will train on.</a:t>
            </a:r>
          </a:p>
          <a:p>
            <a:pPr algn="l" indent="-256032" marL="256032">
              <a:lnSpc>
                <a:spcPct val="105000"/>
              </a:lnSpc>
              <a:spcAft>
                <a:spcPts val="1100"/>
              </a:spcAft>
              <a:buClr>
                <a:srgbClr val="2C6E3F"/>
              </a:buClr>
              <a:buFont typeface="Segoe UI"/>
              <a:buChar char="▸"/>
            </a:pPr>
            <a:r>
              <a:rPr sz="1800" b="0">
                <a:solidFill>
                  <a:srgbClr val="1C241E"/>
                </a:solidFill>
                <a:latin typeface="Segoe UI"/>
              </a:rPr>
              <a:t>Adding tiny noise to a photo to beat a deployed face-ID system.</a:t>
            </a:r>
          </a:p>
          <a:p>
            <a:pPr algn="l" indent="-256032" marL="256032">
              <a:lnSpc>
                <a:spcPct val="105000"/>
              </a:lnSpc>
              <a:spcAft>
                <a:spcPts val="1100"/>
              </a:spcAft>
              <a:buClr>
                <a:srgbClr val="2C6E3F"/>
              </a:buClr>
              <a:buFont typeface="Segoe UI"/>
              <a:buChar char="▸"/>
            </a:pPr>
            <a:r>
              <a:rPr sz="1800" b="0">
                <a:solidFill>
                  <a:srgbClr val="1C241E"/>
                </a:solidFill>
                <a:latin typeface="Segoe UI"/>
              </a:rPr>
              <a:t>Hiding a secret trigger phrase so a filter always passes certain emails.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IN-CLASS TASK  ·  12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Poison the Spam Filter</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A company retrains its spam filter weekly on user-reported emails. Its current rule: 'free money' present -&gt; SPAM. In pairs, you are the ATTACKER with an 8-row training table (features: has 'free money'? / has a link?). Goal: get 'free money - click link' delivered next week (~7 min), then flip to blue team.</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Circle the target spam email you want delivered; note its features.</a:t>
            </a:r>
          </a:p>
          <a:p>
            <a:pPr algn="l" indent="-256032" marL="256032">
              <a:lnSpc>
                <a:spcPct val="105000"/>
              </a:lnSpc>
              <a:spcAft>
                <a:spcPts val="1100"/>
              </a:spcAft>
              <a:buClr>
                <a:srgbClr val="2C6E3F"/>
              </a:buClr>
              <a:buFont typeface="Segoe UI"/>
              <a:buChar char="▸"/>
            </a:pPr>
            <a:r>
              <a:rPr sz="1800" b="0">
                <a:solidFill>
                  <a:srgbClr val="1C241E"/>
                </a:solidFill>
                <a:latin typeface="Segoe UI"/>
              </a:rPr>
              <a:t>Inject 3 poison rows: spam-looking emails sharing those features but deliberately labeled HAM.</a:t>
            </a:r>
          </a:p>
          <a:p>
            <a:pPr algn="l" indent="-256032" marL="256032">
              <a:lnSpc>
                <a:spcPct val="105000"/>
              </a:lnSpc>
              <a:spcAft>
                <a:spcPts val="1100"/>
              </a:spcAft>
              <a:buClr>
                <a:srgbClr val="2C6E3F"/>
              </a:buClr>
              <a:buFont typeface="Segoe UI"/>
              <a:buChar char="▸"/>
            </a:pPr>
            <a:r>
              <a:rPr sz="1800" b="0">
                <a:solidFill>
                  <a:srgbClr val="1C241E"/>
                </a:solidFill>
                <a:latin typeface="Segoe UI"/>
              </a:rPr>
              <a:t>Write the NEW rule the filter likely learns after retraining on the poisoned table.</a:t>
            </a:r>
          </a:p>
          <a:p>
            <a:pPr algn="l" indent="-256032" marL="256032">
              <a:lnSpc>
                <a:spcPct val="105000"/>
              </a:lnSpc>
              <a:spcAft>
                <a:spcPts val="1100"/>
              </a:spcAft>
              <a:buClr>
                <a:srgbClr val="2C6E3F"/>
              </a:buClr>
              <a:buFont typeface="Segoe UI"/>
              <a:buChar char="▸"/>
            </a:pPr>
            <a:r>
              <a:rPr sz="1800" b="0">
                <a:solidFill>
                  <a:srgbClr val="1C241E"/>
                </a:solidFill>
                <a:latin typeface="Segoe UI"/>
              </a:rPr>
              <a:t>List one collateral side effect (a real spam now let through) - and, as blue team, one defense.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USE THESE SLIDES AS YOUR STUDY GUIDE</a:t>
            </a:r>
          </a:p>
          <a:p>
            <a:pPr algn="l">
              <a:lnSpc>
                <a:spcPct val="100000"/>
              </a:lnSpc>
              <a:spcAft>
                <a:spcPts val="600"/>
              </a:spcAft>
              <a:buNone/>
            </a:pPr>
            <a:r>
              <a:rPr sz="2500" b="1">
                <a:solidFill>
                  <a:srgbClr val="FFFFFF"/>
                </a:solidFill>
                <a:latin typeface="Segoe UI"/>
              </a:rPr>
              <a:t>How Today Connects to Lab 8 &amp; Quiz 8</a:t>
            </a:r>
          </a:p>
        </p:txBody>
      </p:sp>
      <p:sp>
        <p:nvSpPr>
          <p:cNvPr id="6" name="Rounded Rectangle 5"/>
          <p:cNvSpPr/>
          <p:nvPr/>
        </p:nvSpPr>
        <p:spPr>
          <a:xfrm>
            <a:off x="640080" y="1463040"/>
            <a:ext cx="5285232" cy="4526280"/>
          </a:xfrm>
          <a:prstGeom prst="roundRect">
            <a:avLst>
              <a:gd name="adj" fmla="val 5000"/>
            </a:avLst>
          </a:prstGeom>
          <a:solidFill>
            <a:srgbClr val="EEF3EA"/>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In Lab 8 you will...</a:t>
            </a:r>
          </a:p>
        </p:txBody>
      </p:sp>
      <p:sp>
        <p:nvSpPr>
          <p:cNvPr id="8" name="TextBox 7"/>
          <p:cNvSpPr txBox="1"/>
          <p:nvPr/>
        </p:nvSpPr>
        <p:spPr>
          <a:xfrm>
            <a:off x="93268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Craft a tiny perturbation that flips a toy digit classifier (sandbox).</a:t>
            </a:r>
          </a:p>
          <a:p>
            <a:pPr algn="l" indent="-256032" marL="256032">
              <a:lnSpc>
                <a:spcPct val="105000"/>
              </a:lnSpc>
              <a:spcAft>
                <a:spcPts val="900"/>
              </a:spcAft>
              <a:buClr>
                <a:srgbClr val="2C6E3F"/>
              </a:buClr>
              <a:buFont typeface="Segoe UI"/>
              <a:buChar char="▸"/>
            </a:pPr>
            <a:r>
              <a:rPr sz="1550" b="0">
                <a:solidFill>
                  <a:srgbClr val="1C241E"/>
                </a:solidFill>
                <a:latin typeface="Segoe UI"/>
              </a:rPr>
              <a:t>Visualize original vs adversarial images and their confidences.</a:t>
            </a:r>
          </a:p>
          <a:p>
            <a:pPr algn="l" indent="-256032" marL="256032">
              <a:lnSpc>
                <a:spcPct val="105000"/>
              </a:lnSpc>
              <a:spcAft>
                <a:spcPts val="900"/>
              </a:spcAft>
              <a:buClr>
                <a:srgbClr val="2C6E3F"/>
              </a:buClr>
              <a:buFont typeface="Segoe UI"/>
              <a:buChar char="▸"/>
            </a:pPr>
            <a:r>
              <a:rPr sz="1550" b="0">
                <a:solidFill>
                  <a:srgbClr val="1C241E"/>
                </a:solidFill>
                <a:latin typeface="Segoe UI"/>
              </a:rPr>
              <a:t>Measure how small the change is, and see the confidence drop.</a:t>
            </a:r>
          </a:p>
          <a:p>
            <a:pPr algn="l" indent="-256032" marL="256032">
              <a:lnSpc>
                <a:spcPct val="105000"/>
              </a:lnSpc>
              <a:spcAft>
                <a:spcPts val="900"/>
              </a:spcAft>
              <a:buClr>
                <a:srgbClr val="2C6E3F"/>
              </a:buClr>
              <a:buFont typeface="Segoe UI"/>
              <a:buChar char="▸"/>
            </a:pPr>
            <a:r>
              <a:rPr sz="1550" b="0">
                <a:solidFill>
                  <a:srgbClr val="1C241E"/>
                </a:solidFill>
                <a:latin typeface="Segoe UI"/>
              </a:rPr>
              <a:t>Reflect on why models are fragile and how to defend them.</a:t>
            </a:r>
          </a:p>
        </p:txBody>
      </p:sp>
      <p:sp>
        <p:nvSpPr>
          <p:cNvPr id="9" name="Rounded Rectangle 8"/>
          <p:cNvSpPr/>
          <p:nvPr/>
        </p:nvSpPr>
        <p:spPr>
          <a:xfrm>
            <a:off x="6263640" y="1463040"/>
            <a:ext cx="5285232" cy="4526280"/>
          </a:xfrm>
          <a:prstGeom prst="roundRect">
            <a:avLst>
              <a:gd name="adj" fmla="val 5000"/>
            </a:avLst>
          </a:prstGeom>
          <a:solidFill>
            <a:srgbClr val="FBF8E9"/>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37959"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Quiz 8 will ask you to...</a:t>
            </a:r>
          </a:p>
        </p:txBody>
      </p:sp>
      <p:sp>
        <p:nvSpPr>
          <p:cNvPr id="11" name="TextBox 10"/>
          <p:cNvSpPr txBox="1"/>
          <p:nvPr/>
        </p:nvSpPr>
        <p:spPr>
          <a:xfrm>
            <a:off x="655624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Define an adversarial example and how it fools a model.</a:t>
            </a:r>
          </a:p>
          <a:p>
            <a:pPr algn="l" indent="-256032" marL="256032">
              <a:lnSpc>
                <a:spcPct val="105000"/>
              </a:lnSpc>
              <a:spcAft>
                <a:spcPts val="900"/>
              </a:spcAft>
              <a:buClr>
                <a:srgbClr val="2C6E3F"/>
              </a:buClr>
              <a:buFont typeface="Segoe UI"/>
              <a:buChar char="▸"/>
            </a:pPr>
            <a:r>
              <a:rPr sz="1550" b="0">
                <a:solidFill>
                  <a:srgbClr val="1C241E"/>
                </a:solidFill>
                <a:latin typeface="Segoe UI"/>
              </a:rPr>
              <a:t>Explain data poisoning and backdoors.</a:t>
            </a:r>
          </a:p>
          <a:p>
            <a:pPr algn="l" indent="-256032" marL="256032">
              <a:lnSpc>
                <a:spcPct val="105000"/>
              </a:lnSpc>
              <a:spcAft>
                <a:spcPts val="900"/>
              </a:spcAft>
              <a:buClr>
                <a:srgbClr val="2C6E3F"/>
              </a:buClr>
              <a:buFont typeface="Segoe UI"/>
              <a:buChar char="▸"/>
            </a:pPr>
            <a:r>
              <a:rPr sz="1550" b="0">
                <a:solidFill>
                  <a:srgbClr val="1C241E"/>
                </a:solidFill>
                <a:latin typeface="Segoe UI"/>
              </a:rPr>
              <a:t>Distinguish evasion (test time) from poisoning (training time).</a:t>
            </a:r>
          </a:p>
          <a:p>
            <a:pPr algn="l" indent="-256032" marL="256032">
              <a:lnSpc>
                <a:spcPct val="105000"/>
              </a:lnSpc>
              <a:spcAft>
                <a:spcPts val="900"/>
              </a:spcAft>
              <a:buClr>
                <a:srgbClr val="2C6E3F"/>
              </a:buClr>
              <a:buFont typeface="Segoe UI"/>
              <a:buChar char="▸"/>
            </a:pPr>
            <a:r>
              <a:rPr sz="1550" b="0">
                <a:solidFill>
                  <a:srgbClr val="1C241E"/>
                </a:solidFill>
                <a:latin typeface="Segoe UI"/>
              </a:rPr>
              <a:t>Connect attacks to defenses.</a:t>
            </a:r>
          </a:p>
        </p:txBody>
      </p:sp>
      <p:sp>
        <p:nvSpPr>
          <p:cNvPr id="12" name="Rectangle 11"/>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4" name="TextBox 13"/>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26</a:t>
            </a:r>
          </a:p>
        </p:txBody>
      </p:sp>
      <p:pic>
        <p:nvPicPr>
          <p:cNvPr id="15" name="Picture 14"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881360" cy="822960"/>
          </a:xfrm>
          <a:prstGeom prst="rect">
            <a:avLst/>
          </a:prstGeom>
          <a:noFill/>
        </p:spPr>
        <p:txBody>
          <a:bodyPr wrap="square" anchor="t" lIns="0" rIns="0" tIns="0" bIns="0">
            <a:spAutoFit/>
          </a:bodyPr>
          <a:lstStyle/>
          <a:p>
            <a:pPr algn="l">
              <a:lnSpc>
                <a:spcPct val="105000"/>
              </a:lnSpc>
              <a:spcAft>
                <a:spcPts val="600"/>
              </a:spcAft>
              <a:buNone/>
            </a:pPr>
            <a:r>
              <a:rPr sz="3200" b="1">
                <a:solidFill>
                  <a:srgbClr val="FFFFFF"/>
                </a:solidFill>
                <a:latin typeface="Segoe UI"/>
              </a:rPr>
              <a:t>Key Takeaways</a:t>
            </a:r>
          </a:p>
        </p:txBody>
      </p:sp>
      <p:sp>
        <p:nvSpPr>
          <p:cNvPr id="4" name="Rectangle 3"/>
          <p:cNvSpPr/>
          <p:nvPr/>
        </p:nvSpPr>
        <p:spPr>
          <a:xfrm>
            <a:off x="658368" y="1207008"/>
            <a:ext cx="822960" cy="914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40080" y="1554480"/>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554480"/>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7" name="TextBox 6"/>
          <p:cNvSpPr txBox="1"/>
          <p:nvPr/>
        </p:nvSpPr>
        <p:spPr>
          <a:xfrm>
            <a:off x="1645920" y="1554480"/>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The model itself is a target: attack its input (evasion) or its training data (poisoning).</a:t>
            </a:r>
          </a:p>
        </p:txBody>
      </p:sp>
      <p:sp>
        <p:nvSpPr>
          <p:cNvPr id="8" name="Rounded Rectangle 7"/>
          <p:cNvSpPr/>
          <p:nvPr/>
        </p:nvSpPr>
        <p:spPr>
          <a:xfrm>
            <a:off x="640080" y="2633472"/>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633472"/>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0" name="TextBox 9"/>
          <p:cNvSpPr txBox="1"/>
          <p:nvPr/>
        </p:nvSpPr>
        <p:spPr>
          <a:xfrm>
            <a:off x="1645920" y="2633472"/>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Adversarial examples are tiny, crafted input changes that cause confident wrong predictions.</a:t>
            </a:r>
          </a:p>
        </p:txBody>
      </p:sp>
      <p:sp>
        <p:nvSpPr>
          <p:cNvPr id="11" name="Rounded Rectangle 10"/>
          <p:cNvSpPr/>
          <p:nvPr/>
        </p:nvSpPr>
        <p:spPr>
          <a:xfrm>
            <a:off x="640080" y="3712463"/>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68680" y="3712463"/>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3" name="TextBox 12"/>
          <p:cNvSpPr txBox="1"/>
          <p:nvPr/>
        </p:nvSpPr>
        <p:spPr>
          <a:xfrm>
            <a:off x="1645920" y="3712463"/>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Data poisoning corrupts training data; backdoors plant a hidden trigger that's hard to detect.</a:t>
            </a:r>
          </a:p>
        </p:txBody>
      </p:sp>
      <p:sp>
        <p:nvSpPr>
          <p:cNvPr id="14" name="Rounded Rectangle 13"/>
          <p:cNvSpPr/>
          <p:nvPr/>
        </p:nvSpPr>
        <p:spPr>
          <a:xfrm>
            <a:off x="640080" y="4791455"/>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68680" y="4791455"/>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6" name="TextBox 15"/>
          <p:cNvSpPr txBox="1"/>
          <p:nvPr/>
        </p:nvSpPr>
        <p:spPr>
          <a:xfrm>
            <a:off x="1645920" y="4791455"/>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Timing separates them: poisoning is training-time, evasion is test-time - so defenses differ.</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WHAT'S NEXT</a:t>
            </a:r>
          </a:p>
          <a:p>
            <a:pPr algn="l">
              <a:lnSpc>
                <a:spcPct val="100000"/>
              </a:lnSpc>
              <a:spcAft>
                <a:spcPts val="600"/>
              </a:spcAft>
              <a:buNone/>
            </a:pPr>
            <a:r>
              <a:rPr sz="2500" b="1">
                <a:solidFill>
                  <a:srgbClr val="FFFFFF"/>
                </a:solidFill>
                <a:latin typeface="Segoe UI"/>
              </a:rPr>
              <a:t>Looking Ahead: Privacy Attacks, Defenses &amp; Lab 8</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 Wednesday: privacy attacks (model inversion, membership inference) and DEFENSES.</a:t>
            </a:r>
          </a:p>
          <a:p>
            <a:pPr algn="l" indent="-256032" marL="256032">
              <a:lnSpc>
                <a:spcPct val="105000"/>
              </a:lnSpc>
              <a:spcAft>
                <a:spcPts val="1100"/>
              </a:spcAft>
              <a:buClr>
                <a:srgbClr val="2C6E3F"/>
              </a:buClr>
              <a:buFont typeface="Segoe UI"/>
              <a:buChar char="▸"/>
            </a:pPr>
            <a:r>
              <a:rPr sz="2100" b="0">
                <a:solidFill>
                  <a:srgbClr val="1C241E"/>
                </a:solidFill>
                <a:latin typeface="Segoe UI"/>
              </a:rPr>
              <a:t>We'll answer: how do we make models robust and protect their data?</a:t>
            </a:r>
          </a:p>
          <a:p>
            <a:pPr algn="l" indent="-256032" marL="256032">
              <a:lnSpc>
                <a:spcPct val="105000"/>
              </a:lnSpc>
              <a:spcAft>
                <a:spcPts val="1100"/>
              </a:spcAft>
              <a:buClr>
                <a:srgbClr val="2C6E3F"/>
              </a:buClr>
              <a:buFont typeface="Segoe UI"/>
              <a:buChar char="▸"/>
            </a:pPr>
            <a:r>
              <a:rPr sz="2100" b="0">
                <a:solidFill>
                  <a:srgbClr val="1C241E"/>
                </a:solidFill>
                <a:latin typeface="Segoe UI"/>
              </a:rPr>
              <a:t>💻 Lab 8 (Adversarial Example Explorer) is released - a sandboxed attack-to-understand-it lab.</a:t>
            </a:r>
          </a:p>
          <a:p>
            <a:pPr algn="l" indent="-256032" marL="256032">
              <a:lnSpc>
                <a:spcPct val="105000"/>
              </a:lnSpc>
              <a:spcAft>
                <a:spcPts val="1100"/>
              </a:spcAft>
              <a:buClr>
                <a:srgbClr val="2C6E3F"/>
              </a:buClr>
              <a:buFont typeface="Segoe UI"/>
              <a:buChar char="▸"/>
            </a:pPr>
            <a:r>
              <a:rPr sz="2100" b="0">
                <a:solidFill>
                  <a:srgbClr val="1C241E"/>
                </a:solidFill>
                <a:latin typeface="Segoe UI"/>
              </a:rPr>
              <a:t>📖 Read Handout 8: Adversarial Attacks on ML Systems.</a:t>
            </a:r>
          </a:p>
          <a:p>
            <a:pPr algn="l" indent="-256032" marL="256032">
              <a:lnSpc>
                <a:spcPct val="105000"/>
              </a:lnSpc>
              <a:spcAft>
                <a:spcPts val="1100"/>
              </a:spcAft>
              <a:buClr>
                <a:srgbClr val="2C6E3F"/>
              </a:buClr>
              <a:buFont typeface="Segoe UI"/>
              <a:buChar char="▸"/>
            </a:pPr>
            <a:r>
              <a:rPr sz="2100" b="0">
                <a:solidFill>
                  <a:srgbClr val="1C241E"/>
                </a:solidFill>
                <a:latin typeface="Segoe UI"/>
              </a:rPr>
              <a:t>📝 Quiz 8 is Wednesday (attacks on ML systems and defenses).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Wed = privacy attacks + defenses; Lab 8 + Quiz 8 this week.</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EXIT TICKET  ·  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One minute before you go</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On the Canvas exit-ticket quiz or a card:</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In one sentence, what is an adversarial example?</a:t>
            </a:r>
          </a:p>
          <a:p>
            <a:pPr algn="l" indent="-256032" marL="256032">
              <a:lnSpc>
                <a:spcPct val="105000"/>
              </a:lnSpc>
              <a:spcAft>
                <a:spcPts val="1100"/>
              </a:spcAft>
              <a:buClr>
                <a:srgbClr val="2C6E3F"/>
              </a:buClr>
              <a:buFont typeface="Segoe UI"/>
              <a:buChar char="▸"/>
            </a:pPr>
            <a:r>
              <a:rPr sz="1800" b="0">
                <a:solidFill>
                  <a:srgbClr val="1C241E"/>
                </a:solidFill>
                <a:latin typeface="Segoe UI"/>
              </a:rPr>
              <a:t>Poisoning vs evasion: which one happens at training time?</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thing from today you'd like clarified.</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MONDAY · 75 MINUTES</a:t>
            </a:r>
          </a:p>
          <a:p>
            <a:pPr algn="l">
              <a:lnSpc>
                <a:spcPct val="100000"/>
              </a:lnSpc>
              <a:spcAft>
                <a:spcPts val="600"/>
              </a:spcAft>
              <a:buNone/>
            </a:pPr>
            <a:r>
              <a:rPr sz="2500" b="1">
                <a:solidFill>
                  <a:srgbClr val="FFFFFF"/>
                </a:solidFill>
                <a:latin typeface="Segoe UI"/>
              </a:rPr>
              <a:t>Today's Plan</a:t>
            </a:r>
          </a:p>
        </p:txBody>
      </p:sp>
      <p:sp>
        <p:nvSpPr>
          <p:cNvPr id="6" name="Rounded Rectangle 5"/>
          <p:cNvSpPr/>
          <p:nvPr/>
        </p:nvSpPr>
        <p:spPr>
          <a:xfrm>
            <a:off x="640080" y="146304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41248" y="160934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41248" y="160934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8 min</a:t>
            </a:r>
          </a:p>
        </p:txBody>
      </p:sp>
      <p:sp>
        <p:nvSpPr>
          <p:cNvPr id="9" name="TextBox 8"/>
          <p:cNvSpPr txBox="1"/>
          <p:nvPr/>
        </p:nvSpPr>
        <p:spPr>
          <a:xfrm>
            <a:off x="2057400" y="146304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0" name="TextBox 9"/>
          <p:cNvSpPr txBox="1"/>
          <p:nvPr/>
        </p:nvSpPr>
        <p:spPr>
          <a:xfrm>
            <a:off x="2743200" y="146304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Warm-up &amp; the new target</a:t>
            </a:r>
          </a:p>
          <a:p>
            <a:pPr algn="l">
              <a:lnSpc>
                <a:spcPct val="105000"/>
              </a:lnSpc>
              <a:spcAft>
                <a:spcPts val="600"/>
              </a:spcAft>
              <a:buNone/>
            </a:pPr>
            <a:r>
              <a:rPr sz="1250" b="0">
                <a:solidFill>
                  <a:srgbClr val="5C6B5E"/>
                </a:solidFill>
                <a:latin typeface="Segoe UI"/>
              </a:rPr>
              <a:t>Attacking the model itself</a:t>
            </a:r>
          </a:p>
        </p:txBody>
      </p:sp>
      <p:sp>
        <p:nvSpPr>
          <p:cNvPr id="11" name="Rounded Rectangle 10"/>
          <p:cNvSpPr/>
          <p:nvPr/>
        </p:nvSpPr>
        <p:spPr>
          <a:xfrm>
            <a:off x="640080" y="230428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841248" y="245059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1248" y="245059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10 min</a:t>
            </a:r>
          </a:p>
        </p:txBody>
      </p:sp>
      <p:sp>
        <p:nvSpPr>
          <p:cNvPr id="14" name="TextBox 13"/>
          <p:cNvSpPr txBox="1"/>
          <p:nvPr/>
        </p:nvSpPr>
        <p:spPr>
          <a:xfrm>
            <a:off x="2057400" y="230428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5" name="TextBox 14"/>
          <p:cNvSpPr txBox="1"/>
          <p:nvPr/>
        </p:nvSpPr>
        <p:spPr>
          <a:xfrm>
            <a:off x="2743200" y="230428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A new target: the model</a:t>
            </a:r>
          </a:p>
          <a:p>
            <a:pPr algn="l">
              <a:lnSpc>
                <a:spcPct val="105000"/>
              </a:lnSpc>
              <a:spcAft>
                <a:spcPts val="600"/>
              </a:spcAft>
              <a:buNone/>
            </a:pPr>
            <a:r>
              <a:rPr sz="1250" b="0">
                <a:solidFill>
                  <a:srgbClr val="5C6B5E"/>
                </a:solidFill>
                <a:latin typeface="Segoe UI"/>
              </a:rPr>
              <a:t>Why models are fragile</a:t>
            </a:r>
          </a:p>
        </p:txBody>
      </p:sp>
      <p:sp>
        <p:nvSpPr>
          <p:cNvPr id="16" name="Rounded Rectangle 15"/>
          <p:cNvSpPr/>
          <p:nvPr/>
        </p:nvSpPr>
        <p:spPr>
          <a:xfrm>
            <a:off x="640080" y="3145536"/>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841248" y="3291840"/>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41248" y="3291840"/>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22 min</a:t>
            </a:r>
          </a:p>
        </p:txBody>
      </p:sp>
      <p:sp>
        <p:nvSpPr>
          <p:cNvPr id="19" name="TextBox 18"/>
          <p:cNvSpPr txBox="1"/>
          <p:nvPr/>
        </p:nvSpPr>
        <p:spPr>
          <a:xfrm>
            <a:off x="2057400" y="3145536"/>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0" name="TextBox 19"/>
          <p:cNvSpPr txBox="1"/>
          <p:nvPr/>
        </p:nvSpPr>
        <p:spPr>
          <a:xfrm>
            <a:off x="2743200" y="3145536"/>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Adversarial examples &amp; evasion</a:t>
            </a:r>
          </a:p>
          <a:p>
            <a:pPr algn="l">
              <a:lnSpc>
                <a:spcPct val="105000"/>
              </a:lnSpc>
              <a:spcAft>
                <a:spcPts val="600"/>
              </a:spcAft>
              <a:buNone/>
            </a:pPr>
            <a:r>
              <a:rPr sz="1250" b="0">
                <a:solidFill>
                  <a:srgbClr val="5C6B5E"/>
                </a:solidFill>
                <a:latin typeface="Segoe UI"/>
              </a:rPr>
              <a:t>Fool the input at test time</a:t>
            </a:r>
          </a:p>
        </p:txBody>
      </p:sp>
      <p:sp>
        <p:nvSpPr>
          <p:cNvPr id="21" name="Rounded Rectangle 20"/>
          <p:cNvSpPr/>
          <p:nvPr/>
        </p:nvSpPr>
        <p:spPr>
          <a:xfrm>
            <a:off x="640080" y="3986784"/>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841248" y="4133088"/>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1248" y="4133088"/>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18 min</a:t>
            </a:r>
          </a:p>
        </p:txBody>
      </p:sp>
      <p:sp>
        <p:nvSpPr>
          <p:cNvPr id="24" name="TextBox 23"/>
          <p:cNvSpPr txBox="1"/>
          <p:nvPr/>
        </p:nvSpPr>
        <p:spPr>
          <a:xfrm>
            <a:off x="2057400" y="3986784"/>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5" name="TextBox 24"/>
          <p:cNvSpPr txBox="1"/>
          <p:nvPr/>
        </p:nvSpPr>
        <p:spPr>
          <a:xfrm>
            <a:off x="2743200" y="3986784"/>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Data poisoning</a:t>
            </a:r>
          </a:p>
          <a:p>
            <a:pPr algn="l">
              <a:lnSpc>
                <a:spcPct val="105000"/>
              </a:lnSpc>
              <a:spcAft>
                <a:spcPts val="600"/>
              </a:spcAft>
              <a:buNone/>
            </a:pPr>
            <a:r>
              <a:rPr sz="1250" b="0">
                <a:solidFill>
                  <a:srgbClr val="5C6B5E"/>
                </a:solidFill>
                <a:latin typeface="Segoe UI"/>
              </a:rPr>
              <a:t>Corrupt the training data</a:t>
            </a:r>
          </a:p>
        </p:txBody>
      </p:sp>
      <p:sp>
        <p:nvSpPr>
          <p:cNvPr id="26" name="Rounded Rectangle 25"/>
          <p:cNvSpPr/>
          <p:nvPr/>
        </p:nvSpPr>
        <p:spPr>
          <a:xfrm>
            <a:off x="640080" y="4828032"/>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841248" y="4974336"/>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1248" y="4974336"/>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29" name="TextBox 28"/>
          <p:cNvSpPr txBox="1"/>
          <p:nvPr/>
        </p:nvSpPr>
        <p:spPr>
          <a:xfrm>
            <a:off x="2057400" y="4828032"/>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0" name="TextBox 29"/>
          <p:cNvSpPr txBox="1"/>
          <p:nvPr/>
        </p:nvSpPr>
        <p:spPr>
          <a:xfrm>
            <a:off x="2743200" y="4828032"/>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In-class task</a:t>
            </a:r>
          </a:p>
          <a:p>
            <a:pPr algn="l">
              <a:lnSpc>
                <a:spcPct val="105000"/>
              </a:lnSpc>
              <a:spcAft>
                <a:spcPts val="600"/>
              </a:spcAft>
              <a:buNone/>
            </a:pPr>
            <a:r>
              <a:rPr sz="1250" b="0">
                <a:solidFill>
                  <a:srgbClr val="5C6B5E"/>
                </a:solidFill>
                <a:latin typeface="Segoe UI"/>
              </a:rPr>
              <a:t>Poison the spam filter</a:t>
            </a:r>
          </a:p>
        </p:txBody>
      </p:sp>
      <p:sp>
        <p:nvSpPr>
          <p:cNvPr id="31" name="Rounded Rectangle 30"/>
          <p:cNvSpPr/>
          <p:nvPr/>
        </p:nvSpPr>
        <p:spPr>
          <a:xfrm>
            <a:off x="640080" y="566928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ounded Rectangle 31"/>
          <p:cNvSpPr/>
          <p:nvPr/>
        </p:nvSpPr>
        <p:spPr>
          <a:xfrm>
            <a:off x="841248" y="581558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841248" y="581558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5 min</a:t>
            </a:r>
          </a:p>
        </p:txBody>
      </p:sp>
      <p:sp>
        <p:nvSpPr>
          <p:cNvPr id="34" name="TextBox 33"/>
          <p:cNvSpPr txBox="1"/>
          <p:nvPr/>
        </p:nvSpPr>
        <p:spPr>
          <a:xfrm>
            <a:off x="2057400" y="566928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5" name="TextBox 34"/>
          <p:cNvSpPr txBox="1"/>
          <p:nvPr/>
        </p:nvSpPr>
        <p:spPr>
          <a:xfrm>
            <a:off x="2743200" y="566928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Wrap &amp; exit</a:t>
            </a:r>
          </a:p>
          <a:p>
            <a:pPr algn="l">
              <a:lnSpc>
                <a:spcPct val="105000"/>
              </a:lnSpc>
              <a:spcAft>
                <a:spcPts val="600"/>
              </a:spcAft>
              <a:buNone/>
            </a:pPr>
            <a:r>
              <a:rPr sz="1250" b="0">
                <a:solidFill>
                  <a:srgbClr val="5C6B5E"/>
                </a:solidFill>
                <a:latin typeface="Segoe UI"/>
              </a:rPr>
              <a:t>Takeaways; Lab 8 &amp; Wednesday</a:t>
            </a:r>
          </a:p>
        </p:txBody>
      </p:sp>
      <p:sp>
        <p:nvSpPr>
          <p:cNvPr id="36" name="Rectangle 35"/>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38" name="TextBox 37"/>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a:t>
            </a:r>
          </a:p>
        </p:txBody>
      </p:sp>
      <p:pic>
        <p:nvPicPr>
          <p:cNvPr id="39" name="Picture 38"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SOURCES &amp; FURTHER READING</a:t>
            </a:r>
          </a:p>
          <a:p>
            <a:pPr algn="l">
              <a:lnSpc>
                <a:spcPct val="100000"/>
              </a:lnSpc>
              <a:spcAft>
                <a:spcPts val="600"/>
              </a:spcAft>
              <a:buNone/>
            </a:pPr>
            <a:r>
              <a:rPr sz="2500" b="1">
                <a:solidFill>
                  <a:srgbClr val="FFFFFF"/>
                </a:solidFill>
                <a:latin typeface="Segoe UI"/>
              </a:rPr>
              <a:t>References &amp; Further Reading</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lvl="1" algn="l" indent="-256032" marL="256032">
              <a:lnSpc>
                <a:spcPct val="105000"/>
              </a:lnSpc>
              <a:spcAft>
                <a:spcPts val="600"/>
              </a:spcAft>
              <a:buClr>
                <a:srgbClr val="2C6E3F"/>
              </a:buClr>
              <a:buFont typeface="Segoe UI"/>
              <a:buChar char="▸"/>
            </a:pPr>
            <a:r>
              <a:rPr sz="1700" b="0">
                <a:solidFill>
                  <a:srgbClr val="5C6B5E"/>
                </a:solidFill>
                <a:latin typeface="Segoe UI"/>
              </a:rPr>
              <a:t>NIST AI 100-2 (2023): Adversarial Machine Learning - a taxonomy of attacks and mitigations.</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I. Goodfellow et al., 'Explaining and Harnessing Adversarial Examples' (FGSM), 2015.</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B. Biggio &amp; F. Roli, 'Wild Patterns' - evasion &amp; poisoning survey, 2018.</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MITRE ATLAS - adversarial threat landscape for AI systems.</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OWASP Machine Learning Security Top 10.</a:t>
            </a:r>
          </a:p>
        </p:txBody>
      </p:sp>
      <p:sp>
        <p:nvSpPr>
          <p:cNvPr id="7" name="Rectangle 6"/>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9" name="TextBox 8"/>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30</a:t>
            </a:r>
          </a:p>
        </p:txBody>
      </p:sp>
      <p:pic>
        <p:nvPicPr>
          <p:cNvPr id="10" name="Picture 9"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ATTACKS ON THE MODEL (TO DEFEND IT)</a:t>
            </a:r>
          </a:p>
          <a:p>
            <a:pPr algn="l">
              <a:lnSpc>
                <a:spcPct val="100000"/>
              </a:lnSpc>
              <a:spcAft>
                <a:spcPts val="600"/>
              </a:spcAft>
              <a:buNone/>
            </a:pPr>
            <a:r>
              <a:rPr sz="2500" b="1">
                <a:solidFill>
                  <a:srgbClr val="FFFFFF"/>
                </a:solidFill>
                <a:latin typeface="Segoe UI"/>
              </a:rPr>
              <a:t>Today's Objectives</a:t>
            </a:r>
          </a:p>
        </p:txBody>
      </p:sp>
      <p:sp>
        <p:nvSpPr>
          <p:cNvPr id="6" name="Rounded Rectangle 5"/>
          <p:cNvSpPr/>
          <p:nvPr/>
        </p:nvSpPr>
        <p:spPr>
          <a:xfrm>
            <a:off x="640080" y="1463040"/>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463040"/>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1</a:t>
            </a:r>
          </a:p>
        </p:txBody>
      </p:sp>
      <p:sp>
        <p:nvSpPr>
          <p:cNvPr id="8" name="TextBox 7"/>
          <p:cNvSpPr txBox="1"/>
          <p:nvPr/>
        </p:nvSpPr>
        <p:spPr>
          <a:xfrm>
            <a:off x="1737360" y="1463040"/>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Explain adversarial examples and how they fool ML models.</a:t>
            </a:r>
          </a:p>
        </p:txBody>
      </p:sp>
      <p:sp>
        <p:nvSpPr>
          <p:cNvPr id="9" name="Rounded Rectangle 8"/>
          <p:cNvSpPr/>
          <p:nvPr/>
        </p:nvSpPr>
        <p:spPr>
          <a:xfrm>
            <a:off x="640080" y="2670048"/>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670048"/>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2</a:t>
            </a:r>
          </a:p>
        </p:txBody>
      </p:sp>
      <p:sp>
        <p:nvSpPr>
          <p:cNvPr id="11" name="TextBox 10"/>
          <p:cNvSpPr txBox="1"/>
          <p:nvPr/>
        </p:nvSpPr>
        <p:spPr>
          <a:xfrm>
            <a:off x="1737360" y="2670048"/>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Describe data poisoning and its impact on model training.</a:t>
            </a:r>
          </a:p>
        </p:txBody>
      </p:sp>
      <p:sp>
        <p:nvSpPr>
          <p:cNvPr id="12" name="Rounded Rectangle 11"/>
          <p:cNvSpPr/>
          <p:nvPr/>
        </p:nvSpPr>
        <p:spPr>
          <a:xfrm>
            <a:off x="640080" y="3877056"/>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68680" y="3877056"/>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3</a:t>
            </a:r>
          </a:p>
        </p:txBody>
      </p:sp>
      <p:sp>
        <p:nvSpPr>
          <p:cNvPr id="14" name="TextBox 13"/>
          <p:cNvSpPr txBox="1"/>
          <p:nvPr/>
        </p:nvSpPr>
        <p:spPr>
          <a:xfrm>
            <a:off x="1737360" y="3877056"/>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Distinguish test-time (evasion) from training-time (poisoning) attacks.</a:t>
            </a:r>
          </a:p>
        </p:txBody>
      </p:sp>
      <p:sp>
        <p:nvSpPr>
          <p:cNvPr id="15" name="Rounded Rectangle 14"/>
          <p:cNvSpPr/>
          <p:nvPr/>
        </p:nvSpPr>
        <p:spPr>
          <a:xfrm>
            <a:off x="640080" y="5084064"/>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8680" y="5084064"/>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4</a:t>
            </a:r>
          </a:p>
        </p:txBody>
      </p:sp>
      <p:sp>
        <p:nvSpPr>
          <p:cNvPr id="17" name="TextBox 16"/>
          <p:cNvSpPr txBox="1"/>
          <p:nvPr/>
        </p:nvSpPr>
        <p:spPr>
          <a:xfrm>
            <a:off x="1737360" y="5084064"/>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Recognize why understanding these attacks is the first step to defending.</a:t>
            </a:r>
          </a:p>
        </p:txBody>
      </p:sp>
      <p:sp>
        <p:nvSpPr>
          <p:cNvPr id="18" name="Rectangle 1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20" name="TextBox 1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4</a:t>
            </a:r>
          </a:p>
        </p:txBody>
      </p:sp>
      <p:pic>
        <p:nvPicPr>
          <p:cNvPr id="21" name="Picture 20"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1 · A NEW TARGET: THE MODEL   ·   ~10 MIN</a:t>
            </a:r>
          </a:p>
          <a:p>
            <a:pPr algn="l">
              <a:lnSpc>
                <a:spcPct val="100000"/>
              </a:lnSpc>
              <a:spcAft>
                <a:spcPts val="600"/>
              </a:spcAft>
              <a:buNone/>
            </a:pPr>
            <a:r>
              <a:rPr sz="3800" b="1">
                <a:solidFill>
                  <a:srgbClr val="FFFFFF"/>
                </a:solidFill>
                <a:latin typeface="Segoe UI"/>
              </a:rPr>
              <a:t>Why Models Are Fragile</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 NEW ATTACK SURFACE</a:t>
            </a:r>
          </a:p>
          <a:p>
            <a:pPr algn="l">
              <a:lnSpc>
                <a:spcPct val="100000"/>
              </a:lnSpc>
              <a:spcAft>
                <a:spcPts val="600"/>
              </a:spcAft>
              <a:buNone/>
            </a:pPr>
            <a:r>
              <a:rPr sz="2500" b="1">
                <a:solidFill>
                  <a:srgbClr val="FFFFFF"/>
                </a:solidFill>
                <a:latin typeface="Segoe UI"/>
              </a:rPr>
              <a:t>The Model Itself Can Be Attacked</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An ML model is software that LEARNED its rules from data.</a:t>
            </a:r>
          </a:p>
          <a:p>
            <a:pPr algn="l" indent="-256032" marL="256032">
              <a:lnSpc>
                <a:spcPct val="105000"/>
              </a:lnSpc>
              <a:spcAft>
                <a:spcPts val="1100"/>
              </a:spcAft>
              <a:buClr>
                <a:srgbClr val="2C6E3F"/>
              </a:buClr>
              <a:buFont typeface="Segoe UI"/>
              <a:buChar char="▸"/>
            </a:pPr>
            <a:r>
              <a:rPr sz="2100" b="0">
                <a:solidFill>
                  <a:srgbClr val="1C241E"/>
                </a:solidFill>
                <a:latin typeface="Segoe UI"/>
              </a:rPr>
              <a:t>That creates two new weak points attackers can hit:</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The INPUT it sees at test time (fool it into a wrong answer).</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The DATA it learns from during training (corrupt what it learns).</a:t>
            </a:r>
          </a:p>
          <a:p>
            <a:pPr algn="l" indent="-256032" marL="256032">
              <a:lnSpc>
                <a:spcPct val="105000"/>
              </a:lnSpc>
              <a:spcAft>
                <a:spcPts val="1100"/>
              </a:spcAft>
              <a:buClr>
                <a:srgbClr val="2C6E3F"/>
              </a:buClr>
              <a:buFont typeface="Segoe UI"/>
              <a:buChar char="▸"/>
            </a:pPr>
            <a:r>
              <a:rPr sz="2100" b="0">
                <a:solidFill>
                  <a:srgbClr val="1C241E"/>
                </a:solidFill>
                <a:latin typeface="Segoe UI"/>
              </a:rPr>
              <a:t>Plus privacy: a model can LEAK the data it was trained on (Wednesday).</a:t>
            </a:r>
          </a:p>
          <a:p>
            <a:pPr algn="l" indent="-256032" marL="256032">
              <a:lnSpc>
                <a:spcPct val="105000"/>
              </a:lnSpc>
              <a:spcAft>
                <a:spcPts val="1100"/>
              </a:spcAft>
              <a:buClr>
                <a:srgbClr val="2C6E3F"/>
              </a:buClr>
              <a:buFont typeface="Segoe UI"/>
              <a:buChar char="▸"/>
            </a:pPr>
            <a:r>
              <a:rPr sz="2100" b="0">
                <a:solidFill>
                  <a:srgbClr val="1C241E"/>
                </a:solidFill>
                <a:latin typeface="Segoe UI"/>
              </a:rPr>
              <a:t>Same defensive goal as always: protect confidentiality, integrity, availability.</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Attack the input, the training data, or leak the data.</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TRAINING TIME VS. TEST TIME VS. AFTER DEPLOYMENT</a:t>
            </a:r>
          </a:p>
          <a:p>
            <a:pPr algn="l">
              <a:lnSpc>
                <a:spcPct val="100000"/>
              </a:lnSpc>
              <a:spcAft>
                <a:spcPts val="600"/>
              </a:spcAft>
              <a:buNone/>
            </a:pPr>
            <a:r>
              <a:rPr sz="2500" b="1">
                <a:solidFill>
                  <a:srgbClr val="FFFFFF"/>
                </a:solidFill>
                <a:latin typeface="Segoe UI"/>
              </a:rPr>
              <a:t>When AI Systems Get Attacked</a:t>
            </a:r>
          </a:p>
        </p:txBody>
      </p:sp>
      <p:pic>
        <p:nvPicPr>
          <p:cNvPr id="6" name="Picture 5" descr="attack_taxonomy.png"/>
          <p:cNvPicPr>
            <a:picLocks noChangeAspect="1"/>
          </p:cNvPicPr>
          <p:nvPr/>
        </p:nvPicPr>
        <p:blipFill>
          <a:blip r:embed="rId2"/>
          <a:stretch>
            <a:fillRect/>
          </a:stretch>
        </p:blipFill>
        <p:spPr>
          <a:xfrm>
            <a:off x="1084041" y="1325880"/>
            <a:ext cx="10023612"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Poisoning hits training; adversarial examples/evasion hit test time; privacy attacks probe a deployed model.</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7</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ROOT CAUSE</a:t>
            </a:r>
          </a:p>
          <a:p>
            <a:pPr algn="l">
              <a:lnSpc>
                <a:spcPct val="100000"/>
              </a:lnSpc>
              <a:spcAft>
                <a:spcPts val="600"/>
              </a:spcAft>
              <a:buNone/>
            </a:pPr>
            <a:r>
              <a:rPr sz="2500" b="1">
                <a:solidFill>
                  <a:srgbClr val="FFFFFF"/>
                </a:solidFill>
                <a:latin typeface="Segoe UI"/>
              </a:rPr>
              <a:t>Why Are Models So Fragile?</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Models learn statistical patterns, not human understanding.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They can be very confident and still be easily fooled.</a:t>
            </a:r>
          </a:p>
          <a:p>
            <a:pPr algn="l" indent="-256032" marL="256032">
              <a:lnSpc>
                <a:spcPct val="105000"/>
              </a:lnSpc>
              <a:spcAft>
                <a:spcPts val="1100"/>
              </a:spcAft>
              <a:buClr>
                <a:srgbClr val="2C6E3F"/>
              </a:buClr>
              <a:buFont typeface="Segoe UI"/>
              <a:buChar char="▸"/>
            </a:pPr>
            <a:r>
              <a:rPr sz="2100" b="0">
                <a:solidFill>
                  <a:srgbClr val="1C241E"/>
                </a:solidFill>
                <a:latin typeface="Segoe UI"/>
              </a:rPr>
              <a:t>Tiny input changes a human ignores can cross a decision boundary.</a:t>
            </a:r>
          </a:p>
          <a:p>
            <a:pPr algn="l" indent="-256032" marL="256032">
              <a:lnSpc>
                <a:spcPct val="105000"/>
              </a:lnSpc>
              <a:spcAft>
                <a:spcPts val="1100"/>
              </a:spcAft>
              <a:buClr>
                <a:srgbClr val="2C6E3F"/>
              </a:buClr>
              <a:buFont typeface="Segoe UI"/>
              <a:buChar char="▸"/>
            </a:pPr>
            <a:r>
              <a:rPr sz="2100" b="0">
                <a:solidFill>
                  <a:srgbClr val="1C241E"/>
                </a:solidFill>
                <a:latin typeface="Segoe UI"/>
              </a:rPr>
              <a:t>And a model blindly trusts whatever data it was trained on.</a:t>
            </a:r>
          </a:p>
          <a:p>
            <a:pPr algn="l" indent="-256032" marL="256032">
              <a:lnSpc>
                <a:spcPct val="105000"/>
              </a:lnSpc>
              <a:spcAft>
                <a:spcPts val="1100"/>
              </a:spcAft>
              <a:buClr>
                <a:srgbClr val="2C6E3F"/>
              </a:buClr>
              <a:buFont typeface="Segoe UI"/>
              <a:buChar char="▸"/>
            </a:pPr>
            <a:r>
              <a:rPr sz="2100" b="0">
                <a:solidFill>
                  <a:srgbClr val="1C241E"/>
                </a:solidFill>
                <a:latin typeface="Segoe UI"/>
              </a:rPr>
              <a:t>Attackers exploit both facts - so defenders must anticipate them.</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Models learn patterns, not meaning - so they're brittle.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3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Guess the weak point</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For each, is the attacker targeting the INPUT (test time) or the TRAINING DATA?</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Adding invisible noise to a photo so it's misread.  -&gt; ?</a:t>
            </a:r>
          </a:p>
          <a:p>
            <a:pPr algn="l" indent="-256032" marL="256032">
              <a:lnSpc>
                <a:spcPct val="105000"/>
              </a:lnSpc>
              <a:spcAft>
                <a:spcPts val="1100"/>
              </a:spcAft>
              <a:buClr>
                <a:srgbClr val="2C6E3F"/>
              </a:buClr>
              <a:buFont typeface="Segoe UI"/>
              <a:buChar char="▸"/>
            </a:pPr>
            <a:r>
              <a:rPr sz="1800" b="0">
                <a:solidFill>
                  <a:srgbClr val="1C241E"/>
                </a:solidFill>
                <a:latin typeface="Segoe UI"/>
              </a:rPr>
              <a:t>Sneaking mislabeled examples into a training set.  -&gt; ?</a:t>
            </a:r>
          </a:p>
          <a:p>
            <a:pPr algn="l" indent="-256032" marL="256032">
              <a:lnSpc>
                <a:spcPct val="105000"/>
              </a:lnSpc>
              <a:spcAft>
                <a:spcPts val="1100"/>
              </a:spcAft>
              <a:buClr>
                <a:srgbClr val="2C6E3F"/>
              </a:buClr>
              <a:buFont typeface="Segoe UI"/>
              <a:buChar char="▸"/>
            </a:pPr>
            <a:r>
              <a:rPr sz="1800" b="0">
                <a:solidFill>
                  <a:srgbClr val="1C241E"/>
                </a:solidFill>
                <a:latin typeface="Segoe UI"/>
              </a:rPr>
              <a:t>Slightly reworent a spam email so the filter passes it.  -&gt; ?</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