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to Monday: 'We named the attacker toolkit; today we see it in real campaigns and, most importantly, how to DETECT and defend.' Keep the defensive, ethical frame. Today pivots into the Lab 7 detection workflow. Remind students Quiz 7 is today and Exam 2 (Weeks 5-8) is next week online.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Synthesize the four cases into transferable lessons. The recurring recipe is impersonation + urgency + scale; the recurring defense is verification (technical/procedural) plus layering. This sets up the detection part (technical) and the strategy part (layered).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Apply the lessons to a realistic scenario. Good answers: check sender address, links, urgency, and whether bank details changed; ONE step = out-of-band verification (call the known vendor number); it's BEC/AI phishing, defended by verification + approval workflow.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'Now the hands-on defense: can we DETECT AI phishing automatically? This is Lab 7.' ~22 minutes with code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Reassure students that better wording doesn't hide everything: phishing still tends to include links, urgency, credential asks, and sender mismatches. We convert emails to features and classify - exactly the supervised workflow from Weeks 3-4, now aimed at AI phishing. This is the Lab 7 core.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feature comparison (this is the Lab 7 dataset). Phishing clearly scores higher on all four signals on average - which is why a simple classifier can separate them. Note the overlap: some legit emails have a link, some phishing is subtle, so detection won't be perfect (next slides). ~4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detector is the familiar supervised pipeline applied defensively. It reaches ~0.96 accuracy on the Lab 7 data. Stress: we are building a DETECTOR, and the generation step in the lab is only to study patterns in a sandbox. Read each line; connect to Week 4 evaluation.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Anchor the confusion matrix before discussing detector limits. Read the four cells: the two green diagonal cells are correct; the gold False Positive is a legit email wrongly flagged (annoying, erodes trust); the red False Negative is a phishing email that slips through (the DANGEROUS error). Stress the asymmetry - a false negative can cost far more than a false positive - which is why we tune the threshold toward catching phish even at the cost of more false alarms. This is the exact matrix students build by hand in the task and read in Lab 7.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detection back to Week 4's trade-offs: a phishing detector has false positives and false negatives, and a smart adversary pushes false negatives up over time. The honest conclusion: automated detection is necessary but not sufficient - it's one layer in a defense-in-depth strategy (Part 3).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Apply Week-4 thinking to phishing defense. Answers: flag more (lower threshold) to catch phishing, accepting more false alarms; new features could include link-domain age, reply-to mismatch, attachment type; detection alone fails because attackers adapt and some slip through - hence layering + training.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'No single control stops AI attacks. Strong defense layers people, process, and technology.' ~13 minutes.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Reactivate Monday. Pairs 2, cold-call 2-3. Expected: any two of phishing/deepfakes/stuffing/recon/adaptive malware; AI writes clean, typo-free lures; MFA (plus breached-password checks). Bridge: 'Let's see these in real breaches and learn to detect them.'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Present defense-in-depth: no single control is enough against adaptive AI attacks, so we layer technology, process, and people so failures are caught. Emphasize the mindset shift: assume breach, and invest in detection + response, not just prevention. This is the professional's view. ~4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defense-in-depth visual. The red attack tries to reach the money/data on the right but must cross three overlapping layers. Show the small gap that leaks past Layer 1 (technology) being stopped by Layer 2 (process) - that is the whole point: no single layer is perfect, so we stack independent ones and assume some attacks slip a layer. Map each layer to concrete controls (filters/MFA; verification/approvals; training/reporting). The attack never reaches the target.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loop with the full defense map. Walk each row quickly, noting which layer it belongs to (tech/process/people). The empowering message: students now know both the threats AND the defenses - a complete, balanced picture of AI in security. ~3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the content on the human layer - the recurring theme since Week 1. Even the best AI fake fails if the target verifies through another channel. Encourage a blame-free reporting culture. This balances the week: AI is powerful for attackers, but human vigilance plus layered defense holds up.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the strategy. Good picks: technology = AI email filter + MFA; process = out-of-band verification for payments; people = phishing-awareness training + easy reporting. The takeaway: layered defense, not a single silver bullet.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students grade a detector, the exact skill Lab 7 and Quiz 7 (Objective 3) test. Hand out the 10-row results sheet. Model answer with the provided data: TP=4, FN=1, FP=1, TN=4 -&gt; accuracy = 8/10 = 80%; one phishing email slipped through (a DANGEROUS false negative) and one legit email was flagged (an annoying false positive). To reduce the dangerous FN, LOWER the threshold so the detector flags more emails - which raises false positives (more legit mail quarantined). This mirrors the confusion matrix they just saw and Week 4's FP/FN trade-off, and it is exactly why detection is only ONE layer - we still add MFA, verification habits, and training. Have 2 pairs share their recommendation. ~12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Wednesday to the assessments. Left = Lab 7 (build a DETECTOR; sandboxed generation only); right = Quiz 7 question types. Reiterate the ethics: study attacks to defend.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'How would you detect AI phishing, and why isn't detection enough?' Reinforce ethics and the balanced picture. This is prime Exam 2 material.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orient. Lab 7 due; Quiz 7 today. Emphasize Exam 2 is next week (Week 9, Spring Break), online, covering Weeks 5-8 - point students to the study resources. Preview Week 10: the perspective flips again to attacks ON AI systems.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attack/defense answer checks the week; 'detection isn't enough' checks Objective 3; the review request seeds an Exam-2 prep note across Weeks 5-8.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Cases -&gt; detection -&gt; strategy. The detection part is the Lab 7 bridge, so flag it as hands-on.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MITRE ATLAS and the CISA phishing guidance are the best starting points for the defensive view of attacker AI.</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goals: learn from real cases, then DO detection (Lab 7), then assemble a layered defense. Objective 3 recalls Week 4's FP/FN - detection is never perfect. All appear on Quiz 7.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'Concrete cases make the threat real - and each ends with the lesson for defenders.' ~24 minutes with an activity. Keep cases factual and defensive.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Present BEC as the flagship AI-phishing case (cite FBI IC3 for scale). AI removes the language tells that used to expose impersonation. The defense is process, not just tech: out-of-band verification for any payment/bank-detail change, dual approval. Ask: 'What one process step stops most BEC?'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Present deepfake fraud with the well-known pattern: an urgent call/video from a cloned executive authorizing a transfer. The human vulnerability is trust in a familiar voice plus urgency. Defense is a verification habit (callback, code word) and killing the urgency. Reinforce this is why process beats gut feeling.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that credential stuffing links a breach at company A to takeovers at company B via reuse. AI makes the bot traffic stealthier. The decisive defense is MFA - even a valid password fails without the second factor. Connect to Week 1's human factor (reuse) and to the credential-stuffing funnel from Monday. ~4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Cover the machine-facing cases together. The theme: attacker automation compresses the timeline, so defenders need automation too (fast patching, anomaly detection from Week 6). Emphasize behavior-based detection as the answer to shape-shifting malware. ~4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8  ·  WEDNESDAY  ·  75 MINUTES</a:t>
            </a:r>
          </a:p>
          <a:p>
            <a:pPr algn="l">
              <a:lnSpc>
                <a:spcPct val="100000"/>
              </a:lnSpc>
              <a:spcAft>
                <a:spcPts val="400"/>
              </a:spcAft>
              <a:buNone/>
            </a:pPr>
            <a:r>
              <a:rPr sz="4000" b="1">
                <a:solidFill>
                  <a:srgbClr val="FFFFFF"/>
                </a:solidFill>
                <a:latin typeface="Segoe UI"/>
              </a:rPr>
              <a:t>AI-Powered Attacks: Cases &amp; Defense</a:t>
            </a:r>
          </a:p>
          <a:p>
            <a:pPr algn="l">
              <a:lnSpc>
                <a:spcPct val="105000"/>
              </a:lnSpc>
              <a:spcAft>
                <a:spcPts val="0"/>
              </a:spcAft>
              <a:buNone/>
            </a:pPr>
            <a:r>
              <a:rPr sz="2200" b="0">
                <a:solidFill>
                  <a:srgbClr val="E7F1E8"/>
                </a:solidFill>
                <a:latin typeface="Segoe UI"/>
              </a:rPr>
              <a:t>Real Campaigns  ·  Detecting AI Phishing  ·  Layered Defensive Strategy</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THE CASES TEACH</a:t>
            </a:r>
          </a:p>
          <a:p>
            <a:pPr algn="l">
              <a:lnSpc>
                <a:spcPct val="100000"/>
              </a:lnSpc>
              <a:spcAft>
                <a:spcPts val="600"/>
              </a:spcAft>
              <a:buNone/>
            </a:pPr>
            <a:r>
              <a:rPr sz="2500" b="1">
                <a:solidFill>
                  <a:srgbClr val="FFFFFF"/>
                </a:solidFill>
                <a:latin typeface="Segoe UI"/>
              </a:rPr>
              <a:t>Lessons Across the Cases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pattern repeats: impersonation + urgency + scale.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removes the old 'tells,' so verification must be technical or procedural.</a:t>
            </a:r>
          </a:p>
          <a:p>
            <a:pPr algn="l" indent="-256032" marL="256032">
              <a:lnSpc>
                <a:spcPct val="105000"/>
              </a:lnSpc>
              <a:spcAft>
                <a:spcPts val="1100"/>
              </a:spcAft>
              <a:buClr>
                <a:srgbClr val="2C6E3F"/>
              </a:buClr>
              <a:buFont typeface="Segoe UI"/>
              <a:buChar char="▸"/>
            </a:pPr>
            <a:r>
              <a:rPr sz="2100" b="0">
                <a:solidFill>
                  <a:srgbClr val="1C241E"/>
                </a:solidFill>
                <a:latin typeface="Segoe UI"/>
              </a:rPr>
              <a:t>Most defenses are things you already know (MFA, filters, anomaly detection).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People + process matter as much as technology.</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single control is enough - defense must be layered.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Impersonation + urgency + scale -&gt; verify &amp; layer.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You're the analyst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CFO forwards an urgent 'vendor bank change' email.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red flags would you check?</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ONE step would you take before any payment?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Week-8 attack type is this, and what's the core defense?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DETECTING AI PHISHING   ·   ~20 MIN</a:t>
            </a:r>
          </a:p>
          <a:p>
            <a:pPr algn="l">
              <a:lnSpc>
                <a:spcPct val="100000"/>
              </a:lnSpc>
              <a:spcAft>
                <a:spcPts val="600"/>
              </a:spcAft>
              <a:buNone/>
            </a:pPr>
            <a:r>
              <a:rPr sz="3800" b="1">
                <a:solidFill>
                  <a:srgbClr val="FFFFFF"/>
                </a:solidFill>
                <a:latin typeface="Segoe UI"/>
              </a:rPr>
              <a:t>Features, a Detector, and Its Limits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DETECTION IDEA</a:t>
            </a:r>
          </a:p>
          <a:p>
            <a:pPr algn="l">
              <a:lnSpc>
                <a:spcPct val="100000"/>
              </a:lnSpc>
              <a:spcAft>
                <a:spcPts val="600"/>
              </a:spcAft>
              <a:buNone/>
            </a:pPr>
            <a:r>
              <a:rPr sz="2500" b="1">
                <a:solidFill>
                  <a:srgbClr val="FFFFFF"/>
                </a:solidFill>
                <a:latin typeface="Segoe UI"/>
              </a:rPr>
              <a:t>Can We Detect AI Phishing?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cleans up grammar - but the STRUCTURE often still gives it away.</a:t>
            </a:r>
          </a:p>
          <a:p>
            <a:pPr algn="l" indent="-256032" marL="256032">
              <a:lnSpc>
                <a:spcPct val="105000"/>
              </a:lnSpc>
              <a:spcAft>
                <a:spcPts val="1100"/>
              </a:spcAft>
              <a:buClr>
                <a:srgbClr val="2C6E3F"/>
              </a:buClr>
              <a:buFont typeface="Segoe UI"/>
              <a:buChar char="▸"/>
            </a:pPr>
            <a:r>
              <a:rPr sz="2100" b="0">
                <a:solidFill>
                  <a:srgbClr val="1C241E"/>
                </a:solidFill>
                <a:latin typeface="Segoe UI"/>
              </a:rPr>
              <a:t>Signals: links, urgency language, credential requests, sender mismatch.</a:t>
            </a:r>
          </a:p>
          <a:p>
            <a:pPr algn="l" indent="-256032" marL="256032">
              <a:lnSpc>
                <a:spcPct val="105000"/>
              </a:lnSpc>
              <a:spcAft>
                <a:spcPts val="1100"/>
              </a:spcAft>
              <a:buClr>
                <a:srgbClr val="2C6E3F"/>
              </a:buClr>
              <a:buFont typeface="Segoe UI"/>
              <a:buChar char="▸"/>
            </a:pPr>
            <a:r>
              <a:rPr sz="2100" b="0">
                <a:solidFill>
                  <a:srgbClr val="1C241E"/>
                </a:solidFill>
                <a:latin typeface="Segoe UI"/>
              </a:rPr>
              <a:t>Turn each email into these numeric FEATURES (like Weeks 2-4).</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Train a classifier to flag phishing from the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is defense by pattern - the same ML we used for spam.</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Fluent text still leaves structural signals.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FEATURE AVERAGES: PHISHING VS. LEGIT</a:t>
            </a:r>
          </a:p>
          <a:p>
            <a:pPr algn="l">
              <a:lnSpc>
                <a:spcPct val="100000"/>
              </a:lnSpc>
              <a:spcAft>
                <a:spcPts val="600"/>
              </a:spcAft>
              <a:buNone/>
            </a:pPr>
            <a:r>
              <a:rPr sz="2500" b="1">
                <a:solidFill>
                  <a:srgbClr val="FFFFFF"/>
                </a:solidFill>
                <a:latin typeface="Segoe UI"/>
              </a:rPr>
              <a:t>What Makes Phishing Detectable</a:t>
            </a:r>
          </a:p>
        </p:txBody>
      </p:sp>
      <p:pic>
        <p:nvPicPr>
          <p:cNvPr id="6" name="Picture 5" descr="phishing_features.png"/>
          <p:cNvPicPr>
            <a:picLocks noChangeAspect="1"/>
          </p:cNvPicPr>
          <p:nvPr/>
        </p:nvPicPr>
        <p:blipFill>
          <a:blip r:embed="rId2"/>
          <a:stretch>
            <a:fillRect/>
          </a:stretch>
        </p:blipFill>
        <p:spPr>
          <a:xfrm>
            <a:off x="2259901" y="1325880"/>
            <a:ext cx="767189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Phishing emails average more links, urgency words, credential asks, and sender mismatches than legit ones.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TRAIN ON FEATURES, THEN FLAG</a:t>
            </a:r>
          </a:p>
          <a:p>
            <a:pPr algn="l">
              <a:lnSpc>
                <a:spcPct val="100000"/>
              </a:lnSpc>
              <a:spcAft>
                <a:spcPts val="600"/>
              </a:spcAft>
              <a:buNone/>
            </a:pPr>
            <a:r>
              <a:rPr sz="2500" b="1">
                <a:solidFill>
                  <a:srgbClr val="FFFFFF"/>
                </a:solidFill>
                <a:latin typeface="Segoe UI"/>
              </a:rPr>
              <a:t>A Simple AI-Phishing Detector (Defense)</a:t>
            </a:r>
          </a:p>
        </p:txBody>
      </p:sp>
      <p:sp>
        <p:nvSpPr>
          <p:cNvPr id="6" name="Rounded Rectangle 5"/>
          <p:cNvSpPr/>
          <p:nvPr/>
        </p:nvSpPr>
        <p:spPr>
          <a:xfrm>
            <a:off x="640080" y="1554480"/>
            <a:ext cx="10927080" cy="2715768"/>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167128"/>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sklearn.linear_model import LogisticRegression</a:t>
            </a:r>
          </a:p>
          <a:p>
            <a:pPr algn="l">
              <a:lnSpc>
                <a:spcPct val="100000"/>
              </a:lnSpc>
              <a:spcAft>
                <a:spcPts val="200"/>
              </a:spcAft>
              <a:buNone/>
            </a:pPr>
            <a:r>
              <a:rPr sz="1300" b="0">
                <a:solidFill>
                  <a:srgbClr val="ECF3EC"/>
                </a:solidFill>
                <a:latin typeface="Consolas"/>
              </a:rPr>
              <a:t>from sklearn.metrics import accuracy_score, confusion_matrix</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X = emails[['num_links','urgency_words','asks_credentials','sender_mismatch']]</a:t>
            </a:r>
          </a:p>
          <a:p>
            <a:pPr algn="l">
              <a:lnSpc>
                <a:spcPct val="100000"/>
              </a:lnSpc>
              <a:spcAft>
                <a:spcPts val="200"/>
              </a:spcAft>
              <a:buNone/>
            </a:pPr>
            <a:r>
              <a:rPr sz="1300" b="0">
                <a:solidFill>
                  <a:srgbClr val="ECF3EC"/>
                </a:solidFill>
                <a:latin typeface="Consolas"/>
              </a:rPr>
              <a:t>y = emails['label']            # 'phishing' or 'legit'</a:t>
            </a:r>
          </a:p>
          <a:p>
            <a:pPr algn="l">
              <a:lnSpc>
                <a:spcPct val="100000"/>
              </a:lnSpc>
              <a:spcAft>
                <a:spcPts val="200"/>
              </a:spcAft>
              <a:buNone/>
            </a:pPr>
            <a:r>
              <a:rPr sz="1300" b="0">
                <a:solidFill>
                  <a:srgbClr val="ECF3EC"/>
                </a:solidFill>
                <a:latin typeface="Consolas"/>
              </a:rPr>
              <a:t>clf = LogisticRegression(max_iter=1000).fit(X_train, y_train)</a:t>
            </a:r>
          </a:p>
          <a:p>
            <a:pPr algn="l">
              <a:lnSpc>
                <a:spcPct val="100000"/>
              </a:lnSpc>
              <a:spcAft>
                <a:spcPts val="200"/>
              </a:spcAft>
              <a:buNone/>
            </a:pPr>
            <a:r>
              <a:rPr sz="1300" b="0">
                <a:solidFill>
                  <a:srgbClr val="ECF3EC"/>
                </a:solidFill>
                <a:latin typeface="Consolas"/>
              </a:rPr>
              <a:t>print(accuracy_score(y_test, clf.predict(X_test)))   # ~0.96 in Lab 7</a:t>
            </a:r>
          </a:p>
        </p:txBody>
      </p:sp>
      <p:sp>
        <p:nvSpPr>
          <p:cNvPr id="9" name="TextBox 8"/>
          <p:cNvSpPr txBox="1"/>
          <p:nvPr/>
        </p:nvSpPr>
        <p:spPr>
          <a:xfrm>
            <a:off x="640080" y="4407408"/>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Same create -&gt; fit -&gt; evaluate workflow as spam detection. You build this in Lab 7.</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TRUE/FALSE POSITIVES AND NEGATIVES</a:t>
            </a:r>
          </a:p>
          <a:p>
            <a:pPr algn="l">
              <a:lnSpc>
                <a:spcPct val="100000"/>
              </a:lnSpc>
              <a:spcAft>
                <a:spcPts val="600"/>
              </a:spcAft>
              <a:buNone/>
            </a:pPr>
            <a:r>
              <a:rPr sz="2500" b="1">
                <a:solidFill>
                  <a:srgbClr val="FFFFFF"/>
                </a:solidFill>
                <a:latin typeface="Segoe UI"/>
              </a:rPr>
              <a:t>The Four Outcomes of a Phishing Detector</a:t>
            </a:r>
          </a:p>
        </p:txBody>
      </p:sp>
      <p:pic>
        <p:nvPicPr>
          <p:cNvPr id="6" name="Picture 5" descr="phishing_confusion_matrix.png"/>
          <p:cNvPicPr>
            <a:picLocks noChangeAspect="1"/>
          </p:cNvPicPr>
          <p:nvPr/>
        </p:nvPicPr>
        <p:blipFill>
          <a:blip r:embed="rId2"/>
          <a:stretch>
            <a:fillRect/>
          </a:stretch>
        </p:blipFill>
        <p:spPr>
          <a:xfrm>
            <a:off x="2913911" y="1325880"/>
            <a:ext cx="636387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confusion matrix: True Positive (caught the phish) and True Negative (legit delivered) are correct; False Positive (legit flagged - annoying) and False Negative (phish slips through - DANGEROUS).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LIMITS OF DETECTION</a:t>
            </a:r>
          </a:p>
          <a:p>
            <a:pPr algn="l">
              <a:lnSpc>
                <a:spcPct val="100000"/>
              </a:lnSpc>
              <a:spcAft>
                <a:spcPts val="600"/>
              </a:spcAft>
              <a:buNone/>
            </a:pPr>
            <a:r>
              <a:rPr sz="2500" b="1">
                <a:solidFill>
                  <a:srgbClr val="FFFFFF"/>
                </a:solidFill>
                <a:latin typeface="Segoe UI"/>
              </a:rPr>
              <a:t>Detection Is Not Perfect (Recall Week 4)</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Some legit emails get flagged: false positives (annoying, lost trust).</a:t>
            </a:r>
          </a:p>
          <a:p>
            <a:pPr algn="l" indent="-256032" marL="256032">
              <a:lnSpc>
                <a:spcPct val="105000"/>
              </a:lnSpc>
              <a:spcAft>
                <a:spcPts val="1100"/>
              </a:spcAft>
              <a:buClr>
                <a:srgbClr val="2C6E3F"/>
              </a:buClr>
              <a:buFont typeface="Segoe UI"/>
              <a:buChar char="▸"/>
            </a:pPr>
            <a:r>
              <a:rPr sz="2100" b="0">
                <a:solidFill>
                  <a:srgbClr val="1C241E"/>
                </a:solidFill>
                <a:latin typeface="Segoe UI"/>
              </a:rPr>
              <a:t>Some phishing slips through: false negatives (dangerous).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As attackers improve, false negatives rise - it's an arms race.</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detection is one layer, not the whole defense.</a:t>
            </a:r>
          </a:p>
          <a:p>
            <a:pPr algn="l" indent="-256032" marL="256032">
              <a:lnSpc>
                <a:spcPct val="105000"/>
              </a:lnSpc>
              <a:spcAft>
                <a:spcPts val="1100"/>
              </a:spcAft>
              <a:buClr>
                <a:srgbClr val="2C6E3F"/>
              </a:buClr>
              <a:buFont typeface="Segoe UI"/>
              <a:buChar char="▸"/>
            </a:pPr>
            <a:r>
              <a:rPr sz="2100" b="0">
                <a:solidFill>
                  <a:srgbClr val="1C241E"/>
                </a:solidFill>
                <a:latin typeface="Segoe UI"/>
              </a:rPr>
              <a:t>Pair it with MFA, verification habits, and user training.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FP vs FN again - detection is one layer.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Tune the phishing detector</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detector misses some AI phishing (false negatives).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Would you make it flag MORE or FEWER emails? What's the trade-off?</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feature might catch cleverer phishing?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can't detection alone solve phishing?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LAYERED DEFENSIVE STRATEGY   ·   ~10 MIN</a:t>
            </a:r>
          </a:p>
          <a:p>
            <a:pPr algn="l">
              <a:lnSpc>
                <a:spcPct val="100000"/>
              </a:lnSpc>
              <a:spcAft>
                <a:spcPts val="600"/>
              </a:spcAft>
              <a:buNone/>
            </a:pPr>
            <a:r>
              <a:rPr sz="3800" b="1">
                <a:solidFill>
                  <a:srgbClr val="FFFFFF"/>
                </a:solidFill>
                <a:latin typeface="Segoe UI"/>
              </a:rPr>
              <a:t>People, Process, and AI</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the attacker toolkit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two ways attackers use AI (from Monday).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 'look for typos' weak advice now?</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is the strongest defense against credential stuffing?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LAYERED DEFENSE</a:t>
            </a:r>
          </a:p>
          <a:p>
            <a:pPr algn="l">
              <a:lnSpc>
                <a:spcPct val="100000"/>
              </a:lnSpc>
              <a:spcAft>
                <a:spcPts val="600"/>
              </a:spcAft>
              <a:buNone/>
            </a:pPr>
            <a:r>
              <a:rPr sz="2500" b="1">
                <a:solidFill>
                  <a:srgbClr val="FFFFFF"/>
                </a:solidFill>
                <a:latin typeface="Segoe UI"/>
              </a:rPr>
              <a:t>Defense in Depth Against AI Attacks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Technology: AI email filters, MFA, anomaly detection, fast patching.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Process: out-of-band verification, approval workflows, incident response.</a:t>
            </a:r>
          </a:p>
          <a:p>
            <a:pPr algn="l" indent="-256032" marL="256032">
              <a:lnSpc>
                <a:spcPct val="105000"/>
              </a:lnSpc>
              <a:spcAft>
                <a:spcPts val="1100"/>
              </a:spcAft>
              <a:buClr>
                <a:srgbClr val="2C6E3F"/>
              </a:buClr>
              <a:buFont typeface="Segoe UI"/>
              <a:buChar char="▸"/>
            </a:pPr>
            <a:r>
              <a:rPr sz="2100" b="0">
                <a:solidFill>
                  <a:srgbClr val="1C241E"/>
                </a:solidFill>
                <a:latin typeface="Segoe UI"/>
              </a:rPr>
              <a:t>People: awareness training so staff pause and verify.</a:t>
            </a:r>
          </a:p>
          <a:p>
            <a:pPr algn="l" indent="-256032" marL="256032">
              <a:lnSpc>
                <a:spcPct val="105000"/>
              </a:lnSpc>
              <a:spcAft>
                <a:spcPts val="1100"/>
              </a:spcAft>
              <a:buClr>
                <a:srgbClr val="2C6E3F"/>
              </a:buClr>
              <a:buFont typeface="Segoe UI"/>
              <a:buChar char="▸"/>
            </a:pPr>
            <a:r>
              <a:rPr sz="2100" b="0">
                <a:solidFill>
                  <a:srgbClr val="1C241E"/>
                </a:solidFill>
                <a:latin typeface="Segoe UI"/>
              </a:rPr>
              <a:t>Layers cover each other's gaps - if one fails, another catches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Assume some attacks get through; plan to detect and respond.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People + process + technology, overlapping.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TECHNOLOGY, PROCESS, PEOPLE</a:t>
            </a:r>
          </a:p>
          <a:p>
            <a:pPr algn="l">
              <a:lnSpc>
                <a:spcPct val="100000"/>
              </a:lnSpc>
              <a:spcAft>
                <a:spcPts val="600"/>
              </a:spcAft>
              <a:buNone/>
            </a:pPr>
            <a:r>
              <a:rPr sz="2500" b="1">
                <a:solidFill>
                  <a:srgbClr val="FFFFFF"/>
                </a:solidFill>
                <a:latin typeface="Segoe UI"/>
              </a:rPr>
              <a:t>Defense in Depth: One Layer Fails, the Next Catches It</a:t>
            </a:r>
          </a:p>
        </p:txBody>
      </p:sp>
      <p:pic>
        <p:nvPicPr>
          <p:cNvPr id="6" name="Picture 5" descr="defense_in_depth_layers.png"/>
          <p:cNvPicPr>
            <a:picLocks noChangeAspect="1"/>
          </p:cNvPicPr>
          <p:nvPr/>
        </p:nvPicPr>
        <p:blipFill>
          <a:blip r:embed="rId2"/>
          <a:stretch>
            <a:fillRect/>
          </a:stretch>
        </p:blipFill>
        <p:spPr>
          <a:xfrm>
            <a:off x="791964" y="1325880"/>
            <a:ext cx="1060776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An AI phishing/deepfake attack must pass THREE layers - technology (AI filter + MFA), process (out-of-band verification), and people (pause, verify, report). A gap in one is covered by the next.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FULL ATTACKER AI -&gt; DEFENDER MAP</a:t>
            </a:r>
          </a:p>
          <a:p>
            <a:pPr algn="l">
              <a:lnSpc>
                <a:spcPct val="100000"/>
              </a:lnSpc>
              <a:spcAft>
                <a:spcPts val="600"/>
              </a:spcAft>
              <a:buNone/>
            </a:pPr>
            <a:r>
              <a:rPr sz="2500" b="1">
                <a:solidFill>
                  <a:srgbClr val="FFFFFF"/>
                </a:solidFill>
                <a:latin typeface="Segoe UI"/>
              </a:rPr>
              <a:t>Every Attack Has a Defense</a:t>
            </a:r>
          </a:p>
        </p:txBody>
      </p:sp>
      <p:pic>
        <p:nvPicPr>
          <p:cNvPr id="6" name="Picture 5" descr="defense_map.png"/>
          <p:cNvPicPr>
            <a:picLocks noChangeAspect="1"/>
          </p:cNvPicPr>
          <p:nvPr/>
        </p:nvPicPr>
        <p:blipFill>
          <a:blip r:embed="rId2"/>
          <a:stretch>
            <a:fillRect/>
          </a:stretch>
        </p:blipFill>
        <p:spPr>
          <a:xfrm>
            <a:off x="1505144" y="1325880"/>
            <a:ext cx="9181407"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complete picture: each AI-enabled technique from this week has a concrete, layered countermeasure.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PEOPLE ARE THE FRONT LINE</a:t>
            </a:r>
          </a:p>
          <a:p>
            <a:pPr algn="l">
              <a:lnSpc>
                <a:spcPct val="100000"/>
              </a:lnSpc>
              <a:spcAft>
                <a:spcPts val="600"/>
              </a:spcAft>
              <a:buNone/>
            </a:pPr>
            <a:r>
              <a:rPr sz="2500" b="1">
                <a:solidFill>
                  <a:srgbClr val="FFFFFF"/>
                </a:solidFill>
                <a:latin typeface="Segoe UI"/>
              </a:rPr>
              <a:t>The Human Layer Matters Most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Most AI attacks still target a PERSON's judgment.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Simple habits beat sophisticated fakes: verify, slow down, report.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'report phishing' button turns every employee into a sensor.</a:t>
            </a:r>
          </a:p>
          <a:p>
            <a:pPr algn="l" indent="-256032" marL="256032">
              <a:lnSpc>
                <a:spcPct val="105000"/>
              </a:lnSpc>
              <a:spcAft>
                <a:spcPts val="1100"/>
              </a:spcAft>
              <a:buClr>
                <a:srgbClr val="2C6E3F"/>
              </a:buClr>
              <a:buFont typeface="Segoe UI"/>
              <a:buChar char="▸"/>
            </a:pPr>
            <a:r>
              <a:rPr sz="2100" b="0">
                <a:solidFill>
                  <a:srgbClr val="1C241E"/>
                </a:solidFill>
                <a:latin typeface="Segoe UI"/>
              </a:rPr>
              <a:t>Culture: it's OK to double-check a 'CEO' request.</a:t>
            </a:r>
          </a:p>
          <a:p>
            <a:pPr algn="l" indent="-256032" marL="256032">
              <a:lnSpc>
                <a:spcPct val="105000"/>
              </a:lnSpc>
              <a:spcAft>
                <a:spcPts val="1100"/>
              </a:spcAft>
              <a:buClr>
                <a:srgbClr val="2C6E3F"/>
              </a:buClr>
              <a:buFont typeface="Segoe UI"/>
              <a:buChar char="▸"/>
            </a:pPr>
            <a:r>
              <a:rPr sz="2100" b="0">
                <a:solidFill>
                  <a:srgbClr val="1C241E"/>
                </a:solidFill>
                <a:latin typeface="Segoe UI"/>
              </a:rPr>
              <a:t>Technology assists people - it doesn't replace their judgment.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Verify, slow down, report - habits beat fakes.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Design a layered defense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company fears AI phishing and deepfake payment fraud. With a neighbor, pick:</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One TECHNOLOGY control.</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PROCESS control.</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PEOPLE control.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Grade the Detector: Build Its Confusion Matrix</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you get the results of running the Lab 7 detector on 10 emails - each row has the TRUE label and the detector's PREDICTION. Grade the detector by hand (~7 min), then we compare.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Tag each of the 10 rows as TP, FN, FP, or TN.</a:t>
            </a:r>
          </a:p>
          <a:p>
            <a:pPr algn="l" indent="-256032" marL="256032">
              <a:lnSpc>
                <a:spcPct val="105000"/>
              </a:lnSpc>
              <a:spcAft>
                <a:spcPts val="1100"/>
              </a:spcAft>
              <a:buClr>
                <a:srgbClr val="2C6E3F"/>
              </a:buClr>
              <a:buFont typeface="Segoe UI"/>
              <a:buChar char="▸"/>
            </a:pPr>
            <a:r>
              <a:rPr sz="1800" b="0">
                <a:solidFill>
                  <a:srgbClr val="1C241E"/>
                </a:solidFill>
                <a:latin typeface="Segoe UI"/>
              </a:rPr>
              <a:t>Tally the tags into a 2x2 confusion matrix (actual rows x predicted columns).</a:t>
            </a:r>
          </a:p>
          <a:p>
            <a:pPr algn="l" indent="-256032" marL="256032">
              <a:lnSpc>
                <a:spcPct val="105000"/>
              </a:lnSpc>
              <a:spcAft>
                <a:spcPts val="1100"/>
              </a:spcAft>
              <a:buClr>
                <a:srgbClr val="2C6E3F"/>
              </a:buClr>
              <a:buFont typeface="Segoe UI"/>
              <a:buChar char="▸"/>
            </a:pPr>
            <a:r>
              <a:rPr sz="1800" b="0">
                <a:solidFill>
                  <a:srgbClr val="1C241E"/>
                </a:solidFill>
                <a:latin typeface="Segoe UI"/>
              </a:rPr>
              <a:t>Compute accuracy = (TP + TN) / 10, and note how many phishing emails were MISSED (FN).</a:t>
            </a:r>
          </a:p>
          <a:p>
            <a:pPr algn="l" indent="-256032" marL="256032">
              <a:lnSpc>
                <a:spcPct val="105000"/>
              </a:lnSpc>
              <a:spcAft>
                <a:spcPts val="1100"/>
              </a:spcAft>
              <a:buClr>
                <a:srgbClr val="2C6E3F"/>
              </a:buClr>
              <a:buFont typeface="Segoe UI"/>
              <a:buChar char="▸"/>
            </a:pPr>
            <a:r>
              <a:rPr sz="1800" b="0">
                <a:solidFill>
                  <a:srgbClr val="1C241E"/>
                </a:solidFill>
                <a:latin typeface="Segoe UI"/>
              </a:rPr>
              <a:t>Decide: to catch more phishing, raise or lower the threshold - and what does it cost? Write a one-line recommendation naming the trade-off.</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7 &amp; Quiz 7</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7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Generate obviously-synthetic phishing in a sandbox to study its patterns.</a:t>
            </a:r>
          </a:p>
          <a:p>
            <a:pPr algn="l" indent="-256032" marL="256032">
              <a:lnSpc>
                <a:spcPct val="105000"/>
              </a:lnSpc>
              <a:spcAft>
                <a:spcPts val="900"/>
              </a:spcAft>
              <a:buClr>
                <a:srgbClr val="2C6E3F"/>
              </a:buClr>
              <a:buFont typeface="Segoe UI"/>
              <a:buChar char="▸"/>
            </a:pPr>
            <a:r>
              <a:rPr sz="1550" b="0">
                <a:solidFill>
                  <a:srgbClr val="1C241E"/>
                </a:solidFill>
                <a:latin typeface="Segoe UI"/>
              </a:rPr>
              <a:t>Extract features and train a phishing DETECTOR (~96% accuracy).</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the confusion matrix (false alarms vs missed phishing).</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Recommend layered defenses against AI phishing.</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7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Analyze how a real AI-powered campaign works.</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how to detect AI phishing from features.</a:t>
            </a:r>
          </a:p>
          <a:p>
            <a:pPr algn="l" indent="-256032" marL="256032">
              <a:lnSpc>
                <a:spcPct val="105000"/>
              </a:lnSpc>
              <a:spcAft>
                <a:spcPts val="900"/>
              </a:spcAft>
              <a:buClr>
                <a:srgbClr val="2C6E3F"/>
              </a:buClr>
              <a:buFont typeface="Segoe UI"/>
              <a:buChar char="▸"/>
            </a:pPr>
            <a:r>
              <a:rPr sz="1550" b="0">
                <a:solidFill>
                  <a:srgbClr val="1C241E"/>
                </a:solidFill>
                <a:latin typeface="Segoe UI"/>
              </a:rPr>
              <a:t>Interpret detector errors (FP vs FN).</a:t>
            </a:r>
          </a:p>
          <a:p>
            <a:pPr algn="l" indent="-256032" marL="256032">
              <a:lnSpc>
                <a:spcPct val="105000"/>
              </a:lnSpc>
              <a:spcAft>
                <a:spcPts val="900"/>
              </a:spcAft>
              <a:buClr>
                <a:srgbClr val="2C6E3F"/>
              </a:buClr>
              <a:buFont typeface="Segoe UI"/>
              <a:buChar char="▸"/>
            </a:pPr>
            <a:r>
              <a:rPr sz="1550" b="0">
                <a:solidFill>
                  <a:srgbClr val="1C241E"/>
                </a:solidFill>
                <a:latin typeface="Segoe UI"/>
              </a:rPr>
              <a:t>Design a people + process + technology defense.</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Real AI campaigns share a recipe: impersonation + urgency + scale (BEC, deepfake fraud, stuffing).</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AI phishing is still detectable from structure: links, urgency, credential asks, sender mismatch.</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Detection is imperfect (FP/FN) and attackers adapt - it's one layer, not the whole answer.</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Strong defense layers technology, process, and people - with the human layer often decisive.</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Lab 7 &amp; Exam 2</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Finish Lab 7 (Adversarial Email Generation) - a sandboxed, defensive detection lab.</a:t>
            </a:r>
          </a:p>
          <a:p>
            <a:pPr algn="l" indent="-256032" marL="256032">
              <a:lnSpc>
                <a:spcPct val="105000"/>
              </a:lnSpc>
              <a:spcAft>
                <a:spcPts val="1100"/>
              </a:spcAft>
              <a:buClr>
                <a:srgbClr val="2C6E3F"/>
              </a:buClr>
              <a:buFont typeface="Segoe UI"/>
              <a:buChar char="▸"/>
            </a:pPr>
            <a:r>
              <a:rPr sz="2100" b="0">
                <a:solidFill>
                  <a:srgbClr val="1C241E"/>
                </a:solidFill>
                <a:latin typeface="Segoe UI"/>
              </a:rPr>
              <a:t>📝 Complete Quiz 7 on Canvas; 📖 review Handout 7.</a:t>
            </a:r>
          </a:p>
          <a:p>
            <a:pPr algn="l" indent="-256032" marL="256032">
              <a:lnSpc>
                <a:spcPct val="105000"/>
              </a:lnSpc>
              <a:spcAft>
                <a:spcPts val="1100"/>
              </a:spcAft>
              <a:buClr>
                <a:srgbClr val="2C6E3F"/>
              </a:buClr>
              <a:buFont typeface="Segoe UI"/>
              <a:buChar char="▸"/>
            </a:pPr>
            <a:r>
              <a:rPr sz="2100" b="0">
                <a:solidFill>
                  <a:srgbClr val="1C241E"/>
                </a:solidFill>
                <a:latin typeface="Segoe UI"/>
              </a:rPr>
              <a:t>🗓️ Exam 2 (Weeks 5-8) is during Week 9 (Spring Break), taken ONLINE via Canvas.</a:t>
            </a:r>
          </a:p>
          <a:p>
            <a:pPr algn="l" indent="-256032" marL="256032">
              <a:lnSpc>
                <a:spcPct val="105000"/>
              </a:lnSpc>
              <a:spcAft>
                <a:spcPts val="1100"/>
              </a:spcAft>
              <a:buClr>
                <a:srgbClr val="2C6E3F"/>
              </a:buClr>
              <a:buFont typeface="Segoe UI"/>
              <a:buChar char="▸"/>
            </a:pPr>
            <a:r>
              <a:rPr sz="2100" b="0">
                <a:solidFill>
                  <a:srgbClr val="1C241E"/>
                </a:solidFill>
                <a:latin typeface="Segoe UI"/>
              </a:rPr>
              <a:t>Covers: unsupervised learning, semi-supervised &amp; RL, and attacker AI.</a:t>
            </a:r>
          </a:p>
          <a:p>
            <a:pPr algn="l" indent="-256032" marL="256032">
              <a:lnSpc>
                <a:spcPct val="105000"/>
              </a:lnSpc>
              <a:spcAft>
                <a:spcPts val="1100"/>
              </a:spcAft>
              <a:buClr>
                <a:srgbClr val="2C6E3F"/>
              </a:buClr>
              <a:buFont typeface="Segoe UI"/>
              <a:buChar char="▸"/>
            </a:pPr>
            <a:r>
              <a:rPr sz="2100" b="0">
                <a:solidFill>
                  <a:srgbClr val="1C241E"/>
                </a:solidFill>
                <a:latin typeface="Segoe UI"/>
              </a:rPr>
              <a:t>After the break (Week 10): how AI SYSTEMS themselves are attacked.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Finish Lab 7 &amp; Quiz 7; Exam 2 (Wks 5-8) in Week 9, online.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real AI-powered attack and its core defense.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 detection alone not enough against AI phishing?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topic from Weeks 5-8 you want reviewed before Exam 2.</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recap</a:t>
            </a:r>
          </a:p>
          <a:p>
            <a:pPr algn="l">
              <a:lnSpc>
                <a:spcPct val="105000"/>
              </a:lnSpc>
              <a:spcAft>
                <a:spcPts val="600"/>
              </a:spcAft>
              <a:buNone/>
            </a:pPr>
            <a:r>
              <a:rPr sz="1250" b="0">
                <a:solidFill>
                  <a:srgbClr val="5C6B5E"/>
                </a:solidFill>
                <a:latin typeface="Segoe UI"/>
              </a:rPr>
              <a:t>The attacker toolkit</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Case studies</a:t>
            </a:r>
          </a:p>
          <a:p>
            <a:pPr algn="l">
              <a:lnSpc>
                <a:spcPct val="105000"/>
              </a:lnSpc>
              <a:spcAft>
                <a:spcPts val="600"/>
              </a:spcAft>
              <a:buNone/>
            </a:pPr>
            <a:r>
              <a:rPr sz="1250" b="0">
                <a:solidFill>
                  <a:srgbClr val="5C6B5E"/>
                </a:solidFill>
                <a:latin typeface="Segoe UI"/>
              </a:rPr>
              <a:t>Real AI-powered campaigns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Detecting AI phishing</a:t>
            </a:r>
          </a:p>
          <a:p>
            <a:pPr algn="l">
              <a:lnSpc>
                <a:spcPct val="105000"/>
              </a:lnSpc>
              <a:spcAft>
                <a:spcPts val="600"/>
              </a:spcAft>
              <a:buNone/>
            </a:pPr>
            <a:r>
              <a:rPr sz="1250" b="0">
                <a:solidFill>
                  <a:srgbClr val="5C6B5E"/>
                </a:solidFill>
                <a:latin typeface="Segoe UI"/>
              </a:rPr>
              <a:t>Features, a detector, its limits (Lab 7)</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Layered defensive strategy</a:t>
            </a:r>
          </a:p>
          <a:p>
            <a:pPr algn="l">
              <a:lnSpc>
                <a:spcPct val="105000"/>
              </a:lnSpc>
              <a:spcAft>
                <a:spcPts val="600"/>
              </a:spcAft>
              <a:buNone/>
            </a:pPr>
            <a:r>
              <a:rPr sz="1250" b="0">
                <a:solidFill>
                  <a:srgbClr val="5C6B5E"/>
                </a:solidFill>
                <a:latin typeface="Segoe UI"/>
              </a:rPr>
              <a:t>People, process, and AI</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Grade the detector</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7 &amp; Exam 2</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CISA &amp; NSA, guidance on AI-enabled threats and phishing-resistant MFA.</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MITRE ATT&amp;CK and MITRE ATLAS - attacker technique knowledge bases.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SP 800-63B - digital identity / authentication (MFA, breached passwords).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OWASP - phishing and credential-stuffing prevention cheat sheets.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Chio &amp; Freeman, Machine Learning and Security (O'Reilly).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CASES, DETECTION &amp; DEFENSE</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Analyze real case studies of AI-powered attack campaigns.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Detect AI-generated phishing by turning emails into features.</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Interpret a detector's errors (false positives vs. false negatives).</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Design a layered defense combining people, process, and AI.</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CASE STUDIES   ·   ~20 MIN</a:t>
            </a:r>
          </a:p>
          <a:p>
            <a:pPr algn="l">
              <a:lnSpc>
                <a:spcPct val="100000"/>
              </a:lnSpc>
              <a:spcAft>
                <a:spcPts val="600"/>
              </a:spcAft>
              <a:buNone/>
            </a:pPr>
            <a:r>
              <a:rPr sz="3800" b="1">
                <a:solidFill>
                  <a:srgbClr val="FFFFFF"/>
                </a:solidFill>
                <a:latin typeface="Segoe UI"/>
              </a:rPr>
              <a:t>Real AI-Powered Campaigns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CASE: FAKE 'CEO' EMAILS</a:t>
            </a:r>
          </a:p>
          <a:p>
            <a:pPr algn="l">
              <a:lnSpc>
                <a:spcPct val="100000"/>
              </a:lnSpc>
              <a:spcAft>
                <a:spcPts val="600"/>
              </a:spcAft>
              <a:buNone/>
            </a:pPr>
            <a:r>
              <a:rPr sz="2500" b="1">
                <a:solidFill>
                  <a:srgbClr val="FFFFFF"/>
                </a:solidFill>
                <a:latin typeface="Segoe UI"/>
              </a:rPr>
              <a:t>Case 1 - Business Email Compromise (BEC)</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Attackers impersonate an executive or vendor by email.</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writes fluent, context-aware messages that match company tone.</a:t>
            </a:r>
          </a:p>
          <a:p>
            <a:pPr algn="l" indent="-256032" marL="256032">
              <a:lnSpc>
                <a:spcPct val="105000"/>
              </a:lnSpc>
              <a:spcAft>
                <a:spcPts val="1100"/>
              </a:spcAft>
              <a:buClr>
                <a:srgbClr val="2C6E3F"/>
              </a:buClr>
              <a:buFont typeface="Segoe UI"/>
              <a:buChar char="▸"/>
            </a:pPr>
            <a:r>
              <a:rPr sz="2100" b="0">
                <a:solidFill>
                  <a:srgbClr val="1C241E"/>
                </a:solidFill>
                <a:latin typeface="Segoe UI"/>
              </a:rPr>
              <a:t>Target: finance staff, asked to pay a fake invoice or wire funds.</a:t>
            </a:r>
          </a:p>
          <a:p>
            <a:pPr algn="l" indent="-256032" marL="256032">
              <a:lnSpc>
                <a:spcPct val="105000"/>
              </a:lnSpc>
              <a:spcAft>
                <a:spcPts val="1100"/>
              </a:spcAft>
              <a:buClr>
                <a:srgbClr val="2C6E3F"/>
              </a:buClr>
              <a:buFont typeface="Segoe UI"/>
              <a:buChar char="▸"/>
            </a:pPr>
            <a:r>
              <a:rPr sz="2100" b="0">
                <a:solidFill>
                  <a:srgbClr val="1C241E"/>
                </a:solidFill>
                <a:latin typeface="Segoe UI"/>
              </a:rPr>
              <a:t>BEC is among the costliest cybercrimes (billions in losses per year).</a:t>
            </a:r>
          </a:p>
          <a:p>
            <a:pPr algn="l" indent="-256032" marL="256032">
              <a:lnSpc>
                <a:spcPct val="105000"/>
              </a:lnSpc>
              <a:spcAft>
                <a:spcPts val="1100"/>
              </a:spcAft>
              <a:buClr>
                <a:srgbClr val="2C6E3F"/>
              </a:buClr>
              <a:buFont typeface="Segoe UI"/>
              <a:buChar char="▸"/>
            </a:pPr>
            <a:r>
              <a:rPr sz="2100" b="0">
                <a:solidFill>
                  <a:srgbClr val="1C241E"/>
                </a:solidFill>
                <a:latin typeface="Segoe UI"/>
              </a:rPr>
              <a:t>Lesson: verify payment changes out-of-band; use approval workflows.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BEC = impersonation + urgency -&gt; fraudulent payments.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CASE: THE VOICE ON THE PHONE</a:t>
            </a:r>
          </a:p>
          <a:p>
            <a:pPr algn="l">
              <a:lnSpc>
                <a:spcPct val="100000"/>
              </a:lnSpc>
              <a:spcAft>
                <a:spcPts val="600"/>
              </a:spcAft>
              <a:buNone/>
            </a:pPr>
            <a:r>
              <a:rPr sz="2500" b="1">
                <a:solidFill>
                  <a:srgbClr val="FFFFFF"/>
                </a:solidFill>
                <a:latin typeface="Segoe UI"/>
              </a:rPr>
              <a:t>Case 2 - Deepfake Voice / Video Fraud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Attackers clone an executive's voice (or video) from public clips.</a:t>
            </a:r>
          </a:p>
          <a:p>
            <a:pPr algn="l" indent="-256032" marL="256032">
              <a:lnSpc>
                <a:spcPct val="105000"/>
              </a:lnSpc>
              <a:spcAft>
                <a:spcPts val="1100"/>
              </a:spcAft>
              <a:buClr>
                <a:srgbClr val="2C6E3F"/>
              </a:buClr>
              <a:buFont typeface="Segoe UI"/>
              <a:buChar char="▸"/>
            </a:pPr>
            <a:r>
              <a:rPr sz="2100" b="0">
                <a:solidFill>
                  <a:srgbClr val="1C241E"/>
                </a:solidFill>
                <a:latin typeface="Segoe UI"/>
              </a:rPr>
              <a:t>A finance employee gets an urgent call from the 'CEO' to transfer money.</a:t>
            </a:r>
          </a:p>
          <a:p>
            <a:pPr algn="l" indent="-256032" marL="256032">
              <a:lnSpc>
                <a:spcPct val="105000"/>
              </a:lnSpc>
              <a:spcAft>
                <a:spcPts val="1100"/>
              </a:spcAft>
              <a:buClr>
                <a:srgbClr val="2C6E3F"/>
              </a:buClr>
              <a:buFont typeface="Segoe UI"/>
              <a:buChar char="▸"/>
            </a:pPr>
            <a:r>
              <a:rPr sz="2100" b="0">
                <a:solidFill>
                  <a:srgbClr val="1C241E"/>
                </a:solidFill>
                <a:latin typeface="Segoe UI"/>
              </a:rPr>
              <a:t>Real incidents have moved millions via faked voice/video calls.</a:t>
            </a:r>
          </a:p>
          <a:p>
            <a:pPr algn="l" indent="-256032" marL="256032">
              <a:lnSpc>
                <a:spcPct val="105000"/>
              </a:lnSpc>
              <a:spcAft>
                <a:spcPts val="1100"/>
              </a:spcAft>
              <a:buClr>
                <a:srgbClr val="2C6E3F"/>
              </a:buClr>
              <a:buFont typeface="Segoe UI"/>
              <a:buChar char="▸"/>
            </a:pPr>
            <a:r>
              <a:rPr sz="2100" b="0">
                <a:solidFill>
                  <a:srgbClr val="1C241E"/>
                </a:solidFill>
                <a:latin typeface="Segoe UI"/>
              </a:rPr>
              <a:t>Works because we trust a familiar voice and act under pressure.</a:t>
            </a:r>
          </a:p>
          <a:p>
            <a:pPr algn="l" indent="-256032" marL="256032">
              <a:lnSpc>
                <a:spcPct val="105000"/>
              </a:lnSpc>
              <a:spcAft>
                <a:spcPts val="1100"/>
              </a:spcAft>
              <a:buClr>
                <a:srgbClr val="2C6E3F"/>
              </a:buClr>
              <a:buFont typeface="Segoe UI"/>
              <a:buChar char="▸"/>
            </a:pPr>
            <a:r>
              <a:rPr sz="2100" b="0">
                <a:solidFill>
                  <a:srgbClr val="1C241E"/>
                </a:solidFill>
                <a:latin typeface="Segoe UI"/>
              </a:rPr>
              <a:t>Lesson: call back on a known number; use code words; slow down.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Voice clones bypass 'I recognize them.'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CASE: SOMEONE ELSE'S BREACH</a:t>
            </a:r>
          </a:p>
          <a:p>
            <a:pPr algn="l">
              <a:lnSpc>
                <a:spcPct val="100000"/>
              </a:lnSpc>
              <a:spcAft>
                <a:spcPts val="600"/>
              </a:spcAft>
              <a:buNone/>
            </a:pPr>
            <a:r>
              <a:rPr sz="2500" b="1">
                <a:solidFill>
                  <a:srgbClr val="FFFFFF"/>
                </a:solidFill>
                <a:latin typeface="Segoe UI"/>
              </a:rPr>
              <a:t>Case 3 - Credential Stuffing at Scale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breach elsewhere leaks millions of email/password pairs.</a:t>
            </a:r>
          </a:p>
          <a:p>
            <a:pPr algn="l" indent="-256032" marL="256032">
              <a:lnSpc>
                <a:spcPct val="105000"/>
              </a:lnSpc>
              <a:spcAft>
                <a:spcPts val="1100"/>
              </a:spcAft>
              <a:buClr>
                <a:srgbClr val="2C6E3F"/>
              </a:buClr>
              <a:buFont typeface="Segoe UI"/>
              <a:buChar char="▸"/>
            </a:pPr>
            <a:r>
              <a:rPr sz="2100" b="0">
                <a:solidFill>
                  <a:srgbClr val="1C241E"/>
                </a:solidFill>
                <a:latin typeface="Segoe UI"/>
              </a:rPr>
              <a:t>Bots try them against many services, betting on password reuse.</a:t>
            </a:r>
          </a:p>
          <a:p>
            <a:pPr algn="l" indent="-256032" marL="256032">
              <a:lnSpc>
                <a:spcPct val="105000"/>
              </a:lnSpc>
              <a:spcAft>
                <a:spcPts val="1100"/>
              </a:spcAft>
              <a:buClr>
                <a:srgbClr val="2C6E3F"/>
              </a:buClr>
              <a:buFont typeface="Segoe UI"/>
              <a:buChar char="▸"/>
            </a:pPr>
            <a:r>
              <a:rPr sz="2100" b="0">
                <a:solidFill>
                  <a:srgbClr val="1C241E"/>
                </a:solidFill>
                <a:latin typeface="Segoe UI"/>
              </a:rPr>
              <a:t>Successful logins become account takeovers, fraud, or footholds.</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helps evade defenses (spread attempts, mimic human timing).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Lesson: MFA everywhere; check passwords against breach lists.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Your risk rises from OTHERS' breaches.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CASE: PROBING THE MACHINES</a:t>
            </a:r>
          </a:p>
          <a:p>
            <a:pPr algn="l">
              <a:lnSpc>
                <a:spcPct val="100000"/>
              </a:lnSpc>
              <a:spcAft>
                <a:spcPts val="600"/>
              </a:spcAft>
              <a:buNone/>
            </a:pPr>
            <a:r>
              <a:rPr sz="2500" b="1">
                <a:solidFill>
                  <a:srgbClr val="FFFFFF"/>
                </a:solidFill>
                <a:latin typeface="Segoe UI"/>
              </a:rPr>
              <a:t>Case 4 - AI-Assisted Recon &amp; Malware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Attackers auto-scan the internet for exposed, unpatched systems.</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profiles targets and prioritizes the easiest ways in.</a:t>
            </a:r>
          </a:p>
          <a:p>
            <a:pPr algn="l" indent="-256032" marL="256032">
              <a:lnSpc>
                <a:spcPct val="105000"/>
              </a:lnSpc>
              <a:spcAft>
                <a:spcPts val="1100"/>
              </a:spcAft>
              <a:buClr>
                <a:srgbClr val="2C6E3F"/>
              </a:buClr>
              <a:buFont typeface="Segoe UI"/>
              <a:buChar char="▸"/>
            </a:pPr>
            <a:r>
              <a:rPr sz="2100" b="0">
                <a:solidFill>
                  <a:srgbClr val="1C241E"/>
                </a:solidFill>
                <a:latin typeface="Segoe UI"/>
              </a:rPr>
              <a:t>Malware mutates to slip past signature-based antivirus.</a:t>
            </a:r>
          </a:p>
          <a:p>
            <a:pPr algn="l" indent="-256032" marL="256032">
              <a:lnSpc>
                <a:spcPct val="105000"/>
              </a:lnSpc>
              <a:spcAft>
                <a:spcPts val="1100"/>
              </a:spcAft>
              <a:buClr>
                <a:srgbClr val="2C6E3F"/>
              </a:buClr>
              <a:buFont typeface="Segoe UI"/>
              <a:buChar char="▸"/>
            </a:pPr>
            <a:r>
              <a:rPr sz="2100" b="0">
                <a:solidFill>
                  <a:srgbClr val="1C241E"/>
                </a:solidFill>
                <a:latin typeface="Segoe UI"/>
              </a:rPr>
              <a:t>Faster attacker automation shrinks defenders' reaction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Lesson: reduce exposure, patch fast, use behavior/anomaly detection.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Automated recon + evasive malware = less reaction time.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