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by flipping the perspective: 'For seven weeks we used AI to DEFEND. This week we study how ATTACKERS use it - so we can detect and stop them.' State the ethics up front: this is defensive education; we never build or send real attacks. Note Lab 7 generates only obviously-fake, synthetic phishing in a sandbox to learn detection. Exam 2 (Weeks 5-8) is next week, so this is the last new topic before it.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phishing (recall Week 1) and show what AI changes: fluency, personalization, and scale. The old advice ('look for typos') is weakening. Give the BEC example - fake executive payment requests cause huge losses (cite FBI IC3). Ask: 'What used to give phishing away, and why is that fading?' ~4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DEFENSIVE code: how a filter turns raw email text into features (links, urgency words, credential asks, sender mismatch). This is exactly what Lab 7 uses to DETECT AI phishing. Emphasize we're building detection, not attacks. Read each feature and why it signals phishing. ~4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the (illustrative) trend: obvious mistakes are disappearing, so 'just look for bad grammar' no longer protects users. The lesson: we must rely on technical signals (links, sender, behavior) and verification habits, not just human eyeballing. Bridges to why detection features matter. ~3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deepfakes, focusing on the most common business threat: voice-clone fraud (a fake CEO calling finance to authorize a transfer). Note how little audio is needed. The practical defense is human-process: call back on a known number, use a code word, distrust urgency. Ask if anyone has gotten a suspicious 'family emergency' call. ~4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Trace the scam left to right so the threat feels concrete: a few seconds of public audio (a podcast, a voicemail) is enough to clone a voice; the clone makes an URGENT call ('wire $250k now'); without a check, the transfer completes. Then land the green DEFENSE box and the red X: the whole chain breaks at one human step - hang up and call back on a number you already trust, use a pre-agreed code word, and kill the urgency. The attacker's power is the voice; the defender's power is the CALLBACK. ~3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credential stuffing plainly: attackers don't 'crack' your site - they reuse passwords leaked elsewhere, at scale, with bots. Password reuse is the root cause. The strongest defense is MFA (and passkeys), plus checking passwords against breach lists and rate limiting. Tie to Week 1's human factor. ~4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funnel. Even if only a small percentage of reused credentials work, the sheer volume of leaked passwords makes the absolute number of takeovers large. This is why MFA matters so much - it breaks the 'password alone = access' assumption. Numbers are illustrative. ~3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Part 2. Answers: AI phishing -&gt; report it, don't click, verify via IT; voice deepfake -&gt; call back on a known number, use a verification step; credential stuffing -&gt; MFA + change reused passwords. Reinforce that each attack has a concrete defense.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'AI also helps attackers probe systems and evade our tools - but defenders adapt too.' ~23 minutes with figures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reconnaissance as the attacker's homework, now automated. AI speeds up finding exposed systems and building target profiles from public info. Defensive response: shrink the attack surface (close exposed services), watch for scanning, and patch fast so found weaknesses close quickly. ~4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Prime the flip in perspective and the defensive rationale. Pairs 2 min, cold-call 2-3. Expected: we used AI for spam/phishing detection, clustering, anomaly detection; AI could help attackers write better lures, guess passwords, scan targets; defenders must understand attacker tools to counter them ('know your enemy'). Set the ethical tone: study to defend.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Describe adaptive malware: it mutates to dodge signature detection (which looks for known patterns). The defensive answer connects to Week 6: watch BEHAVIOR and flag ANOMALIES rather than relying on signatures alone. This ties the whole course together - anomaly detection defends against novel/adaptive threats. ~5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this side-by-side to show exactly WHY adaptive malware defeats old antivirus. LEFT (signature-based): the original file matches the known hash and is CAUGHT, but the mutated variant has a new hash, no match, and is MISSED - the attacker only had to change the code, not the behavior. RIGHT (behavior-based, our Week 6 anomaly detection): both variants ENCRYPT many files fast - identical behavior - so both are FLAGGED. The lesson: to catch shape-shifting malware, watch behavior, not fingerprints. This is why Week 6 mattered. ~3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lifecycle figure to synthesize Parts 2-3: AI can assist recon, lure creation, malware, and evasion. Point out defenders don't need to win every stage - breaking any link disrupts the attack. This sets up the defense-mapping slide. ~4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reassuring payoff slide. Walk the mapping: AI phishing -&gt; ML filters + training; credential stuffing -&gt; MFA; deepfakes -&gt; verification; adaptive malware -&gt; behavior/anomaly detection; recon -&gt; reduce exposure. Emphasize students already learned most of these defenses - this week just names the threats they answer. ~4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the attack-&gt;defense mapping. Answers: behavior/anomaly-based detection (not signatures); AI email filtering + user training; MFA + breached-password checks + rate limiting. The point students should leave with: understanding the attack tells you the defense. Pairs 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session's hands-on task - students physically run the detector's feature logic before Lab 7 automates it. Hand each pair the 5 snippets. Circulate. Reveal the true labels: the obvious phishing scores high on all four signals; the clean legit mail scores 0-1. The PLANTED borderline case - e.g., a real password-reset the user requested (asks_credentials=1 but sender matches, one link) or a well-written phish whose only tell is sender_mismatch - lands right at the cutoff, showing why any single threshold produces false positives AND false negatives (Week 4 callback). This is exactly what email_features() computes and what the Lab 7 classifier learns; because detection is imperfect, we still layer MFA and out-of-band verification on top. ~12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the lecture to the assessments. Left = Lab 7 (study attacker patterns to build a DETECTOR - defensive); right = Quiz 7 question types. Stress Lab 7 is sandboxed and educational: no real phishing, no real targets. Keep these slides open for the lab. ~2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'Name an AI attack and its defense.' Reinforce the constructive message and the ethics: we study attacks to defend, never to carry them out. Prime Exam 2 (Weeks 5-8). ~2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Wednesday grounds today in real cases and pivots hard to DETECTION (the Lab 7 bridge). Assign Lab 7, Quiz 7, Handout 7. Flag Exam 2 during Week 9 (online) covering Weeks 5-8, so this is the final new content before it.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phishing answer checks Objective 2; the attack/defense pairing checks Objective 4. Use clarifications to open Wednesday.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Two arcs today: attacks that fool PEOPLE (phishing, deepfakes, stolen passwords) and attacks that fool or evade MACHINES (recon, adaptive malware) - each paired with its defense.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MITRE ATLAS and the CISA phishing guidance are the best starting points for the defensive view of attacker AI.</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four goals and stress objective 4 - every attack maps to a defense, which keeps the week constructive rather than scary. Remind students this is Exam-2 material and directly sets up Lab 7's detection task.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'AI is a force multiplier - for defenders AND attackers. Let's see what it changes for the attacker.' ~10 minutes.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Frame the core idea: AI is dual-use. The worry isn't a brand-new kind of attack so much as OLD attacks done far cheaper, at massive scale, personalized, and adaptive. That combination is what makes AI attacks dangerous. Keep it grounded - no sci-fi.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(illustrative) scaling chart. The log scale shows the leap: a person hand-writing lures manages dozens a day; templates push thousands; AI-assisted personalization reaches hundreds of thousands. Emphasize these are order-of-magnitude illustrations, not exact figures. The takeaway: scale is the game-changer, and defenses must handle volume. ~4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Motivate the defensive urgency without fear-mongering. The scale and quality of AI attacks overwhelm manual defense, so defenders adopt AI (Weeks 3-7) too. End on the constructive promise: for every attack, a defense - which is the throughline of the whole week. ~3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'Most attacks still target PEOPLE. AI makes the human-facing tricks far more convincing.' ~26 minutes with figures, defensive code, and an activity.</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8  ·  MONDAY  ·  75 MINUTES</a:t>
            </a:r>
          </a:p>
          <a:p>
            <a:pPr algn="l">
              <a:lnSpc>
                <a:spcPct val="100000"/>
              </a:lnSpc>
              <a:spcAft>
                <a:spcPts val="400"/>
              </a:spcAft>
              <a:buNone/>
            </a:pPr>
            <a:r>
              <a:rPr sz="4000" b="1">
                <a:solidFill>
                  <a:srgbClr val="FFFFFF"/>
                </a:solidFill>
                <a:latin typeface="Segoe UI"/>
              </a:rPr>
              <a:t>How Attackers Use AI</a:t>
            </a:r>
          </a:p>
          <a:p>
            <a:pPr algn="l">
              <a:lnSpc>
                <a:spcPct val="105000"/>
              </a:lnSpc>
              <a:spcAft>
                <a:spcPts val="0"/>
              </a:spcAft>
              <a:buNone/>
            </a:pPr>
            <a:r>
              <a:rPr sz="2200" b="0">
                <a:solidFill>
                  <a:srgbClr val="E7F1E8"/>
                </a:solidFill>
                <a:latin typeface="Segoe UI"/>
              </a:rPr>
              <a:t>Phishing, Deepfakes, Credential Stuffing, Recon &amp; Adaptive Malware</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ATTACK 1: PHISHING</a:t>
            </a:r>
          </a:p>
          <a:p>
            <a:pPr algn="l">
              <a:lnSpc>
                <a:spcPct val="100000"/>
              </a:lnSpc>
              <a:spcAft>
                <a:spcPts val="600"/>
              </a:spcAft>
              <a:buNone/>
            </a:pPr>
            <a:r>
              <a:rPr sz="2500" b="1">
                <a:solidFill>
                  <a:srgbClr val="FFFFFF"/>
                </a:solidFill>
                <a:latin typeface="Segoe UI"/>
              </a:rPr>
              <a:t>AI-Powered Phishing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Phishing = fake messages that trick people into acting (click, pay, reveal).</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writes fluent, personalized lures - no more obvious typos.</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tailors each message using scraped public info (name, role, employer).</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scales: thousands of unique, believable emails at once.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Business Email Compromise (BEC) - fake 'CEO' payment requests - is a top-cost attack.</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AI = fluent, personalized, mass-produced lures.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TURN AN EMAIL INTO FEATURES TO DETECT IT</a:t>
            </a:r>
          </a:p>
          <a:p>
            <a:pPr algn="l">
              <a:lnSpc>
                <a:spcPct val="100000"/>
              </a:lnSpc>
              <a:spcAft>
                <a:spcPts val="600"/>
              </a:spcAft>
              <a:buNone/>
            </a:pPr>
            <a:r>
              <a:rPr sz="2500" b="1">
                <a:solidFill>
                  <a:srgbClr val="FFFFFF"/>
                </a:solidFill>
                <a:latin typeface="Segoe UI"/>
              </a:rPr>
              <a:t>How a Filter READS an Email (Defense)</a:t>
            </a:r>
          </a:p>
        </p:txBody>
      </p:sp>
      <p:sp>
        <p:nvSpPr>
          <p:cNvPr id="6" name="Rounded Rectangle 5"/>
          <p:cNvSpPr/>
          <p:nvPr/>
        </p:nvSpPr>
        <p:spPr>
          <a:xfrm>
            <a:off x="640080" y="1554480"/>
            <a:ext cx="10927080" cy="3008376"/>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2459736"/>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def email_features(text, sender_is_known):</a:t>
            </a:r>
          </a:p>
          <a:p>
            <a:pPr algn="l">
              <a:lnSpc>
                <a:spcPct val="100000"/>
              </a:lnSpc>
              <a:spcAft>
                <a:spcPts val="200"/>
              </a:spcAft>
              <a:buNone/>
            </a:pPr>
            <a:r>
              <a:rPr sz="1300" b="0">
                <a:solidFill>
                  <a:srgbClr val="ECF3EC"/>
                </a:solidFill>
                <a:latin typeface="Consolas"/>
              </a:rPr>
              <a:t>    t = text.lower()</a:t>
            </a:r>
          </a:p>
          <a:p>
            <a:pPr algn="l">
              <a:lnSpc>
                <a:spcPct val="100000"/>
              </a:lnSpc>
              <a:spcAft>
                <a:spcPts val="200"/>
              </a:spcAft>
              <a:buNone/>
            </a:pPr>
            <a:r>
              <a:rPr sz="1300" b="0">
                <a:solidFill>
                  <a:srgbClr val="ECF3EC"/>
                </a:solidFill>
                <a:latin typeface="Consolas"/>
              </a:rPr>
              <a:t>    return {</a:t>
            </a:r>
          </a:p>
          <a:p>
            <a:pPr algn="l">
              <a:lnSpc>
                <a:spcPct val="100000"/>
              </a:lnSpc>
              <a:spcAft>
                <a:spcPts val="200"/>
              </a:spcAft>
              <a:buNone/>
            </a:pPr>
            <a:r>
              <a:rPr sz="1300" b="0">
                <a:solidFill>
                  <a:srgbClr val="ECF3EC"/>
                </a:solidFill>
                <a:latin typeface="Consolas"/>
              </a:rPr>
              <a:t>        'num_links':        t.count('http'),</a:t>
            </a:r>
          </a:p>
          <a:p>
            <a:pPr algn="l">
              <a:lnSpc>
                <a:spcPct val="100000"/>
              </a:lnSpc>
              <a:spcAft>
                <a:spcPts val="200"/>
              </a:spcAft>
              <a:buNone/>
            </a:pPr>
            <a:r>
              <a:rPr sz="1300" b="0">
                <a:solidFill>
                  <a:srgbClr val="ECF3EC"/>
                </a:solidFill>
                <a:latin typeface="Consolas"/>
              </a:rPr>
              <a:t>        'urgency_words':    sum(t.count(w) for w in ['urgent','immediately','verify','act now']),</a:t>
            </a:r>
          </a:p>
          <a:p>
            <a:pPr algn="l">
              <a:lnSpc>
                <a:spcPct val="100000"/>
              </a:lnSpc>
              <a:spcAft>
                <a:spcPts val="200"/>
              </a:spcAft>
              <a:buNone/>
            </a:pPr>
            <a:r>
              <a:rPr sz="1300" b="0">
                <a:solidFill>
                  <a:srgbClr val="ECF3EC"/>
                </a:solidFill>
                <a:latin typeface="Consolas"/>
              </a:rPr>
              <a:t>        'asks_credentials': int(any(w in t for w in ['password','verify account','confirm identity'])),</a:t>
            </a:r>
          </a:p>
          <a:p>
            <a:pPr algn="l">
              <a:lnSpc>
                <a:spcPct val="100000"/>
              </a:lnSpc>
              <a:spcAft>
                <a:spcPts val="200"/>
              </a:spcAft>
              <a:buNone/>
            </a:pPr>
            <a:r>
              <a:rPr sz="1300" b="0">
                <a:solidFill>
                  <a:srgbClr val="ECF3EC"/>
                </a:solidFill>
                <a:latin typeface="Consolas"/>
              </a:rPr>
              <a:t>        'sender_mismatch':  int(not sender_is_known),</a:t>
            </a:r>
          </a:p>
          <a:p>
            <a:pPr algn="l">
              <a:lnSpc>
                <a:spcPct val="100000"/>
              </a:lnSpc>
              <a:spcAft>
                <a:spcPts val="200"/>
              </a:spcAft>
              <a:buNone/>
            </a:pPr>
            <a:r>
              <a:rPr sz="1300" b="0">
                <a:solidFill>
                  <a:srgbClr val="ECF3EC"/>
                </a:solidFill>
                <a:latin typeface="Consolas"/>
              </a:rPr>
              <a:t>    }</a:t>
            </a:r>
          </a:p>
        </p:txBody>
      </p:sp>
      <p:sp>
        <p:nvSpPr>
          <p:cNvPr id="9" name="TextBox 8"/>
          <p:cNvSpPr txBox="1"/>
          <p:nvPr/>
        </p:nvSpPr>
        <p:spPr>
          <a:xfrm>
            <a:off x="640080" y="4700016"/>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Defenders convert an email into numeric features a detector can score. You'll use these in Lab 7.</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PHISHING LOOKS MORE LEGITIMATE OVER TIME</a:t>
            </a:r>
          </a:p>
          <a:p>
            <a:pPr algn="l">
              <a:lnSpc>
                <a:spcPct val="100000"/>
              </a:lnSpc>
              <a:spcAft>
                <a:spcPts val="600"/>
              </a:spcAft>
              <a:buNone/>
            </a:pPr>
            <a:r>
              <a:rPr sz="2500" b="1">
                <a:solidFill>
                  <a:srgbClr val="FFFFFF"/>
                </a:solidFill>
                <a:latin typeface="Segoe UI"/>
              </a:rPr>
              <a:t>AI Removes the Old 'Tells'</a:t>
            </a:r>
          </a:p>
        </p:txBody>
      </p:sp>
      <p:pic>
        <p:nvPicPr>
          <p:cNvPr id="6" name="Picture 5" descr="phishing_evolution.png"/>
          <p:cNvPicPr>
            <a:picLocks noChangeAspect="1"/>
          </p:cNvPicPr>
          <p:nvPr/>
        </p:nvPicPr>
        <p:blipFill>
          <a:blip r:embed="rId2"/>
          <a:stretch>
            <a:fillRect/>
          </a:stretch>
        </p:blipFill>
        <p:spPr>
          <a:xfrm>
            <a:off x="2437492" y="1325880"/>
            <a:ext cx="731671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Illustrative: the share of phishing with obvious typos/grammar errors keeps falling - so people spot less.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ATTACK 2: DEEPFAKES</a:t>
            </a:r>
          </a:p>
          <a:p>
            <a:pPr algn="l">
              <a:lnSpc>
                <a:spcPct val="100000"/>
              </a:lnSpc>
              <a:spcAft>
                <a:spcPts val="600"/>
              </a:spcAft>
              <a:buNone/>
            </a:pPr>
            <a:r>
              <a:rPr sz="2500" b="1">
                <a:solidFill>
                  <a:srgbClr val="FFFFFF"/>
                </a:solidFill>
                <a:latin typeface="Segoe UI"/>
              </a:rPr>
              <a:t>Deepfakes &amp; Synthetic Media</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Deepfakes = AI-generated fake video, images, or VOICE of real people.</a:t>
            </a:r>
          </a:p>
          <a:p>
            <a:pPr algn="l" indent="-256032" marL="256032">
              <a:lnSpc>
                <a:spcPct val="105000"/>
              </a:lnSpc>
              <a:spcAft>
                <a:spcPts val="1100"/>
              </a:spcAft>
              <a:buClr>
                <a:srgbClr val="2C6E3F"/>
              </a:buClr>
              <a:buFont typeface="Segoe UI"/>
              <a:buChar char="▸"/>
            </a:pPr>
            <a:r>
              <a:rPr sz="2100" b="0">
                <a:solidFill>
                  <a:srgbClr val="1C241E"/>
                </a:solidFill>
                <a:latin typeface="Segoe UI"/>
              </a:rPr>
              <a:t>Voice clones enable phone scams: a 'boss' or 'family member' calls.</a:t>
            </a:r>
          </a:p>
          <a:p>
            <a:pPr algn="l" indent="-256032" marL="256032">
              <a:lnSpc>
                <a:spcPct val="105000"/>
              </a:lnSpc>
              <a:spcAft>
                <a:spcPts val="1100"/>
              </a:spcAft>
              <a:buClr>
                <a:srgbClr val="2C6E3F"/>
              </a:buClr>
              <a:buFont typeface="Segoe UI"/>
              <a:buChar char="▸"/>
            </a:pPr>
            <a:r>
              <a:rPr sz="2100" b="0">
                <a:solidFill>
                  <a:srgbClr val="1C241E"/>
                </a:solidFill>
                <a:latin typeface="Segoe UI"/>
              </a:rPr>
              <a:t>Used for fraud, disinformation, and bypassing voice verification.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A few seconds of public audio can be enough to clone a voice.</a:t>
            </a:r>
          </a:p>
          <a:p>
            <a:pPr algn="l" indent="-256032" marL="256032">
              <a:lnSpc>
                <a:spcPct val="105000"/>
              </a:lnSpc>
              <a:spcAft>
                <a:spcPts val="1100"/>
              </a:spcAft>
              <a:buClr>
                <a:srgbClr val="2C6E3F"/>
              </a:buClr>
              <a:buFont typeface="Segoe UI"/>
              <a:buChar char="▸"/>
            </a:pPr>
            <a:r>
              <a:rPr sz="2100" b="0">
                <a:solidFill>
                  <a:srgbClr val="1C241E"/>
                </a:solidFill>
                <a:latin typeface="Segoe UI"/>
              </a:rPr>
              <a:t>Defense: verify through a second channel; be skeptical of urgency.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AI fakes faces &amp; voices - verify via another channel.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FOUR STEPS FROM PUBLIC AUDIO TO A FRAUDULENT WIRE</a:t>
            </a:r>
          </a:p>
          <a:p>
            <a:pPr algn="l">
              <a:lnSpc>
                <a:spcPct val="100000"/>
              </a:lnSpc>
              <a:spcAft>
                <a:spcPts val="600"/>
              </a:spcAft>
              <a:buNone/>
            </a:pPr>
            <a:r>
              <a:rPr sz="2500" b="1">
                <a:solidFill>
                  <a:srgbClr val="FFFFFF"/>
                </a:solidFill>
                <a:latin typeface="Segoe UI"/>
              </a:rPr>
              <a:t>Anatomy of a Voice-Clone Scam</a:t>
            </a:r>
          </a:p>
        </p:txBody>
      </p:sp>
      <p:pic>
        <p:nvPicPr>
          <p:cNvPr id="6" name="Picture 5" descr="deepfake_voice_fraud_flow.png"/>
          <p:cNvPicPr>
            <a:picLocks noChangeAspect="1"/>
          </p:cNvPicPr>
          <p:nvPr/>
        </p:nvPicPr>
        <p:blipFill>
          <a:blip r:embed="rId2"/>
          <a:stretch>
            <a:fillRect/>
          </a:stretch>
        </p:blipFill>
        <p:spPr>
          <a:xfrm>
            <a:off x="1076419" y="1325880"/>
            <a:ext cx="10038856"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Public audio clip -&gt; AI voice-clone model -&gt; urgent 'CEO' call -&gt; fraudulent transfer. One verification step (hang up, call back on the KNOWN number, use a code word) breaks the chain before the money moves.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ATTACK 3: CREDENTIAL STUFFING</a:t>
            </a:r>
          </a:p>
          <a:p>
            <a:pPr algn="l">
              <a:lnSpc>
                <a:spcPct val="100000"/>
              </a:lnSpc>
              <a:spcAft>
                <a:spcPts val="600"/>
              </a:spcAft>
              <a:buNone/>
            </a:pPr>
            <a:r>
              <a:rPr sz="2500" b="1">
                <a:solidFill>
                  <a:srgbClr val="FFFFFF"/>
                </a:solidFill>
                <a:latin typeface="Segoe UI"/>
              </a:rPr>
              <a:t>Credential Stuffing &amp; Password Guessing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Billions of passwords have leaked in past breaches.</a:t>
            </a:r>
          </a:p>
          <a:p>
            <a:pPr algn="l" indent="-256032" marL="256032">
              <a:lnSpc>
                <a:spcPct val="105000"/>
              </a:lnSpc>
              <a:spcAft>
                <a:spcPts val="1100"/>
              </a:spcAft>
              <a:buClr>
                <a:srgbClr val="2C6E3F"/>
              </a:buClr>
              <a:buFont typeface="Segoe UI"/>
              <a:buChar char="▸"/>
            </a:pPr>
            <a:r>
              <a:rPr sz="2100" b="0">
                <a:solidFill>
                  <a:srgbClr val="1C241E"/>
                </a:solidFill>
                <a:latin typeface="Segoe UI"/>
              </a:rPr>
              <a:t>People reuse passwords, so leaked ones often still work elsewhere.</a:t>
            </a:r>
          </a:p>
          <a:p>
            <a:pPr algn="l" indent="-256032" marL="256032">
              <a:lnSpc>
                <a:spcPct val="105000"/>
              </a:lnSpc>
              <a:spcAft>
                <a:spcPts val="1100"/>
              </a:spcAft>
              <a:buClr>
                <a:srgbClr val="2C6E3F"/>
              </a:buClr>
              <a:buFont typeface="Segoe UI"/>
              <a:buChar char="▸"/>
            </a:pPr>
            <a:r>
              <a:rPr sz="2100" b="0">
                <a:solidFill>
                  <a:srgbClr val="1C241E"/>
                </a:solidFill>
                <a:latin typeface="Segoe UI"/>
              </a:rPr>
              <a:t>Bots 'stuff' these credentials into many sites automatically.</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helps guess likely password variations and evade rate limits.</a:t>
            </a:r>
          </a:p>
          <a:p>
            <a:pPr algn="l" indent="-256032" marL="256032">
              <a:lnSpc>
                <a:spcPct val="105000"/>
              </a:lnSpc>
              <a:spcAft>
                <a:spcPts val="1100"/>
              </a:spcAft>
              <a:buClr>
                <a:srgbClr val="2C6E3F"/>
              </a:buClr>
              <a:buFont typeface="Segoe UI"/>
              <a:buChar char="▸"/>
            </a:pPr>
            <a:r>
              <a:rPr sz="2100" b="0">
                <a:solidFill>
                  <a:srgbClr val="1C241E"/>
                </a:solidFill>
                <a:latin typeface="Segoe UI"/>
              </a:rPr>
              <a:t>Defense: MFA, breached-password checks, rate limiting, passkeys.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Reused leaked passwords + bots = takeovers.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REUSED PASSWORDS BECOME TAKEOVERS</a:t>
            </a:r>
          </a:p>
          <a:p>
            <a:pPr algn="l">
              <a:lnSpc>
                <a:spcPct val="100000"/>
              </a:lnSpc>
              <a:spcAft>
                <a:spcPts val="600"/>
              </a:spcAft>
              <a:buNone/>
            </a:pPr>
            <a:r>
              <a:rPr sz="2500" b="1">
                <a:solidFill>
                  <a:srgbClr val="FFFFFF"/>
                </a:solidFill>
                <a:latin typeface="Segoe UI"/>
              </a:rPr>
              <a:t>Credential Stuffing, Step by Step</a:t>
            </a:r>
          </a:p>
        </p:txBody>
      </p:sp>
      <p:pic>
        <p:nvPicPr>
          <p:cNvPr id="6" name="Picture 5" descr="credential_stuffing.png"/>
          <p:cNvPicPr>
            <a:picLocks noChangeAspect="1"/>
          </p:cNvPicPr>
          <p:nvPr/>
        </p:nvPicPr>
        <p:blipFill>
          <a:blip r:embed="rId2"/>
          <a:stretch>
            <a:fillRect/>
          </a:stretch>
        </p:blipFill>
        <p:spPr>
          <a:xfrm>
            <a:off x="2348697" y="1325880"/>
            <a:ext cx="749430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Illustrative: of leaked credentials, many are reused; bots try them all; a small fraction succeed - but at scale that's a lot.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Spot the AI-enabled attack</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name the attack and one defense.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 flawless email 'from IT' asking you to verify your password now.</a:t>
            </a:r>
          </a:p>
          <a:p>
            <a:pPr algn="l" indent="-256032" marL="256032">
              <a:lnSpc>
                <a:spcPct val="105000"/>
              </a:lnSpc>
              <a:spcAft>
                <a:spcPts val="1100"/>
              </a:spcAft>
              <a:buClr>
                <a:srgbClr val="2C6E3F"/>
              </a:buClr>
              <a:buFont typeface="Segoe UI"/>
              <a:buChar char="▸"/>
            </a:pPr>
            <a:r>
              <a:rPr sz="1800" b="0">
                <a:solidFill>
                  <a:srgbClr val="1C241E"/>
                </a:solidFill>
                <a:latin typeface="Segoe UI"/>
              </a:rPr>
              <a:t>A voicemail in your manager's voice requesting an urgent wire transfer.</a:t>
            </a:r>
          </a:p>
          <a:p>
            <a:pPr algn="l" indent="-256032" marL="256032">
              <a:lnSpc>
                <a:spcPct val="105000"/>
              </a:lnSpc>
              <a:spcAft>
                <a:spcPts val="1100"/>
              </a:spcAft>
              <a:buClr>
                <a:srgbClr val="2C6E3F"/>
              </a:buClr>
              <a:buFont typeface="Segoe UI"/>
              <a:buChar char="▸"/>
            </a:pPr>
            <a:r>
              <a:rPr sz="1800" b="0">
                <a:solidFill>
                  <a:srgbClr val="1C241E"/>
                </a:solidFill>
                <a:latin typeface="Segoe UI"/>
              </a:rPr>
              <a:t>Login attempts on your account using an old password from a breach.</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FOOLING MACHINES + DEFENSE   ·   ~20 MIN</a:t>
            </a:r>
          </a:p>
          <a:p>
            <a:pPr algn="l">
              <a:lnSpc>
                <a:spcPct val="100000"/>
              </a:lnSpc>
              <a:spcAft>
                <a:spcPts val="600"/>
              </a:spcAft>
              <a:buNone/>
            </a:pPr>
            <a:r>
              <a:rPr sz="3800" b="1">
                <a:solidFill>
                  <a:srgbClr val="FFFFFF"/>
                </a:solidFill>
                <a:latin typeface="Segoe UI"/>
              </a:rPr>
              <a:t>Recon, Adaptive Malware &amp; Countermeasures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ATTACK 4: RECONNAISSANCE</a:t>
            </a:r>
          </a:p>
          <a:p>
            <a:pPr algn="l">
              <a:lnSpc>
                <a:spcPct val="100000"/>
              </a:lnSpc>
              <a:spcAft>
                <a:spcPts val="600"/>
              </a:spcAft>
              <a:buNone/>
            </a:pPr>
            <a:r>
              <a:rPr sz="2500" b="1">
                <a:solidFill>
                  <a:srgbClr val="FFFFFF"/>
                </a:solidFill>
                <a:latin typeface="Segoe UI"/>
              </a:rPr>
              <a:t>AI-Driven Reconnaissance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Recon = gathering information about a target before attacking.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automates scanning for exposed systems and known weaknesses.</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mines public data (sites, social media) to profile targets fast.</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helps prioritize which vulnerabilities to exploit first.</a:t>
            </a:r>
          </a:p>
          <a:p>
            <a:pPr algn="l" indent="-256032" marL="256032">
              <a:lnSpc>
                <a:spcPct val="105000"/>
              </a:lnSpc>
              <a:spcAft>
                <a:spcPts val="1100"/>
              </a:spcAft>
              <a:buClr>
                <a:srgbClr val="2C6E3F"/>
              </a:buClr>
              <a:buFont typeface="Segoe UI"/>
              <a:buChar char="▸"/>
            </a:pPr>
            <a:r>
              <a:rPr sz="2100" b="0">
                <a:solidFill>
                  <a:srgbClr val="1C241E"/>
                </a:solidFill>
                <a:latin typeface="Segoe UI"/>
              </a:rPr>
              <a:t>Defense: reduce your exposure, monitor for scanning, patch quickly.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AI auto-scans &amp; profiles targets at scale.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The other side of AI</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one way WE used AI to defend (Weeks 3-7).</a:t>
            </a:r>
          </a:p>
          <a:p>
            <a:pPr algn="l" indent="-256032" marL="256032">
              <a:lnSpc>
                <a:spcPct val="105000"/>
              </a:lnSpc>
              <a:spcAft>
                <a:spcPts val="1100"/>
              </a:spcAft>
              <a:buClr>
                <a:srgbClr val="2C6E3F"/>
              </a:buClr>
              <a:buFont typeface="Segoe UI"/>
              <a:buChar char="▸"/>
            </a:pPr>
            <a:r>
              <a:rPr sz="1800" b="0">
                <a:solidFill>
                  <a:srgbClr val="1C241E"/>
                </a:solidFill>
                <a:latin typeface="Segoe UI"/>
              </a:rPr>
              <a:t>If you were an attacker, how might AI make your job easier?</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should defenders understand attacker tools?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ATTACK 5: ADAPTIVE MALWARE</a:t>
            </a:r>
          </a:p>
          <a:p>
            <a:pPr algn="l">
              <a:lnSpc>
                <a:spcPct val="100000"/>
              </a:lnSpc>
              <a:spcAft>
                <a:spcPts val="600"/>
              </a:spcAft>
              <a:buNone/>
            </a:pPr>
            <a:r>
              <a:rPr sz="2500" b="1">
                <a:solidFill>
                  <a:srgbClr val="FFFFFF"/>
                </a:solidFill>
                <a:latin typeface="Segoe UI"/>
              </a:rPr>
              <a:t>Adaptive / AI-Assisted Malware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Malware that changes its code to slip past signature scanners.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can probe the environment and behave differently to avoid detection.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helps generate many variants and find evasive tricks.</a:t>
            </a:r>
          </a:p>
          <a:p>
            <a:pPr algn="l" indent="-256032" marL="256032">
              <a:lnSpc>
                <a:spcPct val="105000"/>
              </a:lnSpc>
              <a:spcAft>
                <a:spcPts val="1100"/>
              </a:spcAft>
              <a:buClr>
                <a:srgbClr val="2C6E3F"/>
              </a:buClr>
              <a:buFont typeface="Segoe UI"/>
              <a:buChar char="▸"/>
            </a:pPr>
            <a:r>
              <a:rPr sz="2100" b="0">
                <a:solidFill>
                  <a:srgbClr val="1C241E"/>
                </a:solidFill>
                <a:latin typeface="Segoe UI"/>
              </a:rPr>
              <a:t>Signature-only antivirus struggles against constant change.</a:t>
            </a:r>
          </a:p>
          <a:p>
            <a:pPr algn="l" indent="-256032" marL="256032">
              <a:lnSpc>
                <a:spcPct val="105000"/>
              </a:lnSpc>
              <a:spcAft>
                <a:spcPts val="1100"/>
              </a:spcAft>
              <a:buClr>
                <a:srgbClr val="2C6E3F"/>
              </a:buClr>
              <a:buFont typeface="Segoe UI"/>
              <a:buChar char="▸"/>
            </a:pPr>
            <a:r>
              <a:rPr sz="2100" b="0">
                <a:solidFill>
                  <a:srgbClr val="1C241E"/>
                </a:solidFill>
                <a:latin typeface="Segoe UI"/>
              </a:rPr>
              <a:t>Defense: behavior-based detection + anomaly detection (Week 6).</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Shape-shifting malware beats signatures.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WHY MUTATION BEATS OLD AV BUT NOT BEHAVIOR DETECTION</a:t>
            </a:r>
          </a:p>
          <a:p>
            <a:pPr algn="l">
              <a:lnSpc>
                <a:spcPct val="100000"/>
              </a:lnSpc>
              <a:spcAft>
                <a:spcPts val="600"/>
              </a:spcAft>
              <a:buNone/>
            </a:pPr>
            <a:r>
              <a:rPr sz="2500" b="1">
                <a:solidFill>
                  <a:srgbClr val="FFFFFF"/>
                </a:solidFill>
                <a:latin typeface="Segoe UI"/>
              </a:rPr>
              <a:t>Signatures vs. Behavior</a:t>
            </a:r>
          </a:p>
        </p:txBody>
      </p:sp>
      <p:pic>
        <p:nvPicPr>
          <p:cNvPr id="6" name="Picture 5" descr="signature_vs_behavior.png"/>
          <p:cNvPicPr>
            <a:picLocks noChangeAspect="1"/>
          </p:cNvPicPr>
          <p:nvPr/>
        </p:nvPicPr>
        <p:blipFill>
          <a:blip r:embed="rId2"/>
          <a:stretch>
            <a:fillRect/>
          </a:stretch>
        </p:blipFill>
        <p:spPr>
          <a:xfrm>
            <a:off x="1527783" y="1325880"/>
            <a:ext cx="9136128"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Signature scanners match a fixed fingerprint, so a MUTATED variant (new hash) slips through; behavior-based detection watches what the program DOES, so both the original and the mutant get flagged.</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ATTACKERS CAN USE AI AT EVERY STAGE</a:t>
            </a:r>
          </a:p>
          <a:p>
            <a:pPr algn="l">
              <a:lnSpc>
                <a:spcPct val="100000"/>
              </a:lnSpc>
              <a:spcAft>
                <a:spcPts val="600"/>
              </a:spcAft>
              <a:buNone/>
            </a:pPr>
            <a:r>
              <a:rPr sz="2500" b="1">
                <a:solidFill>
                  <a:srgbClr val="FFFFFF"/>
                </a:solidFill>
                <a:latin typeface="Segoe UI"/>
              </a:rPr>
              <a:t>AI Across the Attack Lifecycle</a:t>
            </a:r>
          </a:p>
        </p:txBody>
      </p:sp>
      <p:pic>
        <p:nvPicPr>
          <p:cNvPr id="6" name="Picture 5" descr="attack_lifecycle.png"/>
          <p:cNvPicPr>
            <a:picLocks noChangeAspect="1"/>
          </p:cNvPicPr>
          <p:nvPr/>
        </p:nvPicPr>
        <p:blipFill>
          <a:blip r:embed="rId2"/>
          <a:stretch>
            <a:fillRect/>
          </a:stretch>
        </p:blipFill>
        <p:spPr>
          <a:xfrm>
            <a:off x="-1108304" y="1325880"/>
            <a:ext cx="14408304"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From reconnaissance to phishing to malware to evasion - AI can assist each step of an attack.</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ATTACKER AI -&gt; DEFENDER RESPONSE</a:t>
            </a:r>
          </a:p>
          <a:p>
            <a:pPr algn="l">
              <a:lnSpc>
                <a:spcPct val="100000"/>
              </a:lnSpc>
              <a:spcAft>
                <a:spcPts val="600"/>
              </a:spcAft>
              <a:buNone/>
            </a:pPr>
            <a:r>
              <a:rPr sz="2500" b="1">
                <a:solidFill>
                  <a:srgbClr val="FFFFFF"/>
                </a:solidFill>
                <a:latin typeface="Segoe UI"/>
              </a:rPr>
              <a:t>Every Attack Has a Defense</a:t>
            </a:r>
          </a:p>
        </p:txBody>
      </p:sp>
      <p:pic>
        <p:nvPicPr>
          <p:cNvPr id="6" name="Picture 5" descr="defense_map.png"/>
          <p:cNvPicPr>
            <a:picLocks noChangeAspect="1"/>
          </p:cNvPicPr>
          <p:nvPr/>
        </p:nvPicPr>
        <p:blipFill>
          <a:blip r:embed="rId2"/>
          <a:stretch>
            <a:fillRect/>
          </a:stretch>
        </p:blipFill>
        <p:spPr>
          <a:xfrm>
            <a:off x="1505144" y="1325880"/>
            <a:ext cx="9181407"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Each AI-enabled technique maps to a concrete countermeasure - many of which you already learned.</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Match attack to defense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Name the best defense for each AI-enabled attack.</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Adaptive malware that changes to dodge signature antivirus.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AI mass-personalized phishing.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Bots stuffing leaked passwords into your login page.  -&gt; ?</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Be the Phishing Filter: Score the Inbox</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In pairs, you get 5 short email snippets (a mix of phishing and legit). BE the email_features() function from earlier - score each email by hand on the four signals (~7 min), then we reveal the truth.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Count num_links (web links) and urgency_words (urgent / immediately / verify / act now).</a:t>
            </a:r>
          </a:p>
          <a:p>
            <a:pPr algn="l" indent="-256032" marL="256032">
              <a:lnSpc>
                <a:spcPct val="105000"/>
              </a:lnSpc>
              <a:spcAft>
                <a:spcPts val="1100"/>
              </a:spcAft>
              <a:buClr>
                <a:srgbClr val="2C6E3F"/>
              </a:buClr>
              <a:buFont typeface="Segoe UI"/>
              <a:buChar char="▸"/>
            </a:pPr>
            <a:r>
              <a:rPr sz="1800" b="0">
                <a:solidFill>
                  <a:srgbClr val="1C241E"/>
                </a:solidFill>
                <a:latin typeface="Segoe UI"/>
              </a:rPr>
              <a:t>Mark asks_credentials = 1 if it wants a password/account confirmation; sender_mismatch = 1 if the display name and address disagree.</a:t>
            </a:r>
          </a:p>
          <a:p>
            <a:pPr algn="l" indent="-256032" marL="256032">
              <a:lnSpc>
                <a:spcPct val="105000"/>
              </a:lnSpc>
              <a:spcAft>
                <a:spcPts val="1100"/>
              </a:spcAft>
              <a:buClr>
                <a:srgbClr val="2C6E3F"/>
              </a:buClr>
              <a:buFont typeface="Segoe UI"/>
              <a:buChar char="▸"/>
            </a:pPr>
            <a:r>
              <a:rPr sz="1800" b="0">
                <a:solidFill>
                  <a:srgbClr val="1C241E"/>
                </a:solidFill>
                <a:latin typeface="Segoe UI"/>
              </a:rPr>
              <a:t>Add the four numbers = the email's risk score.</a:t>
            </a:r>
          </a:p>
          <a:p>
            <a:pPr algn="l" indent="-256032" marL="256032">
              <a:lnSpc>
                <a:spcPct val="105000"/>
              </a:lnSpc>
              <a:spcAft>
                <a:spcPts val="1100"/>
              </a:spcAft>
              <a:buClr>
                <a:srgbClr val="2C6E3F"/>
              </a:buClr>
              <a:buFont typeface="Segoe UI"/>
              <a:buChar char="▸"/>
            </a:pPr>
            <a:r>
              <a:rPr sz="1800" b="0">
                <a:solidFill>
                  <a:srgbClr val="1C241E"/>
                </a:solidFill>
                <a:latin typeface="Segoe UI"/>
              </a:rPr>
              <a:t>Label 'phishing' if score &gt;= 3, else 'legit'; circle the ONE email you were least sure about.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7 &amp; Quiz 7</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7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Generate obviously-synthetic phishing (in a sandbox) to study its patterns.</a:t>
            </a:r>
          </a:p>
          <a:p>
            <a:pPr algn="l" indent="-256032" marL="256032">
              <a:lnSpc>
                <a:spcPct val="105000"/>
              </a:lnSpc>
              <a:spcAft>
                <a:spcPts val="900"/>
              </a:spcAft>
              <a:buClr>
                <a:srgbClr val="2C6E3F"/>
              </a:buClr>
              <a:buFont typeface="Segoe UI"/>
              <a:buChar char="▸"/>
            </a:pPr>
            <a:r>
              <a:rPr sz="1550" b="0">
                <a:solidFill>
                  <a:srgbClr val="1C241E"/>
                </a:solidFill>
                <a:latin typeface="Segoe UI"/>
              </a:rPr>
              <a:t>Turn emails into features and DETECT phishing with a classifier.</a:t>
            </a:r>
          </a:p>
          <a:p>
            <a:pPr algn="l" indent="-256032" marL="256032">
              <a:lnSpc>
                <a:spcPct val="105000"/>
              </a:lnSpc>
              <a:spcAft>
                <a:spcPts val="900"/>
              </a:spcAft>
              <a:buClr>
                <a:srgbClr val="2C6E3F"/>
              </a:buClr>
              <a:buFont typeface="Segoe UI"/>
              <a:buChar char="▸"/>
            </a:pPr>
            <a:r>
              <a:rPr sz="1550" b="0">
                <a:solidFill>
                  <a:srgbClr val="1C241E"/>
                </a:solidFill>
                <a:latin typeface="Segoe UI"/>
              </a:rPr>
              <a:t>Read a confusion matrix of the detector (false alarms vs misses).</a:t>
            </a:r>
          </a:p>
          <a:p>
            <a:pPr algn="l" indent="-256032" marL="256032">
              <a:lnSpc>
                <a:spcPct val="105000"/>
              </a:lnSpc>
              <a:spcAft>
                <a:spcPts val="900"/>
              </a:spcAft>
              <a:buClr>
                <a:srgbClr val="2C6E3F"/>
              </a:buClr>
              <a:buFont typeface="Segoe UI"/>
              <a:buChar char="▸"/>
            </a:pPr>
            <a:r>
              <a:rPr sz="1550" b="0">
                <a:solidFill>
                  <a:srgbClr val="1C241E"/>
                </a:solidFill>
                <a:latin typeface="Segoe UI"/>
              </a:rPr>
              <a:t>Reflect on defenses against AI-scaled phishing.</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Quiz 7 will ask you to...</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Explain how attackers use AI (phishing, deepfakes, stuffing, recon).</a:t>
            </a:r>
          </a:p>
          <a:p>
            <a:pPr algn="l" indent="-256032" marL="256032">
              <a:lnSpc>
                <a:spcPct val="105000"/>
              </a:lnSpc>
              <a:spcAft>
                <a:spcPts val="900"/>
              </a:spcAft>
              <a:buClr>
                <a:srgbClr val="2C6E3F"/>
              </a:buClr>
              <a:buFont typeface="Segoe UI"/>
              <a:buChar char="▸"/>
            </a:pPr>
            <a:r>
              <a:rPr sz="1550" b="0">
                <a:solidFill>
                  <a:srgbClr val="1C241E"/>
                </a:solidFill>
                <a:latin typeface="Segoe UI"/>
              </a:rPr>
              <a:t>Match each attacker AI technique to a defense.</a:t>
            </a:r>
          </a:p>
          <a:p>
            <a:pPr algn="l" indent="-256032" marL="256032">
              <a:lnSpc>
                <a:spcPct val="105000"/>
              </a:lnSpc>
              <a:spcAft>
                <a:spcPts val="900"/>
              </a:spcAft>
              <a:buClr>
                <a:srgbClr val="2C6E3F"/>
              </a:buClr>
              <a:buFont typeface="Segoe UI"/>
              <a:buChar char="▸"/>
            </a:pPr>
            <a:r>
              <a:rPr sz="1550" b="0">
                <a:solidFill>
                  <a:srgbClr val="1C241E"/>
                </a:solidFill>
                <a:latin typeface="Segoe UI"/>
              </a:rPr>
              <a:t>Describe why AI scales and personalizes attacks.</a:t>
            </a:r>
          </a:p>
          <a:p>
            <a:pPr algn="l" indent="-256032" marL="256032">
              <a:lnSpc>
                <a:spcPct val="105000"/>
              </a:lnSpc>
              <a:spcAft>
                <a:spcPts val="900"/>
              </a:spcAft>
              <a:buClr>
                <a:srgbClr val="2C6E3F"/>
              </a:buClr>
              <a:buFont typeface="Segoe UI"/>
              <a:buChar char="▸"/>
            </a:pPr>
            <a:r>
              <a:rPr sz="1550" b="0">
                <a:solidFill>
                  <a:srgbClr val="1C241E"/>
                </a:solidFill>
                <a:latin typeface="Segoe UI"/>
              </a:rPr>
              <a:t>Reason about detecting AI-generated phishing.</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AI is dual-use: it makes attacks cheaper, bigger, more personalized, and adaptive.</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Human-facing attacks: AI phishing, deepfakes/voice fraud, and credential stuffing.</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Machine-facing attacks: automated reconnaissance and adaptive, evasive malware.</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Every attacker AI technique maps to a defense - many you already know (MFA, filters, anomaly detection).</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Lab 7, Wednesday &amp; Exam 2</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Wednesday: real case studies of AI-powered campaigns and how to DETECT them.</a:t>
            </a:r>
          </a:p>
          <a:p>
            <a:pPr algn="l" indent="-256032" marL="256032">
              <a:lnSpc>
                <a:spcPct val="105000"/>
              </a:lnSpc>
              <a:spcAft>
                <a:spcPts val="1100"/>
              </a:spcAft>
              <a:buClr>
                <a:srgbClr val="2C6E3F"/>
              </a:buClr>
              <a:buFont typeface="Segoe UI"/>
              <a:buChar char="▸"/>
            </a:pPr>
            <a:r>
              <a:rPr sz="2100" b="0">
                <a:solidFill>
                  <a:srgbClr val="1C241E"/>
                </a:solidFill>
                <a:latin typeface="Segoe UI"/>
              </a:rPr>
              <a:t>💻 Lab 7 (Adversarial Email Generation) is released - a sandboxed, defensive detection lab.</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Read Handout 7: AI-Powered Attacks.</a:t>
            </a:r>
          </a:p>
          <a:p>
            <a:pPr algn="l" indent="-256032" marL="256032">
              <a:lnSpc>
                <a:spcPct val="105000"/>
              </a:lnSpc>
              <a:spcAft>
                <a:spcPts val="1100"/>
              </a:spcAft>
              <a:buClr>
                <a:srgbClr val="2C6E3F"/>
              </a:buClr>
              <a:buFont typeface="Segoe UI"/>
              <a:buChar char="▸"/>
            </a:pPr>
            <a:r>
              <a:rPr sz="2100" b="0">
                <a:solidFill>
                  <a:srgbClr val="1C241E"/>
                </a:solidFill>
                <a:latin typeface="Segoe UI"/>
              </a:rPr>
              <a:t>📝 Quiz 7 is Wednesday (attacker use of AI).</a:t>
            </a:r>
          </a:p>
          <a:p>
            <a:pPr algn="l" indent="-256032" marL="256032">
              <a:lnSpc>
                <a:spcPct val="105000"/>
              </a:lnSpc>
              <a:spcAft>
                <a:spcPts val="1100"/>
              </a:spcAft>
              <a:buClr>
                <a:srgbClr val="2C6E3F"/>
              </a:buClr>
              <a:buFont typeface="Segoe UI"/>
              <a:buChar char="▸"/>
            </a:pPr>
            <a:r>
              <a:rPr sz="2100" b="0">
                <a:solidFill>
                  <a:srgbClr val="1C241E"/>
                </a:solidFill>
                <a:latin typeface="Segoe UI"/>
              </a:rPr>
              <a:t>🗓️ Exam 2 (Weeks 5-8) is during Week 9 (Spring Break), taken online.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Wed = case studies + detection; Exam 2 (Wks 5-8) in Week 9.</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how does AI make phishing more dangerous?</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AI-enabled attack and its defense.</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from today you'd like clarified.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the flip side</a:t>
            </a:r>
          </a:p>
          <a:p>
            <a:pPr algn="l">
              <a:lnSpc>
                <a:spcPct val="105000"/>
              </a:lnSpc>
              <a:spcAft>
                <a:spcPts val="600"/>
              </a:spcAft>
              <a:buNone/>
            </a:pPr>
            <a:r>
              <a:rPr sz="1250" b="0">
                <a:solidFill>
                  <a:srgbClr val="5C6B5E"/>
                </a:solidFill>
                <a:latin typeface="Segoe UI"/>
              </a:rPr>
              <a:t>From defending with AI to attacker AI</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Why attackers love AI</a:t>
            </a:r>
          </a:p>
          <a:p>
            <a:pPr algn="l">
              <a:lnSpc>
                <a:spcPct val="105000"/>
              </a:lnSpc>
              <a:spcAft>
                <a:spcPts val="600"/>
              </a:spcAft>
              <a:buNone/>
            </a:pPr>
            <a:r>
              <a:rPr sz="1250" b="0">
                <a:solidFill>
                  <a:srgbClr val="5C6B5E"/>
                </a:solidFill>
                <a:latin typeface="Segoe UI"/>
              </a:rPr>
              <a:t>Scale, speed, and lower cost</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22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Fooling people</a:t>
            </a:r>
          </a:p>
          <a:p>
            <a:pPr algn="l">
              <a:lnSpc>
                <a:spcPct val="105000"/>
              </a:lnSpc>
              <a:spcAft>
                <a:spcPts val="600"/>
              </a:spcAft>
              <a:buNone/>
            </a:pPr>
            <a:r>
              <a:rPr sz="1250" b="0">
                <a:solidFill>
                  <a:srgbClr val="5C6B5E"/>
                </a:solidFill>
                <a:latin typeface="Segoe UI"/>
              </a:rPr>
              <a:t>Phishing, deepfakes, credential stuffing</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20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Fooling machines + defense</a:t>
            </a:r>
          </a:p>
          <a:p>
            <a:pPr algn="l">
              <a:lnSpc>
                <a:spcPct val="105000"/>
              </a:lnSpc>
              <a:spcAft>
                <a:spcPts val="600"/>
              </a:spcAft>
              <a:buNone/>
            </a:pPr>
            <a:r>
              <a:rPr sz="1250" b="0">
                <a:solidFill>
                  <a:srgbClr val="5C6B5E"/>
                </a:solidFill>
                <a:latin typeface="Segoe UI"/>
              </a:rPr>
              <a:t>Recon, adaptive malware, countermeasures</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Be the phishing filter</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5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Lab 7 &amp; Wednesday</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CISA, Phishing Guidance: Stopping the Attack Cycle at Phase One,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MITRE ATLAS - Adversarial Threat Landscape for AI Systems (attacker techniques).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Artificial Intelligence Risk Management Framework (AI RMF 1.0),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Verizon, Data Breach Investigations Report (DBIR), annual (phishing &amp; credential stats).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FBI IC3, Internet Crime Report (business email compromise, deepfake fraud).</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HOW ATTACKERS USE AI (TO DEFEND BETTER)</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how attackers use machine learning and AI.</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AI-powered phishing, deepfakes, and credential stuffing.</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Understand AI-driven reconnaissance and adaptive malware.</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Relate each attacker AI technique to a defensive countermeasure.</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WHY ATTACKERS LOVE AI   ·   ~8 MIN</a:t>
            </a:r>
          </a:p>
          <a:p>
            <a:pPr algn="l">
              <a:lnSpc>
                <a:spcPct val="100000"/>
              </a:lnSpc>
              <a:spcAft>
                <a:spcPts val="600"/>
              </a:spcAft>
              <a:buNone/>
            </a:pPr>
            <a:r>
              <a:rPr sz="3800" b="1">
                <a:solidFill>
                  <a:srgbClr val="FFFFFF"/>
                </a:solidFill>
                <a:latin typeface="Segoe UI"/>
              </a:rPr>
              <a:t>Scale, Speed, and Lower Cost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FLIP SIDE</a:t>
            </a:r>
          </a:p>
          <a:p>
            <a:pPr algn="l">
              <a:lnSpc>
                <a:spcPct val="100000"/>
              </a:lnSpc>
              <a:spcAft>
                <a:spcPts val="600"/>
              </a:spcAft>
              <a:buNone/>
            </a:pPr>
            <a:r>
              <a:rPr sz="2500" b="1">
                <a:solidFill>
                  <a:srgbClr val="FFFFFF"/>
                </a:solidFill>
                <a:latin typeface="Segoe UI"/>
              </a:rPr>
              <a:t>AI Is a Force Multiplier - For Both Sides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The same AI that helps defenders also helps attackers.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lowers the skill and cost needed to run attacks.</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scales a one-person effort into a mass campaign.</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personalizes attacks automatically for each target.</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adapts - learning what gets past defenses.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AI makes attacks cheaper, bigger, and smarter.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MANUAL VS. AUTOMATED VS. AI-ASSISTED</a:t>
            </a:r>
          </a:p>
          <a:p>
            <a:pPr algn="l">
              <a:lnSpc>
                <a:spcPct val="100000"/>
              </a:lnSpc>
              <a:spcAft>
                <a:spcPts val="600"/>
              </a:spcAft>
              <a:buNone/>
            </a:pPr>
            <a:r>
              <a:rPr sz="2500" b="1">
                <a:solidFill>
                  <a:srgbClr val="FFFFFF"/>
                </a:solidFill>
                <a:latin typeface="Segoe UI"/>
              </a:rPr>
              <a:t>AI Lets One Attacker Scale Up</a:t>
            </a:r>
          </a:p>
        </p:txBody>
      </p:sp>
      <p:pic>
        <p:nvPicPr>
          <p:cNvPr id="6" name="Picture 5" descr="attack_scaling.png"/>
          <p:cNvPicPr>
            <a:picLocks noChangeAspect="1"/>
          </p:cNvPicPr>
          <p:nvPr/>
        </p:nvPicPr>
        <p:blipFill>
          <a:blip r:embed="rId2"/>
          <a:stretch>
            <a:fillRect/>
          </a:stretch>
        </p:blipFill>
        <p:spPr>
          <a:xfrm>
            <a:off x="2526287" y="1325880"/>
            <a:ext cx="713912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Illustrative: automation and AI turn dozens of hand-written lures into hundreds of thousands per day.</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WHY IT MATTERS</a:t>
            </a:r>
          </a:p>
          <a:p>
            <a:pPr algn="l">
              <a:lnSpc>
                <a:spcPct val="100000"/>
              </a:lnSpc>
              <a:spcAft>
                <a:spcPts val="600"/>
              </a:spcAft>
              <a:buNone/>
            </a:pPr>
            <a:r>
              <a:rPr sz="2500" b="1">
                <a:solidFill>
                  <a:srgbClr val="FFFFFF"/>
                </a:solidFill>
                <a:latin typeface="Segoe UI"/>
              </a:rPr>
              <a:t>Why This Matters for Defenders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More attacks get through simply because there are more of them.</a:t>
            </a:r>
          </a:p>
          <a:p>
            <a:pPr algn="l" indent="-256032" marL="256032">
              <a:lnSpc>
                <a:spcPct val="105000"/>
              </a:lnSpc>
              <a:spcAft>
                <a:spcPts val="1100"/>
              </a:spcAft>
              <a:buClr>
                <a:srgbClr val="2C6E3F"/>
              </a:buClr>
              <a:buFont typeface="Segoe UI"/>
              <a:buChar char="▸"/>
            </a:pPr>
            <a:r>
              <a:rPr sz="2100" b="0">
                <a:solidFill>
                  <a:srgbClr val="1C241E"/>
                </a:solidFill>
                <a:latin typeface="Segoe UI"/>
              </a:rPr>
              <a:t>Better-crafted lures beat the old 'spot the typo' advice.</a:t>
            </a:r>
          </a:p>
          <a:p>
            <a:pPr algn="l" indent="-256032" marL="256032">
              <a:lnSpc>
                <a:spcPct val="105000"/>
              </a:lnSpc>
              <a:spcAft>
                <a:spcPts val="1100"/>
              </a:spcAft>
              <a:buClr>
                <a:srgbClr val="2C6E3F"/>
              </a:buClr>
              <a:buFont typeface="Segoe UI"/>
              <a:buChar char="▸"/>
            </a:pPr>
            <a:r>
              <a:rPr sz="2100" b="0">
                <a:solidFill>
                  <a:srgbClr val="1C241E"/>
                </a:solidFill>
                <a:latin typeface="Segoe UI"/>
              </a:rPr>
              <a:t>Defenders need AI too - humans can't scale to match.</a:t>
            </a:r>
          </a:p>
          <a:p>
            <a:pPr algn="l" indent="-256032" marL="256032">
              <a:lnSpc>
                <a:spcPct val="105000"/>
              </a:lnSpc>
              <a:spcAft>
                <a:spcPts val="1100"/>
              </a:spcAft>
              <a:buClr>
                <a:srgbClr val="2C6E3F"/>
              </a:buClr>
              <a:buFont typeface="Segoe UI"/>
              <a:buChar char="▸"/>
            </a:pPr>
            <a:r>
              <a:rPr sz="2100" b="0">
                <a:solidFill>
                  <a:srgbClr val="1C241E"/>
                </a:solidFill>
                <a:latin typeface="Segoe UI"/>
              </a:rPr>
              <a:t>Good news: every technique we'll see has a countermeasure.</a:t>
            </a:r>
          </a:p>
          <a:p>
            <a:pPr algn="l" indent="-256032" marL="256032">
              <a:lnSpc>
                <a:spcPct val="105000"/>
              </a:lnSpc>
              <a:spcAft>
                <a:spcPts val="1100"/>
              </a:spcAft>
              <a:buClr>
                <a:srgbClr val="2C6E3F"/>
              </a:buClr>
              <a:buFont typeface="Segoe UI"/>
              <a:buChar char="▸"/>
            </a:pPr>
            <a:r>
              <a:rPr sz="2100" b="0">
                <a:solidFill>
                  <a:srgbClr val="1C241E"/>
                </a:solidFill>
                <a:latin typeface="Segoe UI"/>
              </a:rPr>
              <a:t>This week = know the threats so you can detect them.</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Volume + quality demand AI-assisted defense.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FOOLING PEOPLE   ·   ~22 MIN</a:t>
            </a:r>
          </a:p>
          <a:p>
            <a:pPr algn="l">
              <a:lnSpc>
                <a:spcPct val="100000"/>
              </a:lnSpc>
              <a:spcAft>
                <a:spcPts val="600"/>
              </a:spcAft>
              <a:buNone/>
            </a:pPr>
            <a:r>
              <a:rPr sz="3800" b="1">
                <a:solidFill>
                  <a:srgbClr val="FFFFFF"/>
                </a:solidFill>
                <a:latin typeface="Segoe UI"/>
              </a:rPr>
              <a:t>Phishing, Deepfakes &amp; Credential Stuffing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