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the week as completing the map of machine learning. 'You've met supervised (labels) and unsupervised (no labels). Today: the two in between and beyond - semi-supervised (a FEW labels) and reinforcement learning (learn from rewards).' Keep it intuition-first, no math. Preview the security hook: RL turns defense into a game against an attacker. Lab 6 (semi-supervised malware) is released this week.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label spreading concrete with this graph. Each point is connected to its nearest neighbors (the gray edges = the similarity graph). Only two points start labeled - one benign (green), one malware (red), both gold-ringed. Along the gold arrows, each unlabeled neighbor INHERITS the nearest label ('reached', light-tinted); the two far points are 'still unlabeled' and get colored on the next round. This is exactly what LabelSpreading(kernel='knn') does - and it sets up the hands-on task next. Flag the risk again: if a STARTING label were wrong, the error would spread along these same edges.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it's only a few lines. The one new idea: mark unlabeled rows with -1 so scikit-learn knows to learn their labels from structure. LabelSpreading then labels everything. This is exactly the Lab 6 workflow. Don't dwell on kernel details - 'knn' means 'connect each point to its 10 nearest.'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curve: at 4-10 labels, semi-supervised is far above supervised; by 40-80 labels they converge. The lesson: unlabeled data is most valuable when labels are SCARCE - exactly the security situation. Once you have plenty of labels, plain supervised is fine. This directly frames Lab 6. ~3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the 'when does it help' judgment. Answers: yes (few labels, lots of unlabeled - ideal); not much (already fully labeled, supervised is fine); yes (few labels, huge unlabeled pool). The tell: is there a big unlabeled pool AND too few labels?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students physically run label spreading. Hand each pair the 15-point sheet (the same two interleaving groups as semi_supervised.png / Lab 6) with exactly 2 seeds labeled. Circulate. Expected: nearest-neighbor propagation recovers the two groups almost perfectly from just 2 labels - which is what LabelSpreading(kernel='knn', n_neighbors=10) does automatically. Most 'wrong' points sit on the boundary where the groups nearly touch (the same place the supervised-only model failed on the money slide). The last question surfaces the key risk from 'How It Works': one confidently-wrong early label spreads to its neighbors - so label quality matters, semi-supervised is not magic. This is precisely the Lab 6 workflow, where rows marked -1 get labeled by this same neighbor structure. ~12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'Our last paradigm learns very differently - not from a dataset, but from EXPERIENCE and feedback.' ~24 minutes with two figures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RL's vocabulary: agent, environment, action, state, reward. The big shift from earlier weeks: there's no fixed dataset - the agent generates its own experience by acting and observing rewards. Analogy preview: how you learned to ride a bike (try, wobble, adjust). The next figure shows the loop.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loop with the figure. Agent (say, a defender) takes an action; the environment (network + attacker) responds with a new state and a reward; the agent updates its POLICY - its strategy for choosing actions. Repeat thousands of times and the policy gets good. Emphasize the cycle; it's the heart of RL.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Unpack the parts students most need. The policy is what the agent learns. Rewards encode what we WANT (designing them well is an art). Exploration vs exploitation is the classic tension - a favorite exam idea; use the 'new restaurant vs favorite restaurant' analogy. Mention delayed reward: chess-like moves that only pay off later. ~4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explore/exploit tension concrete with the restaurant analogy. EXPLOIT = take the action you know pays off (+7 for certain). EXPLORE = try the unknown, which might be better (+10) or worse (+2). An agent that only exploits never discovers a better strategy; one that only explores never cashes in what it learned. The balance is the whole game - and it maps straight onto a defender: keep using a proven response, or try a new one that might handle a novel attack better? A favorite exam idea. ~3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Activate prior weeks and set up today. Pairs 2 min, cold-call 2-3. Expected: supervised needs labeled examples; unsupervised needs none (finds structure); few-labels situations: a handful of confirmed malware among millions of files, a few investigated alerts among thousands. That gap is exactly what semi-supervised learning fills.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learning curve. Early episodes: low, noisy reward (the agent is basically guessing). As it learns, reward climbs and then plateaus near the best achievable. This 'learning curve' shape is the signature of RL training. Note it takes MANY attempts - RL is data/experience hungry.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Ground RL in familiar experience - this makes it click. The dog-training and video-game analogies are the strongest: reward-driven improvement with no labeled 'correct answers,' just feedback. Ask students for their own example of learning by trial and reward.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Contrast all four paradigms so students place RL correctly. The distinguishing feature: RL learns from INTERACTION and handles sequential decisions where each action changes what comes next (defense, trading, robotics, games). The others learn from a fixed dataset. This recap also previews Wednesday's full-landscape slide. ~3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Get students thinking like RL designers. Good answers: actions = block/isolate/alert; +reward for stopping attacks with minimal disruption; -penalty for breaches AND for blocking legitimate users; bad rewards cause bad behavior (e.g., block everything to avoid breaches = denial of service). This 'reward hacking' point previews Wednesday's risks.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'Security is a contest between a defender and an adversary who reacts - a natural fit for RL and game theory.' ~11 minutes.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security as a game: unlike a static dataset, the attacker is an adversary who reacts to your moves, so yesterday's defense may fail tomorrow. Game theory + RL model this adaptive contest. This is why 'set it and forget it' security fails. Wednesday goes deeper on defender-attacker dynamics.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game grid. Each cell is an outcome depending on BOTH players' choices - defending costs resources but prevents breaches; not defending is cheap but risky if attacked. There's no single best move without considering the adversary. RL learns a policy that does well across the attacker's likely choices. ~3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Preview Wednesday's application. RL can power automated response (a piece of what the industry calls SOAR). Emphasize the double edge: speed and adaptivity vs. the danger of an automated agent taking a harmful action. This tension (and keeping humans in the loop) is Wednesday's theme. ~3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Fast discussion connecting to the adaptive-adversary idea. Good answers: signature antivirus (malware mutates), simple spam keywords (spammers reword), CAPTCHAs (bots improve); fixed rules can't keep up with an adapting adversary, while a learning policy can. Pairs 1, discuss 1.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the assessments. Left = Lab 6 steps (semi-supervised malware, shown today); right = Quiz 6 question types. Tell students to keep these slides open during the lab and re-read before the quiz.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Two big ideas today (semi-supervised, RL) plus a short security-game teaser that Wednesday expands.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'When does semi-supervised beat supervised?' (few labels + structure) and 'What does an RL agent learn?' (a policy that maximizes reward). ~2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Wednesday applies both paradigms to real security and weighs the risks of automation. Assign Lab 6, Quiz 6, and Handout 6. Reassure that today's concepts are exactly what the lab and quiz test. ~2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two definitions confirm Objectives 1-2 landed; use the clarifications to open Wednesday if needed. ~2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Point curious students to the scikit-learn semi-supervised guide and the free Sutton &amp; Barto RL book as next steps.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Note this week completes the 'four styles of machine learning' from the course overview. Objective 4 (defender-attacker game) is the security bridge that Wednesday deepens.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'In the real world you rarely have all labels or none - usually a FEW. That's where semi-supervised learning shines.' ~24 minutes with a demo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the whole topic. Labeling requires expert analysts (expensive, slow), while raw data piles up for free. So the common situation is a tiny labeled set plus a huge unlabeled set. Supervised learning ignores the unlabeled data; semi-supervised learning uses BOTH. Ask: 'Why might only a few malware samples be labeled?' (each needs manual analysis).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the core intuition: the unlabeled data reveals the shape of the classes, and labels propagate to nearby points (the 'smoothness/cluster assumption'). Emphasize this only works if similar points really do share labels - which is usually true for behavior data. The next figure makes it vivid.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money slide. Left: with only 10 labeled points, a supervised model draws a bad diagonal boundary (81%). Right: semi-supervised uses the 350 unlabeled points to see the two interleaving groups and gets 99%. Same 10 labels - the difference is USING the unlabeled data. Ask: 'How did the right panel know the shape without more labels?' (nearby points share labels). ~4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two main mechanisms without math. Self-training = the model bootstraps its own labels, adding only high-confidence predictions each round. Label spreading = labels flow through a similarity graph. Flag the key risk: confidently-wrong early guesses propagate errors, so semi-supervised isn't magic - it relies on the structure assumption holding. ~4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7  ·  MONDAY  ·  75 MINUTES</a:t>
            </a:r>
          </a:p>
          <a:p>
            <a:pPr algn="l">
              <a:lnSpc>
                <a:spcPct val="100000"/>
              </a:lnSpc>
              <a:spcAft>
                <a:spcPts val="400"/>
              </a:spcAft>
              <a:buNone/>
            </a:pPr>
            <a:r>
              <a:rPr sz="4000" b="1">
                <a:solidFill>
                  <a:srgbClr val="FFFFFF"/>
                </a:solidFill>
                <a:latin typeface="Segoe UI"/>
              </a:rPr>
              <a:t>Two More Ways to Learn</a:t>
            </a:r>
          </a:p>
          <a:p>
            <a:pPr algn="l">
              <a:lnSpc>
                <a:spcPct val="105000"/>
              </a:lnSpc>
              <a:spcAft>
                <a:spcPts val="0"/>
              </a:spcAft>
              <a:buNone/>
            </a:pPr>
            <a:r>
              <a:rPr sz="2200" b="0">
                <a:solidFill>
                  <a:srgbClr val="E7F1E8"/>
                </a:solidFill>
                <a:latin typeface="Segoe UI"/>
              </a:rPr>
              <a:t>Semi-Supervised Learning  ·  Reinforcement Learning  ·  Security Games</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LABEL PROPAGATION ON A SIMILARITY GRAPH</a:t>
            </a:r>
          </a:p>
          <a:p>
            <a:pPr algn="l">
              <a:lnSpc>
                <a:spcPct val="100000"/>
              </a:lnSpc>
              <a:spcAft>
                <a:spcPts val="600"/>
              </a:spcAft>
              <a:buNone/>
            </a:pPr>
            <a:r>
              <a:rPr sz="2500" b="1">
                <a:solidFill>
                  <a:srgbClr val="FFFFFF"/>
                </a:solidFill>
                <a:latin typeface="Segoe UI"/>
              </a:rPr>
              <a:t>How Labels Spread to Similar Points</a:t>
            </a:r>
          </a:p>
        </p:txBody>
      </p:sp>
      <p:pic>
        <p:nvPicPr>
          <p:cNvPr id="6" name="Picture 5" descr="label_spreading.png"/>
          <p:cNvPicPr>
            <a:picLocks noChangeAspect="1"/>
          </p:cNvPicPr>
          <p:nvPr/>
        </p:nvPicPr>
        <p:blipFill>
          <a:blip r:embed="rId2"/>
          <a:stretch>
            <a:fillRect/>
          </a:stretch>
        </p:blipFill>
        <p:spPr>
          <a:xfrm>
            <a:off x="2224655" y="1325880"/>
            <a:ext cx="774238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Two known points (gold-ringed) pass their labels along graph edges to their nearest neighbors; the labels spread outward one ring at a time until every point is colored.</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MARK UNLABELED ROWS WITH -1</a:t>
            </a:r>
          </a:p>
          <a:p>
            <a:pPr algn="l">
              <a:lnSpc>
                <a:spcPct val="100000"/>
              </a:lnSpc>
              <a:spcAft>
                <a:spcPts val="600"/>
              </a:spcAft>
              <a:buNone/>
            </a:pPr>
            <a:r>
              <a:rPr sz="2500" b="1">
                <a:solidFill>
                  <a:srgbClr val="FFFFFF"/>
                </a:solidFill>
                <a:latin typeface="Segoe UI"/>
              </a:rPr>
              <a:t>Semi-Supervised in a Few Lines (Colab)</a:t>
            </a:r>
          </a:p>
        </p:txBody>
      </p:sp>
      <p:sp>
        <p:nvSpPr>
          <p:cNvPr id="6" name="Rounded Rectangle 5"/>
          <p:cNvSpPr/>
          <p:nvPr/>
        </p:nvSpPr>
        <p:spPr>
          <a:xfrm>
            <a:off x="640080" y="1554480"/>
            <a:ext cx="10927080" cy="3008376"/>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459736"/>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sklearn.semi_supervised import LabelSpreading</a:t>
            </a:r>
          </a:p>
          <a:p>
            <a:pPr algn="l">
              <a:lnSpc>
                <a:spcPct val="100000"/>
              </a:lnSpc>
              <a:spcAft>
                <a:spcPts val="200"/>
              </a:spcAft>
              <a:buNone/>
            </a:pPr>
            <a:r>
              <a:rPr sz="1300" b="0">
                <a:solidFill>
                  <a:srgbClr val="ECF3EC"/>
                </a:solidFill>
                <a:latin typeface="Consolas"/>
              </a:rPr>
              <a:t>import numpy as np</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y_semi = y_train.copy()</a:t>
            </a:r>
          </a:p>
          <a:p>
            <a:pPr algn="l">
              <a:lnSpc>
                <a:spcPct val="100000"/>
              </a:lnSpc>
              <a:spcAft>
                <a:spcPts val="200"/>
              </a:spcAft>
              <a:buNone/>
            </a:pPr>
            <a:r>
              <a:rPr sz="1300" b="0">
                <a:solidFill>
                  <a:srgbClr val="ECF3EC"/>
                </a:solidFill>
                <a:latin typeface="Consolas"/>
              </a:rPr>
              <a:t>y_semi[unlabeled_index] = -1        # -1 marks 'no label' for these rows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 = LabelSpreading(kernel='knn', n_neighbors=10).fit(X_train, y_semi)</a:t>
            </a:r>
          </a:p>
          <a:p>
            <a:pPr algn="l">
              <a:lnSpc>
                <a:spcPct val="100000"/>
              </a:lnSpc>
              <a:spcAft>
                <a:spcPts val="200"/>
              </a:spcAft>
              <a:buNone/>
            </a:pPr>
            <a:r>
              <a:rPr sz="1300" b="0">
                <a:solidFill>
                  <a:srgbClr val="ECF3EC"/>
                </a:solidFill>
                <a:latin typeface="Consolas"/>
              </a:rPr>
              <a:t>preds = model.predict(X_test)       # now labels every point</a:t>
            </a:r>
          </a:p>
        </p:txBody>
      </p:sp>
      <p:sp>
        <p:nvSpPr>
          <p:cNvPr id="9" name="TextBox 8"/>
          <p:cNvSpPr txBox="1"/>
          <p:nvPr/>
        </p:nvSpPr>
        <p:spPr>
          <a:xfrm>
            <a:off x="640080" y="4700016"/>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The -1 convention tells scikit-learn which rows are unlabeled. You'll run this in Lab 6.</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ACCURACY VS. NUMBER OF LABELS</a:t>
            </a:r>
          </a:p>
          <a:p>
            <a:pPr algn="l">
              <a:lnSpc>
                <a:spcPct val="100000"/>
              </a:lnSpc>
              <a:spcAft>
                <a:spcPts val="600"/>
              </a:spcAft>
              <a:buNone/>
            </a:pPr>
            <a:r>
              <a:rPr sz="2500" b="1">
                <a:solidFill>
                  <a:srgbClr val="FFFFFF"/>
                </a:solidFill>
                <a:latin typeface="Segoe UI"/>
              </a:rPr>
              <a:t>Unlabeled Data Helps Most When Labels Are Scarce</a:t>
            </a:r>
          </a:p>
        </p:txBody>
      </p:sp>
      <p:pic>
        <p:nvPicPr>
          <p:cNvPr id="6" name="Picture 5" descr="ssl_vs_supervised.png"/>
          <p:cNvPicPr>
            <a:picLocks noChangeAspect="1"/>
          </p:cNvPicPr>
          <p:nvPr/>
        </p:nvPicPr>
        <p:blipFill>
          <a:blip r:embed="rId2"/>
          <a:stretch>
            <a:fillRect/>
          </a:stretch>
        </p:blipFill>
        <p:spPr>
          <a:xfrm>
            <a:off x="2437492" y="1325880"/>
            <a:ext cx="73167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With very few labels, semi-supervised (green) far outperforms supervised (red); the gap shrinks as labels grow.</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Would semi-supervised help?</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situation, decide: would adding unlabeled data likely help?</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10 labeled malware samples, 1 million unlabeled files.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500,000 fully labeled emails.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few investigated alerts, millions of raw log lines.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Spread the Labels by Hand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you get a printed scatter of 15 files plotted by two behavior features. Only 2 are labeled (1 benign = green, 1 malware = red); the other 13 are blank. BE the algorithm - let labels flow to the nearest points (~7 min), then check the key.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Round 1: color each blank point whose NEAREST neighbor is already labeled - copy that color in.</a:t>
            </a:r>
          </a:p>
          <a:p>
            <a:pPr algn="l" indent="-256032" marL="256032">
              <a:lnSpc>
                <a:spcPct val="105000"/>
              </a:lnSpc>
              <a:spcAft>
                <a:spcPts val="1100"/>
              </a:spcAft>
              <a:buClr>
                <a:srgbClr val="2C6E3F"/>
              </a:buClr>
              <a:buFont typeface="Segoe UI"/>
              <a:buChar char="▸"/>
            </a:pPr>
            <a:r>
              <a:rPr sz="1800" b="0">
                <a:solidFill>
                  <a:srgbClr val="1C241E"/>
                </a:solidFill>
                <a:latin typeface="Segoe UI"/>
              </a:rPr>
              <a:t>Rounds 2-3: repeat, each time using the nearest ALREADY-colored point, until all 15 are colored.</a:t>
            </a:r>
          </a:p>
          <a:p>
            <a:pPr algn="l" indent="-256032" marL="256032">
              <a:lnSpc>
                <a:spcPct val="105000"/>
              </a:lnSpc>
              <a:spcAft>
                <a:spcPts val="1100"/>
              </a:spcAft>
              <a:buClr>
                <a:srgbClr val="2C6E3F"/>
              </a:buClr>
              <a:buFont typeface="Segoe UI"/>
              <a:buChar char="▸"/>
            </a:pPr>
            <a:r>
              <a:rPr sz="1800" b="0">
                <a:solidFill>
                  <a:srgbClr val="1C241E"/>
                </a:solidFill>
                <a:latin typeface="Segoe UI"/>
              </a:rPr>
              <a:t>Draw ONE boundary line separating your green region from your red region.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Flip to the key: circle any points you colored wrong - notice where they sit.</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one sentence: what happens if the FIRST labeled point had been WRONG?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REINFORCEMENT LEARNING   ·   ~20 MIN</a:t>
            </a:r>
          </a:p>
          <a:p>
            <a:pPr algn="l">
              <a:lnSpc>
                <a:spcPct val="100000"/>
              </a:lnSpc>
              <a:spcAft>
                <a:spcPts val="600"/>
              </a:spcAft>
              <a:buNone/>
            </a:pPr>
            <a:r>
              <a:rPr sz="3800" b="1">
                <a:solidFill>
                  <a:srgbClr val="FFFFFF"/>
                </a:solidFill>
                <a:latin typeface="Segoe UI"/>
              </a:rPr>
              <a:t>Learning from Rewards and Penalties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AGENT, ACTION, REWARD</a:t>
            </a:r>
          </a:p>
          <a:p>
            <a:pPr algn="l">
              <a:lnSpc>
                <a:spcPct val="100000"/>
              </a:lnSpc>
              <a:spcAft>
                <a:spcPts val="600"/>
              </a:spcAft>
              <a:buNone/>
            </a:pPr>
            <a:r>
              <a:rPr sz="2500" b="1">
                <a:solidFill>
                  <a:srgbClr val="FFFFFF"/>
                </a:solidFill>
                <a:latin typeface="Segoe UI"/>
              </a:rPr>
              <a:t>Reinforcement Learning: the Setup</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AGENT takes ACTIONS in an ENVIRONMENT.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action changes the state and returns a REWARD (or penalty).</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agent's goal: earn the most reward over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labeled dataset - it learns by TRYING and getting feedback.</a:t>
            </a:r>
          </a:p>
          <a:p>
            <a:pPr algn="l" indent="-256032" marL="256032">
              <a:lnSpc>
                <a:spcPct val="105000"/>
              </a:lnSpc>
              <a:spcAft>
                <a:spcPts val="1100"/>
              </a:spcAft>
              <a:buClr>
                <a:srgbClr val="2C6E3F"/>
              </a:buClr>
              <a:buFont typeface="Segoe UI"/>
              <a:buChar char="▸"/>
            </a:pPr>
            <a:r>
              <a:rPr sz="2100" b="0">
                <a:solidFill>
                  <a:srgbClr val="1C241E"/>
                </a:solidFill>
                <a:latin typeface="Segoe UI"/>
              </a:rPr>
              <a:t>Over many attempts it discovers what works.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Act -&gt; get reward -&gt; learn what works.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ACT, OBSERVE, GET REWARDED, IMPROVE</a:t>
            </a:r>
          </a:p>
          <a:p>
            <a:pPr algn="l">
              <a:lnSpc>
                <a:spcPct val="100000"/>
              </a:lnSpc>
              <a:spcAft>
                <a:spcPts val="600"/>
              </a:spcAft>
              <a:buNone/>
            </a:pPr>
            <a:r>
              <a:rPr sz="2500" b="1">
                <a:solidFill>
                  <a:srgbClr val="FFFFFF"/>
                </a:solidFill>
                <a:latin typeface="Segoe UI"/>
              </a:rPr>
              <a:t>The Reinforcement Learning Loop</a:t>
            </a:r>
          </a:p>
        </p:txBody>
      </p:sp>
      <p:pic>
        <p:nvPicPr>
          <p:cNvPr id="6" name="Picture 5" descr="rl_loop.png"/>
          <p:cNvPicPr>
            <a:picLocks noChangeAspect="1"/>
          </p:cNvPicPr>
          <p:nvPr/>
        </p:nvPicPr>
        <p:blipFill>
          <a:blip r:embed="rId2"/>
          <a:stretch>
            <a:fillRect/>
          </a:stretch>
        </p:blipFill>
        <p:spPr>
          <a:xfrm>
            <a:off x="1568742" y="1325880"/>
            <a:ext cx="905421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agent takes an action; the environment returns a new state and a reward; the agent updates its policy.</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MOVING PARTS</a:t>
            </a:r>
          </a:p>
          <a:p>
            <a:pPr algn="l">
              <a:lnSpc>
                <a:spcPct val="100000"/>
              </a:lnSpc>
              <a:spcAft>
                <a:spcPts val="600"/>
              </a:spcAft>
              <a:buNone/>
            </a:pPr>
            <a:r>
              <a:rPr sz="2500" b="1">
                <a:solidFill>
                  <a:srgbClr val="FFFFFF"/>
                </a:solidFill>
                <a:latin typeface="Segoe UI"/>
              </a:rPr>
              <a:t>Key Ideas: Policy, Reward, Exploration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Policy = the agent's strategy: what action to take in each situation.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Reward shaping: good outcomes get + points, bad ones get - points.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Exploration vs. exploitation: try new things vs. use what works.</a:t>
            </a:r>
          </a:p>
          <a:p>
            <a:pPr algn="l" indent="-256032" marL="256032">
              <a:lnSpc>
                <a:spcPct val="105000"/>
              </a:lnSpc>
              <a:spcAft>
                <a:spcPts val="1100"/>
              </a:spcAft>
              <a:buClr>
                <a:srgbClr val="2C6E3F"/>
              </a:buClr>
              <a:buFont typeface="Segoe UI"/>
              <a:buChar char="▸"/>
            </a:pPr>
            <a:r>
              <a:rPr sz="2100" b="0">
                <a:solidFill>
                  <a:srgbClr val="1C241E"/>
                </a:solidFill>
                <a:latin typeface="Segoe UI"/>
              </a:rPr>
              <a:t>Too little exploration -&gt; stuck in a rut; too much -&gt; never settles.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Delayed reward: a good move now may only pay off later.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Policy + rewards + explore/exploit.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WHAT WORKS, OR GAMBLE ON SOMETHING BETTER?</a:t>
            </a:r>
          </a:p>
          <a:p>
            <a:pPr algn="l">
              <a:lnSpc>
                <a:spcPct val="100000"/>
              </a:lnSpc>
              <a:spcAft>
                <a:spcPts val="600"/>
              </a:spcAft>
              <a:buNone/>
            </a:pPr>
            <a:r>
              <a:rPr sz="2500" b="1">
                <a:solidFill>
                  <a:srgbClr val="FFFFFF"/>
                </a:solidFill>
                <a:latin typeface="Segoe UI"/>
              </a:rPr>
              <a:t>Explore vs. Exploit: the RL Trade-off</a:t>
            </a:r>
          </a:p>
        </p:txBody>
      </p:sp>
      <p:pic>
        <p:nvPicPr>
          <p:cNvPr id="6" name="Picture 5" descr="explore_vs_exploit.png"/>
          <p:cNvPicPr>
            <a:picLocks noChangeAspect="1"/>
          </p:cNvPicPr>
          <p:nvPr/>
        </p:nvPicPr>
        <p:blipFill>
          <a:blip r:embed="rId2"/>
          <a:stretch>
            <a:fillRect/>
          </a:stretch>
        </p:blipFill>
        <p:spPr>
          <a:xfrm>
            <a:off x="1906969" y="1325880"/>
            <a:ext cx="837775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EXPLOIT the known-good option (your favorite restaurant, reward +7) or EXPLORE an uncertain one (a new restaurant, reward +10 or +2). Too little explore = stuck in a rut; too much = never settles.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The four ways to learn</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Supervised learning: what does it need?</a:t>
            </a:r>
          </a:p>
          <a:p>
            <a:pPr algn="l" indent="-256032" marL="256032">
              <a:lnSpc>
                <a:spcPct val="105000"/>
              </a:lnSpc>
              <a:spcAft>
                <a:spcPts val="1100"/>
              </a:spcAft>
              <a:buClr>
                <a:srgbClr val="2C6E3F"/>
              </a:buClr>
              <a:buFont typeface="Segoe UI"/>
              <a:buChar char="▸"/>
            </a:pPr>
            <a:r>
              <a:rPr sz="1800" b="0">
                <a:solidFill>
                  <a:srgbClr val="1C241E"/>
                </a:solidFill>
                <a:latin typeface="Segoe UI"/>
              </a:rPr>
              <a:t>Unsupervised learning: what does it need?</a:t>
            </a:r>
          </a:p>
          <a:p>
            <a:pPr algn="l" indent="-256032" marL="256032">
              <a:lnSpc>
                <a:spcPct val="105000"/>
              </a:lnSpc>
              <a:spcAft>
                <a:spcPts val="1100"/>
              </a:spcAft>
              <a:buClr>
                <a:srgbClr val="2C6E3F"/>
              </a:buClr>
              <a:buFont typeface="Segoe UI"/>
              <a:buChar char="▸"/>
            </a:pPr>
            <a:r>
              <a:rPr sz="1800" b="0">
                <a:solidFill>
                  <a:srgbClr val="1C241E"/>
                </a:solidFill>
                <a:latin typeface="Segoe UI"/>
              </a:rPr>
              <a:t>Where might you have only a FEW labels and lots of unlabeled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REWARD RISES, THEN PLATEAUS</a:t>
            </a:r>
          </a:p>
          <a:p>
            <a:pPr algn="l">
              <a:lnSpc>
                <a:spcPct val="100000"/>
              </a:lnSpc>
              <a:spcAft>
                <a:spcPts val="600"/>
              </a:spcAft>
              <a:buNone/>
            </a:pPr>
            <a:r>
              <a:rPr sz="2500" b="1">
                <a:solidFill>
                  <a:srgbClr val="FFFFFF"/>
                </a:solidFill>
                <a:latin typeface="Segoe UI"/>
              </a:rPr>
              <a:t>The Agent Improves with Experience</a:t>
            </a:r>
          </a:p>
        </p:txBody>
      </p:sp>
      <p:pic>
        <p:nvPicPr>
          <p:cNvPr id="6" name="Picture 5" descr="rl_reward.png"/>
          <p:cNvPicPr>
            <a:picLocks noChangeAspect="1"/>
          </p:cNvPicPr>
          <p:nvPr/>
        </p:nvPicPr>
        <p:blipFill>
          <a:blip r:embed="rId2"/>
          <a:stretch>
            <a:fillRect/>
          </a:stretch>
        </p:blipFill>
        <p:spPr>
          <a:xfrm>
            <a:off x="2437492" y="1325880"/>
            <a:ext cx="73167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Early on the agent is bad and earns little; with more episodes it learns a good policy and reward climbs.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EVERYDAY ANALOGY</a:t>
            </a:r>
          </a:p>
          <a:p>
            <a:pPr algn="l">
              <a:lnSpc>
                <a:spcPct val="100000"/>
              </a:lnSpc>
              <a:spcAft>
                <a:spcPts val="600"/>
              </a:spcAft>
              <a:buNone/>
            </a:pPr>
            <a:r>
              <a:rPr sz="2500" b="1">
                <a:solidFill>
                  <a:srgbClr val="FFFFFF"/>
                </a:solidFill>
                <a:latin typeface="Segoe UI"/>
              </a:rPr>
              <a:t>Everyday Analogies for RL</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Training a dog: treats for good behavior, none for bad - it learns over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A video game: your score is the reward; you improve by playing.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Learning to ride a bike: wobble, adjust, eventually balance.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A thermostat that learns your comfort from your adjustments.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each: act, get feedback, adjust - no answer key needed.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Dog treats, game score, riding a bike.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WHERE RL FITS</a:t>
            </a:r>
          </a:p>
          <a:p>
            <a:pPr algn="l">
              <a:lnSpc>
                <a:spcPct val="100000"/>
              </a:lnSpc>
              <a:spcAft>
                <a:spcPts val="600"/>
              </a:spcAft>
              <a:buNone/>
            </a:pPr>
            <a:r>
              <a:rPr sz="2500" b="1">
                <a:solidFill>
                  <a:srgbClr val="FFFFFF"/>
                </a:solidFill>
                <a:latin typeface="Segoe UI"/>
              </a:rPr>
              <a:t>RL vs. the Other Paradigms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learn from labeled examples (an answer key).</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find structure with no labels.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Semi-supervised: a few labels + lots of unlabeled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Reinforcement: learn from rewards by interacting - no dataset needed.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RL fits SEQUENTIAL decisions where actions change the situation.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RL = learn by acting, for sequential decisions.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Design the reward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want an RL agent to defend a network.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action might the agent take? (e.g., block an IP, isolate a host)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should earn POSITIVE reward? What should earn a PENALTY?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could go wrong if the reward is designed badly?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SECURITY AS A GAME   ·   ~9 MIN</a:t>
            </a:r>
          </a:p>
          <a:p>
            <a:pPr algn="l">
              <a:lnSpc>
                <a:spcPct val="100000"/>
              </a:lnSpc>
              <a:spcAft>
                <a:spcPts val="600"/>
              </a:spcAft>
              <a:buNone/>
            </a:pPr>
            <a:r>
              <a:rPr sz="3800" b="1">
                <a:solidFill>
                  <a:srgbClr val="FFFFFF"/>
                </a:solidFill>
                <a:latin typeface="Segoe UI"/>
              </a:rPr>
              <a:t>Defender vs. Attacker</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STRATEGIC CONTEST</a:t>
            </a:r>
          </a:p>
          <a:p>
            <a:pPr algn="l">
              <a:lnSpc>
                <a:spcPct val="100000"/>
              </a:lnSpc>
              <a:spcAft>
                <a:spcPts val="600"/>
              </a:spcAft>
              <a:buNone/>
            </a:pPr>
            <a:r>
              <a:rPr sz="2500" b="1">
                <a:solidFill>
                  <a:srgbClr val="FFFFFF"/>
                </a:solidFill>
                <a:latin typeface="Segoe UI"/>
              </a:rPr>
              <a:t>Security Is a Two-Player Game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Defender and attacker each choose actions; each side's payoff depends on the other.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attacker adapts to your defenses; a fixed rulebook goes stale.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Game theory studies these strategic, adaptive interactions.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RL lets a defender LEARN a strong policy against an adapting attacker.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goal: a strategy that holds up even as the adversary changes.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Both sides adapt - defense must too.</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EACH SIDE'S OUTCOME DEPENDS ON THE OTHER'S CHOICE</a:t>
            </a:r>
          </a:p>
          <a:p>
            <a:pPr algn="l">
              <a:lnSpc>
                <a:spcPct val="100000"/>
              </a:lnSpc>
              <a:spcAft>
                <a:spcPts val="600"/>
              </a:spcAft>
              <a:buNone/>
            </a:pPr>
            <a:r>
              <a:rPr sz="2500" b="1">
                <a:solidFill>
                  <a:srgbClr val="FFFFFF"/>
                </a:solidFill>
                <a:latin typeface="Segoe UI"/>
              </a:rPr>
              <a:t>The Defender-Attacker Game</a:t>
            </a:r>
          </a:p>
        </p:txBody>
      </p:sp>
      <p:pic>
        <p:nvPicPr>
          <p:cNvPr id="6" name="Picture 5" descr="defender_attacker.png"/>
          <p:cNvPicPr>
            <a:picLocks noChangeAspect="1"/>
          </p:cNvPicPr>
          <p:nvPr/>
        </p:nvPicPr>
        <p:blipFill>
          <a:blip r:embed="rId2"/>
          <a:stretch>
            <a:fillRect/>
          </a:stretch>
        </p:blipFill>
        <p:spPr>
          <a:xfrm>
            <a:off x="2197017" y="1325880"/>
            <a:ext cx="779766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simple game grid: the best outcome for the defender depends on what the attacker does - so strategy matters.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RL for Automated Defense (Preview)</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RL agent can learn to respond to attacks automatically.</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Examples: auto-isolate an infected host, throttle suspicious traffic.</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adapts as attacker behavior changes - no rule rewrite needed.</a:t>
            </a:r>
          </a:p>
          <a:p>
            <a:pPr algn="l" indent="-256032" marL="256032">
              <a:lnSpc>
                <a:spcPct val="105000"/>
              </a:lnSpc>
              <a:spcAft>
                <a:spcPts val="1100"/>
              </a:spcAft>
              <a:buClr>
                <a:srgbClr val="2C6E3F"/>
              </a:buClr>
              <a:buFont typeface="Segoe UI"/>
              <a:buChar char="▸"/>
            </a:pPr>
            <a:r>
              <a:rPr sz="2100" b="0">
                <a:solidFill>
                  <a:srgbClr val="1C241E"/>
                </a:solidFill>
                <a:latin typeface="Segoe UI"/>
              </a:rPr>
              <a:t>Big benefit: speed - respond in seconds, not hours.</a:t>
            </a:r>
          </a:p>
          <a:p>
            <a:pPr algn="l" indent="-256032" marL="256032">
              <a:lnSpc>
                <a:spcPct val="105000"/>
              </a:lnSpc>
              <a:spcAft>
                <a:spcPts val="1100"/>
              </a:spcAft>
              <a:buClr>
                <a:srgbClr val="2C6E3F"/>
              </a:buClr>
              <a:buFont typeface="Segoe UI"/>
              <a:buChar char="▸"/>
            </a:pPr>
            <a:r>
              <a:rPr sz="2100" b="0">
                <a:solidFill>
                  <a:srgbClr val="1C241E"/>
                </a:solidFill>
                <a:latin typeface="Segoe UI"/>
              </a:rPr>
              <a:t>Big risk: a bad policy could disrupt the business (Wednesday).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RL can automate response - powerful but risky.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Adapt or lose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Quick think-pair-share: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defense that attackers have learned to bypass over time.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 a fixed rule weaker than a policy that adapts?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6 &amp; Quiz 6</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6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Classify malware with only a FEW labels using semi-supervised learning.</a:t>
            </a:r>
          </a:p>
          <a:p>
            <a:pPr algn="l" indent="-256032" marL="256032">
              <a:lnSpc>
                <a:spcPct val="105000"/>
              </a:lnSpc>
              <a:spcAft>
                <a:spcPts val="900"/>
              </a:spcAft>
              <a:buClr>
                <a:srgbClr val="2C6E3F"/>
              </a:buClr>
              <a:buFont typeface="Segoe UI"/>
              <a:buChar char="▸"/>
            </a:pPr>
            <a:r>
              <a:rPr sz="1550" b="0">
                <a:solidFill>
                  <a:srgbClr val="1C241E"/>
                </a:solidFill>
                <a:latin typeface="Segoe UI"/>
              </a:rPr>
              <a:t>Compare supervised vs. semi-supervised accuracy as labels grow.</a:t>
            </a:r>
          </a:p>
          <a:p>
            <a:pPr algn="l" indent="-256032" marL="256032">
              <a:lnSpc>
                <a:spcPct val="105000"/>
              </a:lnSpc>
              <a:spcAft>
                <a:spcPts val="900"/>
              </a:spcAft>
              <a:buClr>
                <a:srgbClr val="2C6E3F"/>
              </a:buClr>
              <a:buFont typeface="Segoe UI"/>
              <a:buChar char="▸"/>
            </a:pPr>
            <a:r>
              <a:rPr sz="1550" b="0">
                <a:solidFill>
                  <a:srgbClr val="1C241E"/>
                </a:solidFill>
                <a:latin typeface="Segoe UI"/>
              </a:rPr>
              <a:t>See how unlabeled data reveals class structure.</a:t>
            </a:r>
          </a:p>
          <a:p>
            <a:pPr algn="l" indent="-256032" marL="256032">
              <a:lnSpc>
                <a:spcPct val="105000"/>
              </a:lnSpc>
              <a:spcAft>
                <a:spcPts val="900"/>
              </a:spcAft>
              <a:buClr>
                <a:srgbClr val="2C6E3F"/>
              </a:buClr>
              <a:buFont typeface="Segoe UI"/>
              <a:buChar char="▸"/>
            </a:pPr>
            <a:r>
              <a:rPr sz="1550" b="0">
                <a:solidFill>
                  <a:srgbClr val="1C241E"/>
                </a:solidFill>
                <a:latin typeface="Segoe UI"/>
              </a:rPr>
              <a:t>Reflect on when each paradigm fits a security problem.</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6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Define semi-supervised and reinforcement learning.</a:t>
            </a:r>
          </a:p>
          <a:p>
            <a:pPr algn="l" indent="-256032" marL="256032">
              <a:lnSpc>
                <a:spcPct val="105000"/>
              </a:lnSpc>
              <a:spcAft>
                <a:spcPts val="900"/>
              </a:spcAft>
              <a:buClr>
                <a:srgbClr val="2C6E3F"/>
              </a:buClr>
              <a:buFont typeface="Segoe UI"/>
              <a:buChar char="▸"/>
            </a:pPr>
            <a:r>
              <a:rPr sz="1550" b="0">
                <a:solidFill>
                  <a:srgbClr val="1C241E"/>
                </a:solidFill>
                <a:latin typeface="Segoe UI"/>
              </a:rPr>
              <a:t>Match each of the four paradigms to a scenario.</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the RL loop (agent, action, reward, policy).</a:t>
            </a:r>
          </a:p>
          <a:p>
            <a:pPr algn="l" indent="-256032" marL="256032">
              <a:lnSpc>
                <a:spcPct val="105000"/>
              </a:lnSpc>
              <a:spcAft>
                <a:spcPts val="900"/>
              </a:spcAft>
              <a:buClr>
                <a:srgbClr val="2C6E3F"/>
              </a:buClr>
              <a:buFont typeface="Segoe UI"/>
              <a:buChar char="▸"/>
            </a:pPr>
            <a:r>
              <a:rPr sz="1550" b="0">
                <a:solidFill>
                  <a:srgbClr val="1C241E"/>
                </a:solidFill>
                <a:latin typeface="Segoe UI"/>
              </a:rPr>
              <a:t>Relate RL to a defender-attacker game.</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the four paradigms</a:t>
            </a:r>
          </a:p>
          <a:p>
            <a:pPr algn="l">
              <a:lnSpc>
                <a:spcPct val="105000"/>
              </a:lnSpc>
              <a:spcAft>
                <a:spcPts val="600"/>
              </a:spcAft>
              <a:buNone/>
            </a:pPr>
            <a:r>
              <a:rPr sz="1250" b="0">
                <a:solidFill>
                  <a:srgbClr val="5C6B5E"/>
                </a:solidFill>
                <a:latin typeface="Segoe UI"/>
              </a:rPr>
              <a:t>Where today fits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Semi-supervised learning</a:t>
            </a:r>
          </a:p>
          <a:p>
            <a:pPr algn="l">
              <a:lnSpc>
                <a:spcPct val="105000"/>
              </a:lnSpc>
              <a:spcAft>
                <a:spcPts val="600"/>
              </a:spcAft>
              <a:buNone/>
            </a:pPr>
            <a:r>
              <a:rPr sz="1250" b="0">
                <a:solidFill>
                  <a:srgbClr val="5C6B5E"/>
                </a:solidFill>
                <a:latin typeface="Segoe UI"/>
              </a:rPr>
              <a:t>A few labels + lots of unlabeled data</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Spread the labels by hand</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Reinforcement learning</a:t>
            </a:r>
          </a:p>
          <a:p>
            <a:pPr algn="l">
              <a:lnSpc>
                <a:spcPct val="105000"/>
              </a:lnSpc>
              <a:spcAft>
                <a:spcPts val="600"/>
              </a:spcAft>
              <a:buNone/>
            </a:pPr>
            <a:r>
              <a:rPr sz="1250" b="0">
                <a:solidFill>
                  <a:srgbClr val="5C6B5E"/>
                </a:solidFill>
                <a:latin typeface="Segoe UI"/>
              </a:rPr>
              <a:t>Learning from rewards and penalties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9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Security as a game</a:t>
            </a:r>
          </a:p>
          <a:p>
            <a:pPr algn="l">
              <a:lnSpc>
                <a:spcPct val="105000"/>
              </a:lnSpc>
              <a:spcAft>
                <a:spcPts val="600"/>
              </a:spcAft>
              <a:buNone/>
            </a:pPr>
            <a:r>
              <a:rPr sz="1250" b="0">
                <a:solidFill>
                  <a:srgbClr val="5C6B5E"/>
                </a:solidFill>
                <a:latin typeface="Segoe UI"/>
              </a:rPr>
              <a:t>Defender vs. attacker</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6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6 &amp; Wednesday</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Semi-supervised learning uses a FEW labels plus lots of unlabeled data - ideal when labels are scarce.</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It works by letting labels spread to similar unlabeled points (structure assumption).</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Reinforcement learning learns a POLICY from rewards by interacting - no labeled dataset.</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Security is a defender-attacker game; RL can learn adaptive defenses (powerful but risky).</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Applications &amp; Lab 6</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semi-supervised for malware &amp; intrusion detection; RL for automated defense.</a:t>
            </a:r>
          </a:p>
          <a:p>
            <a:pPr algn="l" indent="-256032" marL="256032">
              <a:lnSpc>
                <a:spcPct val="105000"/>
              </a:lnSpc>
              <a:spcAft>
                <a:spcPts val="1100"/>
              </a:spcAft>
              <a:buClr>
                <a:srgbClr val="2C6E3F"/>
              </a:buClr>
              <a:buFont typeface="Segoe UI"/>
              <a:buChar char="▸"/>
            </a:pPr>
            <a:r>
              <a:rPr sz="2100" b="0">
                <a:solidFill>
                  <a:srgbClr val="1C241E"/>
                </a:solidFill>
                <a:latin typeface="Segoe UI"/>
              </a:rPr>
              <a:t>We'll go deeper on game theory and the risks of automated response.</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6 (Semi-Supervised Classification) is released - it uses today's -1-label workflow.</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6: Semi-Supervised and Reinforcement Learning.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6 is Wednesday (semi-supervised; RL; paradigms; security games).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Wed = applications; Lab 6 + Quiz 6 this week.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is semi-supervised learning?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does a reinforcement-learning agent learn?</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scikit-learn User Guide - Semi-Supervised Learning (LabelSpreading, SelfTrainingClassifier).</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R. S. Sutton &amp; A. G. Barto, Reinforcement Learning: An Introduction, 2nd ed. (free online).</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Google, Machine Learning Crash Course (developers.google.com/machine-learning).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Artificial Intelligence Risk Management Framework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Chio &amp; Freeman, Machine Learning and Security (O'Reilly).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SEMI-SUPERVISED &amp; REINFORCEMENT LEARNING</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semi-supervised learning as learning from a few labels plus lots of unlabeled data.</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reinforcement learning as learning from rewards and penalties.</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Identify where each fits among the four learning paradigms.</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Relate reinforcement learning to a defender-attacker security game.</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SEMI-SUPERVISED LEARNING   ·   ~20 MIN</a:t>
            </a:r>
          </a:p>
          <a:p>
            <a:pPr algn="l">
              <a:lnSpc>
                <a:spcPct val="100000"/>
              </a:lnSpc>
              <a:spcAft>
                <a:spcPts val="600"/>
              </a:spcAft>
              <a:buNone/>
            </a:pPr>
            <a:r>
              <a:rPr sz="3800" b="1">
                <a:solidFill>
                  <a:srgbClr val="FFFFFF"/>
                </a:solidFill>
                <a:latin typeface="Segoe UI"/>
              </a:rPr>
              <a:t>A Few Labels + Lots of Unlabeled Data</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SEMI-SUPERVISED</a:t>
            </a:r>
          </a:p>
          <a:p>
            <a:pPr algn="l">
              <a:lnSpc>
                <a:spcPct val="100000"/>
              </a:lnSpc>
              <a:spcAft>
                <a:spcPts val="600"/>
              </a:spcAft>
              <a:buNone/>
            </a:pPr>
            <a:r>
              <a:rPr sz="2500" b="1">
                <a:solidFill>
                  <a:srgbClr val="FFFFFF"/>
                </a:solidFill>
                <a:latin typeface="Segoe UI"/>
              </a:rPr>
              <a:t>The Label Problem</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learning needs LABELED data - but labels are expensive.</a:t>
            </a:r>
          </a:p>
          <a:p>
            <a:pPr algn="l" indent="-256032" marL="256032">
              <a:lnSpc>
                <a:spcPct val="105000"/>
              </a:lnSpc>
              <a:spcAft>
                <a:spcPts val="1100"/>
              </a:spcAft>
              <a:buClr>
                <a:srgbClr val="2C6E3F"/>
              </a:buClr>
              <a:buFont typeface="Segoe UI"/>
              <a:buChar char="▸"/>
            </a:pPr>
            <a:r>
              <a:rPr sz="2100" b="0">
                <a:solidFill>
                  <a:srgbClr val="1C241E"/>
                </a:solidFill>
                <a:latin typeface="Segoe UI"/>
              </a:rPr>
              <a:t>Labeling malware, fraud, or intrusions needs scarce expert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Meanwhile UNLABELED data is everywhere and cheap (logs, files, traffic).</a:t>
            </a:r>
          </a:p>
          <a:p>
            <a:pPr algn="l" indent="-256032" marL="256032">
              <a:lnSpc>
                <a:spcPct val="105000"/>
              </a:lnSpc>
              <a:spcAft>
                <a:spcPts val="1100"/>
              </a:spcAft>
              <a:buClr>
                <a:srgbClr val="2C6E3F"/>
              </a:buClr>
              <a:buFont typeface="Segoe UI"/>
              <a:buChar char="▸"/>
            </a:pPr>
            <a:r>
              <a:rPr sz="2100" b="0">
                <a:solidFill>
                  <a:srgbClr val="1C241E"/>
                </a:solidFill>
                <a:latin typeface="Segoe UI"/>
              </a:rPr>
              <a:t>Typical reality: a few hundred labeled items, millions unlabeled.</a:t>
            </a:r>
          </a:p>
          <a:p>
            <a:pPr algn="l" indent="-256032" marL="256032">
              <a:lnSpc>
                <a:spcPct val="105000"/>
              </a:lnSpc>
              <a:spcAft>
                <a:spcPts val="1100"/>
              </a:spcAft>
              <a:buClr>
                <a:srgbClr val="2C6E3F"/>
              </a:buClr>
              <a:buFont typeface="Segoe UI"/>
              <a:buChar char="▸"/>
            </a:pPr>
            <a:r>
              <a:rPr sz="2100" b="0">
                <a:solidFill>
                  <a:srgbClr val="1C241E"/>
                </a:solidFill>
                <a:latin typeface="Segoe UI"/>
              </a:rPr>
              <a:t>Throwing away the unlabeled data wastes most of what you have.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Few labels, tons of unlabeled data - use both.</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IDEA</a:t>
            </a:r>
          </a:p>
          <a:p>
            <a:pPr algn="l">
              <a:lnSpc>
                <a:spcPct val="100000"/>
              </a:lnSpc>
              <a:spcAft>
                <a:spcPts val="600"/>
              </a:spcAft>
              <a:buNone/>
            </a:pPr>
            <a:r>
              <a:rPr sz="2500" b="1">
                <a:solidFill>
                  <a:srgbClr val="FFFFFF"/>
                </a:solidFill>
                <a:latin typeface="Segoe UI"/>
              </a:rPr>
              <a:t>Semi-Supervised Learning: the Idea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Use the FEW labels to get started, and the MANY unlabeled points to see structure.</a:t>
            </a:r>
          </a:p>
          <a:p>
            <a:pPr algn="l" indent="-256032" marL="256032">
              <a:lnSpc>
                <a:spcPct val="105000"/>
              </a:lnSpc>
              <a:spcAft>
                <a:spcPts val="1100"/>
              </a:spcAft>
              <a:buClr>
                <a:srgbClr val="2C6E3F"/>
              </a:buClr>
              <a:buFont typeface="Segoe UI"/>
              <a:buChar char="▸"/>
            </a:pPr>
            <a:r>
              <a:rPr sz="2100" b="0">
                <a:solidFill>
                  <a:srgbClr val="1C241E"/>
                </a:solidFill>
                <a:latin typeface="Segoe UI"/>
              </a:rPr>
              <a:t>Key assumption: nearby / similar points probably share a label.</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labels can 'spread' from labeled points to similar unlabeled ones.</a:t>
            </a:r>
          </a:p>
          <a:p>
            <a:pPr algn="l" indent="-256032" marL="256032">
              <a:lnSpc>
                <a:spcPct val="105000"/>
              </a:lnSpc>
              <a:spcAft>
                <a:spcPts val="1100"/>
              </a:spcAft>
              <a:buClr>
                <a:srgbClr val="2C6E3F"/>
              </a:buClr>
              <a:buFont typeface="Segoe UI"/>
              <a:buChar char="▸"/>
            </a:pPr>
            <a:r>
              <a:rPr sz="2100" b="0">
                <a:solidFill>
                  <a:srgbClr val="1C241E"/>
                </a:solidFill>
                <a:latin typeface="Segoe UI"/>
              </a:rPr>
              <a:t>Result: a better model than the few labels alone could give.</a:t>
            </a:r>
          </a:p>
          <a:p>
            <a:pPr algn="l" indent="-256032" marL="256032">
              <a:lnSpc>
                <a:spcPct val="105000"/>
              </a:lnSpc>
              <a:spcAft>
                <a:spcPts val="1100"/>
              </a:spcAft>
              <a:buClr>
                <a:srgbClr val="2C6E3F"/>
              </a:buClr>
              <a:buFont typeface="Segoe UI"/>
              <a:buChar char="▸"/>
            </a:pPr>
            <a:r>
              <a:rPr sz="2100" b="0">
                <a:solidFill>
                  <a:srgbClr val="1C241E"/>
                </a:solidFill>
                <a:latin typeface="Segoe UI"/>
              </a:rPr>
              <a:t>Best when the data has clear structure (groups, manifolds).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Let labels spread to similar unlabeled points.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SEMI-SUPERVISED USES THE WHOLE PICTURE</a:t>
            </a:r>
          </a:p>
          <a:p>
            <a:pPr algn="l">
              <a:lnSpc>
                <a:spcPct val="100000"/>
              </a:lnSpc>
              <a:spcAft>
                <a:spcPts val="600"/>
              </a:spcAft>
              <a:buNone/>
            </a:pPr>
            <a:r>
              <a:rPr sz="2500" b="1">
                <a:solidFill>
                  <a:srgbClr val="FFFFFF"/>
                </a:solidFill>
                <a:latin typeface="Segoe UI"/>
              </a:rPr>
              <a:t>A Few Labels vs. Labels + Unlabeled</a:t>
            </a:r>
          </a:p>
        </p:txBody>
      </p:sp>
      <p:pic>
        <p:nvPicPr>
          <p:cNvPr id="6" name="Picture 5" descr="semi_supervised.png"/>
          <p:cNvPicPr>
            <a:picLocks noChangeAspect="1"/>
          </p:cNvPicPr>
          <p:nvPr/>
        </p:nvPicPr>
        <p:blipFill>
          <a:blip r:embed="rId2"/>
          <a:stretch>
            <a:fillRect/>
          </a:stretch>
        </p:blipFill>
        <p:spPr>
          <a:xfrm>
            <a:off x="839692" y="1325880"/>
            <a:ext cx="105123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Left: 10 labels only - the boundary is wrong (81%). Right: adding unlabeled data recovers the two groups (99%).</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APPROACHES</a:t>
            </a:r>
          </a:p>
          <a:p>
            <a:pPr algn="l">
              <a:lnSpc>
                <a:spcPct val="100000"/>
              </a:lnSpc>
              <a:spcAft>
                <a:spcPts val="600"/>
              </a:spcAft>
              <a:buNone/>
            </a:pPr>
            <a:r>
              <a:rPr sz="2500" b="1">
                <a:solidFill>
                  <a:srgbClr val="FFFFFF"/>
                </a:solidFill>
                <a:latin typeface="Segoe UI"/>
              </a:rPr>
              <a:t>How It Works (No Math)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Self-training: train on the few labels, predict the unlabeled, add the most confident as new labels, repeat.</a:t>
            </a:r>
          </a:p>
          <a:p>
            <a:pPr algn="l" indent="-256032" marL="256032">
              <a:lnSpc>
                <a:spcPct val="105000"/>
              </a:lnSpc>
              <a:spcAft>
                <a:spcPts val="1100"/>
              </a:spcAft>
              <a:buClr>
                <a:srgbClr val="2C6E3F"/>
              </a:buClr>
              <a:buFont typeface="Segoe UI"/>
              <a:buChar char="▸"/>
            </a:pPr>
            <a:r>
              <a:rPr sz="2100" b="0">
                <a:solidFill>
                  <a:srgbClr val="1C241E"/>
                </a:solidFill>
                <a:latin typeface="Segoe UI"/>
              </a:rPr>
              <a:t>Label propagation/spreading: labels flow along a graph of similar points.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Both grow the labeled set using the model's own confident guesses.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Caution: a wrong early guess can spread errors - confidence matters.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still choose features and check results (a human stays in the loop).</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Self-training or label spreading - grow labels from structure.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