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by connecting to Monday: 'We grouped normal behavior. Today we hunt what DOESN'T fit - the anomalies that often signal attacks.' This is one of the most useful unsupervised ideas in security: catching NEW threats with no labels. Hands-on again with Colab. Remind them Lab 5 uses today's anomaly tools and Quiz 5 is today.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 most popular anomaly detector is the Isolation Forest - and its idea is beautifully simple.' ~22 minutes with scoring and code.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the Isolation Forest intuition - no math needed. Analogy: playing 20 questions - a very unusual item is pinned down in a couple of questions, while a typical one takes many. Points that get isolated quickly (few random cuts) are anomalies. A 'forest' of many random trees averages out luck for a reliable score. This is the key concept to nail.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Anchor the whole Isolation Forest idea with this side-by-side. LEFT: a normal point is surrounded, so random yes/no cuts keep hitting neighbors - it takes ~6 cuts (a LONG path) to isolate it. RIGHT: an anomaly sits alone, so 2 cuts isolate it (a SHORT path). The forest averages path length over many random trees; a consistently short path = anomalous. Ask: 'Which point would YOU find faster in 20 questions - a typical one or a weird one?' That intuition IS the algorithm. ~3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step-by-step at a conceptual level. Emphasize randomness + averaging (like a random forest). Introduce 'contamination' as the expected anomaly fraction you provide - it sets how many points get flagged. Foreshadow that choosing contamination is a judgment call (like k). Keep it intuitive.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it working. The green cloud is normal traffic; the red X's are flagged anomalies - the tiny low-volume port scans and the huge exfiltration transfers. Note that a couple of flagged points look normal in THIS 2-D view but are odd across the full feature set (e.g., many failed connections) - a reminder that 2-D plots hide dimensions.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anomaly detection back to Week 4's threshold trade-off - a powerful callback. Instead of a hard yes/no, the model scores every point; you choose the cutoff based on how many alerts your team can handle. Too aggressive -&gt; alert fatigue; too lax -&gt; missed attacks. The next figure shows the score distribution.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score histogram. The bulk of sessions score as normal; a thin left tail is clearly separated - those past the red threshold line get flagged. Point out that a clean gap makes the choice easy, while a smooth tail forces a judgment call. This is exactly what students tune in Lab 5.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code: scale (same rule as clustering), fit the Isolation Forest with a contamination estimate, then predict (-1 = anomaly) and score_samples for a ranked score. Stress reusing scaling and that contamination is your estimate of the anomaly rate. This is the core of Lab 5's anomaly section.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'Isolation Forests look globally. Sometimes 'unusual' is LOCAL - that's where LOF shines.' ~15 minutes with a comparison and activity.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LOF's distinct angle: it's about LOCAL density. A point can look fine globally but be odd for its immediate neighborhood - LOF catches that. Analogy: a quiet person is unremarkable in a library but stands out at a loud party. Contrast: Isolation Forest is global, LOF is local; using both gives a fuller picture.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Bridge from Monday. Pairs 2, cold-call 2-3. Expected: scaling + elbow helped us cluster well; an anomaly is a record that fits no normal group; examples: a 3 a.m. login, a huge data transfer, a port scan. Land it: 'Today we detect those automatically, without labels.'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Compare the two detectors on the same data. Both catch the obvious anomalies; they may differ on borderline cases. The teaching point: no detector is perfect, so agreement between methods raises confidence and disagreement flags cases for a human to review. This mirrors ensemble thinking.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a practical selection guide. Isolation Forest is the workhorse default (fast, scalable); LOF is the tool when density varies and 'unusual' is local. Both need scaling and a contamination estimate. Real teams often run both. Keep it decision-oriented.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LOF is just as easy to run. n_neighbors sets the neighborhood size for the local comparison. Students will compare LOF's flags to the Isolation Forest's in Lab 5 and note agreements/disagreements. ~2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Apply the selection logic. Answers: Isolation Forest (large, uniform, general); LOF (varying density, local oddness); on disagreement, send it to a human to review (don't auto-block). Reinforce that detectors assist judgment, not replace it.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'Let's run the full workflow on logins - the classic security use.' ~10 minutes.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up the canonical security use. With no labels, we score logins and surface the most anomalous for review. Walk the three steps and note they're identical to the code students just saw. Emphasize this is exactly the kind of task a Security Operations Center (SOC) automates.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pipeline left to right so students see where each piece they learned fits: scale (Monday), Isolation Forest scoring (Part 2), the contamination cut (the threshold idea), then - critically - a HUMAN reviews the top anomalies and branches to confirm-and-respond or dismiss. Land the red banner: an anomaly means INVESTIGATE, not auto-block. This diagram is the template for the in-class task next and for Lab 5's anomaly section.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Reuse the anomaly figure in the login framing: the flagged points are the logins an analyst should check first - odd hours, new devices, many failed attempts, or big transfers. The payoff: from thousands of unlabeled logins, the model surfaces the handful worth human attention. That's the value proposition of anomaly detection. ~3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with responsible-use guidance - a favorite of security managers. Stress that an anomaly is a signal to INVESTIGATE, not proof of an attack; false positives have real costs (a locked-out CEO). Tune the alert volume to the team's capacity and keep humans in the loop. This ties ethics + Week 4's trade-offs together. ~3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it turns the workflow diagram into a decision. Hand each pair the 6-row queue (odd hour + new device + failed tries + big volume, mixed with a benign scheduled backup and a normal 9 a.m. login). Circulate. Expected: escalate the new-device-plus-failures login and the mass download; DISMISS the scheduled backup and the ordinary login despite an odd-looking single feature - this is the 'context beats score' lesson. Debrief the cutoff question to reconnect with Week 4's threshold trade-off, and reinforce the golden rule: anomaly = investigate, never auto-block. Mirrors Lab 5's triage step and Quiz 5's contamination/alert-volume question. ~12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Emphasize this is the payoff of the unit: unsupervised methods that catch threats nobody labeled.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Wednesday to the assessments. Left = Lab 5 anomaly steps (each shown today); right = Quiz 5 question types. Tell students these slides ARE the study guide for both. ~1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can anomaly detection catch zero-days when a labeled classifier can't?' (it models normal, not known attacks). Reinforce responsible use. ~2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Reinforce that Weeks 5-6 (unsupervised) and Weeks 3-4 (supervised) set up Week 7's semi-supervised learning, which blends the two. Assign Lab 5, Quiz 5, and Handout 5, and invite lab questions Monday. ~1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Isolation Forest answer checks the core intuition; the human-in-the-loop answer checks responsible use. Use the review requests to shape a quick pre-quiz Canvas note. ~2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The Isolation Forest and LOF papers are the original sources; the scikit-learn guide is the practical reference for Lab 5.</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today's goals - the anomaly-detection toolkit. Note these are unsupervised (no labels), which is exactly why they can catch novel attacks. All four appear in Lab 5.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'Before the tools, let's be clear on what we're hunting.' ~14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anomaly clearly and contrast with clustering. Key idea: the method models what NORMAL looks like and flags deviations - so it can catch brand-new attacks that a labeled classifier never saw. Misconception to flag: an anomaly isn't necessarily its own cluster; it's a rare point that doesn't fit any normal group.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with high-stakes examples. The through-line: attacks are rare and DIFFERENT, so 'unusual' is a powerful signal even without a labeled example. Emphasize zero-days - signature-based tools miss them, but anomaly detection can catch the odd behavior they produce. Connect to Week 4: this is how AI helps human analysts focus.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Ground anomaly detection in familiar experience - fraud alerts, a mismatched essay, an abnormal lab result. Each flags 'unusual' without a labeled example. This makes the upcoming methods feel intuitive: they're automating a judgment students already make. Ask for a personal 'odd one out' example.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Sharpen intuition and the 'context matters' point. Answers: normal (scheduled backup - a known pattern); anomaly (port scan); normal; anomaly (mass download / exfiltration). Note the backup shows why context and features matter - big transfers aren't always bad. Pairs 2, discuss 1.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6  ·  WEDNESDAY  ·  75 MINUTES</a:t>
            </a:r>
          </a:p>
          <a:p>
            <a:pPr algn="l">
              <a:lnSpc>
                <a:spcPct val="100000"/>
              </a:lnSpc>
              <a:spcAft>
                <a:spcPts val="400"/>
              </a:spcAft>
              <a:buNone/>
            </a:pPr>
            <a:r>
              <a:rPr sz="4000" b="1">
                <a:solidFill>
                  <a:srgbClr val="FFFFFF"/>
                </a:solidFill>
                <a:latin typeface="Segoe UI"/>
              </a:rPr>
              <a:t>Anomaly Detection</a:t>
            </a:r>
          </a:p>
          <a:p>
            <a:pPr algn="l">
              <a:lnSpc>
                <a:spcPct val="105000"/>
              </a:lnSpc>
              <a:spcAft>
                <a:spcPts val="0"/>
              </a:spcAft>
              <a:buNone/>
            </a:pPr>
            <a:r>
              <a:rPr sz="2200" b="0">
                <a:solidFill>
                  <a:srgbClr val="E7F1E8"/>
                </a:solidFill>
                <a:latin typeface="Segoe UI"/>
              </a:rPr>
              <a:t>Finding What Doesn't Fit  ·  Isolation Forests &amp; Local Outlier Factor</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ISOLATION FORESTS   ·   ~18 MIN</a:t>
            </a:r>
          </a:p>
          <a:p>
            <a:pPr algn="l">
              <a:lnSpc>
                <a:spcPct val="100000"/>
              </a:lnSpc>
              <a:spcAft>
                <a:spcPts val="600"/>
              </a:spcAft>
              <a:buNone/>
            </a:pPr>
            <a:r>
              <a:rPr sz="3800" b="1">
                <a:solidFill>
                  <a:srgbClr val="FFFFFF"/>
                </a:solidFill>
                <a:latin typeface="Segoe UI"/>
              </a:rPr>
              <a:t>The Go-To Anomaly Detector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INTUITION</a:t>
            </a:r>
          </a:p>
          <a:p>
            <a:pPr algn="l">
              <a:lnSpc>
                <a:spcPct val="100000"/>
              </a:lnSpc>
              <a:spcAft>
                <a:spcPts val="600"/>
              </a:spcAft>
              <a:buNone/>
            </a:pPr>
            <a:r>
              <a:rPr sz="2500" b="1">
                <a:solidFill>
                  <a:srgbClr val="FFFFFF"/>
                </a:solidFill>
                <a:latin typeface="Segoe UI"/>
              </a:rPr>
              <a:t>The Big Idea: Anomalies Are Easy to Isolate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Imagine splitting the data with random yes/no cuts, again and again.</a:t>
            </a:r>
          </a:p>
          <a:p>
            <a:pPr algn="l" indent="-256032" marL="256032">
              <a:lnSpc>
                <a:spcPct val="105000"/>
              </a:lnSpc>
              <a:spcAft>
                <a:spcPts val="1100"/>
              </a:spcAft>
              <a:buClr>
                <a:srgbClr val="2C6E3F"/>
              </a:buClr>
              <a:buFont typeface="Segoe UI"/>
              <a:buChar char="▸"/>
            </a:pPr>
            <a:r>
              <a:rPr sz="2100" b="0">
                <a:solidFill>
                  <a:srgbClr val="1C241E"/>
                </a:solidFill>
                <a:latin typeface="Segoe UI"/>
              </a:rPr>
              <a:t>Normal points sit in crowds - it takes MANY cuts to isolate one.</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Anomalies sit alone - a FEW cuts isolate them.</a:t>
            </a:r>
          </a:p>
          <a:p>
            <a:pPr algn="l" indent="-256032" marL="256032">
              <a:lnSpc>
                <a:spcPct val="105000"/>
              </a:lnSpc>
              <a:spcAft>
                <a:spcPts val="1100"/>
              </a:spcAft>
              <a:buClr>
                <a:srgbClr val="2C6E3F"/>
              </a:buClr>
              <a:buFont typeface="Segoe UI"/>
              <a:buChar char="▸"/>
            </a:pPr>
            <a:r>
              <a:rPr sz="2100" b="0">
                <a:solidFill>
                  <a:srgbClr val="1C241E"/>
                </a:solidFill>
                <a:latin typeface="Segoe UI"/>
              </a:rPr>
              <a:t>'Easy to isolate' = likely an anomaly. That's the whole idea.</a:t>
            </a:r>
          </a:p>
          <a:p>
            <a:pPr algn="l" indent="-256032" marL="256032">
              <a:lnSpc>
                <a:spcPct val="105000"/>
              </a:lnSpc>
              <a:spcAft>
                <a:spcPts val="1100"/>
              </a:spcAft>
              <a:buClr>
                <a:srgbClr val="2C6E3F"/>
              </a:buClr>
              <a:buFont typeface="Segoe UI"/>
              <a:buChar char="▸"/>
            </a:pPr>
            <a:r>
              <a:rPr sz="2100" b="0">
                <a:solidFill>
                  <a:srgbClr val="1C241E"/>
                </a:solidFill>
                <a:latin typeface="Segoe UI"/>
              </a:rPr>
              <a:t>An Isolation Forest averages many random split-trees for a stable score.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Few cuts to isolate -&gt; anomaly.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NORMAL VS. ANOMALY: CUTS TO ISOLATE</a:t>
            </a:r>
          </a:p>
          <a:p>
            <a:pPr algn="l">
              <a:lnSpc>
                <a:spcPct val="100000"/>
              </a:lnSpc>
              <a:spcAft>
                <a:spcPts val="600"/>
              </a:spcAft>
              <a:buNone/>
            </a:pPr>
            <a:r>
              <a:rPr sz="2500" b="1">
                <a:solidFill>
                  <a:srgbClr val="FFFFFF"/>
                </a:solidFill>
                <a:latin typeface="Segoe UI"/>
              </a:rPr>
              <a:t>Why 'Easy to Isolate' Means Anomalous</a:t>
            </a:r>
          </a:p>
        </p:txBody>
      </p:sp>
      <p:pic>
        <p:nvPicPr>
          <p:cNvPr id="6" name="Picture 5" descr="isolation_depth.png"/>
          <p:cNvPicPr>
            <a:picLocks noChangeAspect="1"/>
          </p:cNvPicPr>
          <p:nvPr/>
        </p:nvPicPr>
        <p:blipFill>
          <a:blip r:embed="rId2"/>
          <a:stretch>
            <a:fillRect/>
          </a:stretch>
        </p:blipFill>
        <p:spPr>
          <a:xfrm>
            <a:off x="1084041" y="1325880"/>
            <a:ext cx="100236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normal point sits in a crowd and needs many random cuts to isolate (long path); an anomaly sits alone and falls out in just a couple of cuts (short path) - so short path = anomalous.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RECIPE</a:t>
            </a:r>
          </a:p>
          <a:p>
            <a:pPr algn="l">
              <a:lnSpc>
                <a:spcPct val="100000"/>
              </a:lnSpc>
              <a:spcAft>
                <a:spcPts val="600"/>
              </a:spcAft>
              <a:buNone/>
            </a:pPr>
            <a:r>
              <a:rPr sz="2500" b="1">
                <a:solidFill>
                  <a:srgbClr val="FFFFFF"/>
                </a:solidFill>
                <a:latin typeface="Segoe UI"/>
              </a:rPr>
              <a:t>How It Works (No Math)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Build many trees, each making random splits on random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For each point, measure how FEW splits it took to isolate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Average across all trees -&gt; an anomaly score per point.</a:t>
            </a:r>
          </a:p>
          <a:p>
            <a:pPr algn="l" indent="-256032" marL="256032">
              <a:lnSpc>
                <a:spcPct val="105000"/>
              </a:lnSpc>
              <a:spcAft>
                <a:spcPts val="1100"/>
              </a:spcAft>
              <a:buClr>
                <a:srgbClr val="2C6E3F"/>
              </a:buClr>
              <a:buFont typeface="Segoe UI"/>
              <a:buChar char="▸"/>
            </a:pPr>
            <a:r>
              <a:rPr sz="2100" b="0">
                <a:solidFill>
                  <a:srgbClr val="1C241E"/>
                </a:solidFill>
                <a:latin typeface="Segoe UI"/>
              </a:rPr>
              <a:t>Points isolated quickly (short paths) get the most anomalous scores.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set 'contamination' - roughly what fraction you expect to be anomalies.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Random split-trees; short path = anomalous.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IT FLAGS THE SESSIONS THAT DON'T FIT</a:t>
            </a:r>
          </a:p>
          <a:p>
            <a:pPr algn="l">
              <a:lnSpc>
                <a:spcPct val="100000"/>
              </a:lnSpc>
              <a:spcAft>
                <a:spcPts val="600"/>
              </a:spcAft>
              <a:buNone/>
            </a:pPr>
            <a:r>
              <a:rPr sz="2500" b="1">
                <a:solidFill>
                  <a:srgbClr val="FFFFFF"/>
                </a:solidFill>
                <a:latin typeface="Segoe UI"/>
              </a:rPr>
              <a:t>Isolation Forest on Network Traffic</a:t>
            </a:r>
          </a:p>
        </p:txBody>
      </p:sp>
      <p:pic>
        <p:nvPicPr>
          <p:cNvPr id="6" name="Picture 5" descr="iso_forest.png"/>
          <p:cNvPicPr>
            <a:picLocks noChangeAspect="1"/>
          </p:cNvPicPr>
          <p:nvPr/>
        </p:nvPicPr>
        <p:blipFill>
          <a:blip r:embed="rId2"/>
          <a:stretch>
            <a:fillRect/>
          </a:stretch>
        </p:blipFill>
        <p:spPr>
          <a:xfrm>
            <a:off x="2667936" y="1325880"/>
            <a:ext cx="685582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Green = normal sessions; red X = flagged anomalies (port scans at bottom-left, exfiltration at top-right).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SCORES, NOT JUST LABELS</a:t>
            </a:r>
          </a:p>
          <a:p>
            <a:pPr algn="l">
              <a:lnSpc>
                <a:spcPct val="100000"/>
              </a:lnSpc>
              <a:spcAft>
                <a:spcPts val="600"/>
              </a:spcAft>
              <a:buNone/>
            </a:pPr>
            <a:r>
              <a:rPr sz="2500" b="1">
                <a:solidFill>
                  <a:srgbClr val="FFFFFF"/>
                </a:solidFill>
                <a:latin typeface="Segoe UI"/>
              </a:rPr>
              <a:t>Anomaly Scores &amp; Choosing a Threshold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The model gives every point a normality score (lower = more anomalous).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Most points score 'normal'; a few tail off as suspicious.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choose where to cut - like the alert threshold from Week 4.</a:t>
            </a:r>
          </a:p>
          <a:p>
            <a:pPr algn="l" indent="-256032" marL="256032">
              <a:lnSpc>
                <a:spcPct val="105000"/>
              </a:lnSpc>
              <a:spcAft>
                <a:spcPts val="1100"/>
              </a:spcAft>
              <a:buClr>
                <a:srgbClr val="2C6E3F"/>
              </a:buClr>
              <a:buFont typeface="Segoe UI"/>
              <a:buChar char="▸"/>
            </a:pPr>
            <a:r>
              <a:rPr sz="2100" b="0">
                <a:solidFill>
                  <a:srgbClr val="1C241E"/>
                </a:solidFill>
                <a:latin typeface="Segoe UI"/>
              </a:rPr>
              <a:t>Lower the cut -&gt; catch more, but more false alarms (alert fatigue).</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trade-off as before: tune it to the cost of each error.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Score each point; choose the cutoff.</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MOST NORMAL, A FEW STAND OUT</a:t>
            </a:r>
          </a:p>
          <a:p>
            <a:pPr algn="l">
              <a:lnSpc>
                <a:spcPct val="100000"/>
              </a:lnSpc>
              <a:spcAft>
                <a:spcPts val="600"/>
              </a:spcAft>
              <a:buNone/>
            </a:pPr>
            <a:r>
              <a:rPr sz="2500" b="1">
                <a:solidFill>
                  <a:srgbClr val="FFFFFF"/>
                </a:solidFill>
                <a:latin typeface="Segoe UI"/>
              </a:rPr>
              <a:t>Anomaly Scores Distribution</a:t>
            </a:r>
          </a:p>
        </p:txBody>
      </p:sp>
      <p:pic>
        <p:nvPicPr>
          <p:cNvPr id="6" name="Picture 5" descr="anomaly_scores.png"/>
          <p:cNvPicPr>
            <a:picLocks noChangeAspect="1"/>
          </p:cNvPicPr>
          <p:nvPr/>
        </p:nvPicPr>
        <p:blipFill>
          <a:blip r:embed="rId2"/>
          <a:stretch>
            <a:fillRect/>
          </a:stretch>
        </p:blipFill>
        <p:spPr>
          <a:xfrm>
            <a:off x="2437492" y="1325880"/>
            <a:ext cx="73167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Most sessions cluster as 'normal'; the left tail past the red line is where we flag anomalies for review.</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FIT, FLAG, AND SCORE</a:t>
            </a:r>
          </a:p>
          <a:p>
            <a:pPr algn="l">
              <a:lnSpc>
                <a:spcPct val="100000"/>
              </a:lnSpc>
              <a:spcAft>
                <a:spcPts val="600"/>
              </a:spcAft>
              <a:buNone/>
            </a:pPr>
            <a:r>
              <a:rPr sz="2500" b="1">
                <a:solidFill>
                  <a:srgbClr val="FFFFFF"/>
                </a:solidFill>
                <a:latin typeface="Segoe UI"/>
              </a:rPr>
              <a:t>Isolation Forest (Colab)</a:t>
            </a:r>
          </a:p>
        </p:txBody>
      </p:sp>
      <p:sp>
        <p:nvSpPr>
          <p:cNvPr id="6" name="Rounded Rectangle 5"/>
          <p:cNvSpPr/>
          <p:nvPr/>
        </p:nvSpPr>
        <p:spPr>
          <a:xfrm>
            <a:off x="640080" y="1554480"/>
            <a:ext cx="10927080" cy="2715768"/>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167128"/>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sklearn.ensemble import IsolationForest</a:t>
            </a:r>
          </a:p>
          <a:p>
            <a:pPr algn="l">
              <a:lnSpc>
                <a:spcPct val="100000"/>
              </a:lnSpc>
              <a:spcAft>
                <a:spcPts val="200"/>
              </a:spcAft>
              <a:buNone/>
            </a:pPr>
            <a:r>
              <a:rPr sz="1300" b="0">
                <a:solidFill>
                  <a:srgbClr val="ECF3EC"/>
                </a:solidFill>
                <a:latin typeface="Consolas"/>
              </a:rPr>
              <a:t>from sklearn.preprocessing import StandardScaler</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Xs = StandardScaler().fit_transform(X)          # scale first (again!)</a:t>
            </a:r>
          </a:p>
          <a:p>
            <a:pPr algn="l">
              <a:lnSpc>
                <a:spcPct val="100000"/>
              </a:lnSpc>
              <a:spcAft>
                <a:spcPts val="200"/>
              </a:spcAft>
              <a:buNone/>
            </a:pPr>
            <a:r>
              <a:rPr sz="1300" b="0">
                <a:solidFill>
                  <a:srgbClr val="ECF3EC"/>
                </a:solidFill>
                <a:latin typeface="Consolas"/>
              </a:rPr>
              <a:t>iso = IsolationForest(contamination=0.03, random_state=0).fit(Xs)</a:t>
            </a:r>
          </a:p>
          <a:p>
            <a:pPr algn="l">
              <a:lnSpc>
                <a:spcPct val="100000"/>
              </a:lnSpc>
              <a:spcAft>
                <a:spcPts val="200"/>
              </a:spcAft>
              <a:buNone/>
            </a:pPr>
            <a:r>
              <a:rPr sz="1300" b="0">
                <a:solidFill>
                  <a:srgbClr val="ECF3EC"/>
                </a:solidFill>
                <a:latin typeface="Consolas"/>
              </a:rPr>
              <a:t>df['anomaly'] = iso.predict(Xs)                  # -1 = anomaly, 1 = normal</a:t>
            </a:r>
          </a:p>
          <a:p>
            <a:pPr algn="l">
              <a:lnSpc>
                <a:spcPct val="100000"/>
              </a:lnSpc>
              <a:spcAft>
                <a:spcPts val="200"/>
              </a:spcAft>
              <a:buNone/>
            </a:pPr>
            <a:r>
              <a:rPr sz="1300" b="0">
                <a:solidFill>
                  <a:srgbClr val="ECF3EC"/>
                </a:solidFill>
                <a:latin typeface="Consolas"/>
              </a:rPr>
              <a:t>df['score']   = iso.score_samples(Xs)            # lower = more anomalous</a:t>
            </a:r>
          </a:p>
        </p:txBody>
      </p:sp>
      <p:sp>
        <p:nvSpPr>
          <p:cNvPr id="9" name="TextBox 8"/>
          <p:cNvSpPr txBox="1"/>
          <p:nvPr/>
        </p:nvSpPr>
        <p:spPr>
          <a:xfrm>
            <a:off x="640080" y="4407408"/>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Same scaled features as clustering. contamination = expected anomaly fraction.</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LOCAL OUTLIER FACTOR   ·   ~13 MIN</a:t>
            </a:r>
          </a:p>
          <a:p>
            <a:pPr algn="l">
              <a:lnSpc>
                <a:spcPct val="100000"/>
              </a:lnSpc>
              <a:spcAft>
                <a:spcPts val="600"/>
              </a:spcAft>
              <a:buNone/>
            </a:pPr>
            <a:r>
              <a:rPr sz="3800" b="1">
                <a:solidFill>
                  <a:srgbClr val="FFFFFF"/>
                </a:solidFill>
                <a:latin typeface="Segoe UI"/>
              </a:rPr>
              <a:t>A Second Opinion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THINK LOCAL</a:t>
            </a:r>
          </a:p>
          <a:p>
            <a:pPr algn="l">
              <a:lnSpc>
                <a:spcPct val="100000"/>
              </a:lnSpc>
              <a:spcAft>
                <a:spcPts val="600"/>
              </a:spcAft>
              <a:buNone/>
            </a:pPr>
            <a:r>
              <a:rPr sz="2500" b="1">
                <a:solidFill>
                  <a:srgbClr val="FFFFFF"/>
                </a:solidFill>
                <a:latin typeface="Segoe UI"/>
              </a:rPr>
              <a:t>Local Outlier Factor (LOF): Unusual vs. Your Neighbors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LOF compares a point's crowding to that of its nearest neighbors.</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a dense area but you're in a sparse pocket? You're a local outlier.</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catches anomalies that are odd RELATIVE to their neighborhood.</a:t>
            </a:r>
          </a:p>
          <a:p>
            <a:pPr algn="l" indent="-256032" marL="256032">
              <a:lnSpc>
                <a:spcPct val="105000"/>
              </a:lnSpc>
              <a:spcAft>
                <a:spcPts val="1100"/>
              </a:spcAft>
              <a:buClr>
                <a:srgbClr val="2C6E3F"/>
              </a:buClr>
              <a:buFont typeface="Segoe UI"/>
              <a:buChar char="▸"/>
            </a:pPr>
            <a:r>
              <a:rPr sz="2100" b="0">
                <a:solidFill>
                  <a:srgbClr val="1C241E"/>
                </a:solidFill>
                <a:latin typeface="Segoe UI"/>
              </a:rPr>
              <a:t>Isolation Forest is more global; LOF is more local.</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set the neighborhood size (n_neighbors) and contamination.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LOF: sparse compared to your neighbors = outlier.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clustering; predict anomalies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did scaling and the elbow method help us do Monday?</a:t>
            </a:r>
          </a:p>
          <a:p>
            <a:pPr algn="l" indent="-256032" marL="256032">
              <a:lnSpc>
                <a:spcPct val="105000"/>
              </a:lnSpc>
              <a:spcAft>
                <a:spcPts val="1100"/>
              </a:spcAft>
              <a:buClr>
                <a:srgbClr val="2C6E3F"/>
              </a:buClr>
              <a:buFont typeface="Segoe UI"/>
              <a:buChar char="▸"/>
            </a:pPr>
            <a:r>
              <a:rPr sz="1800" b="0">
                <a:solidFill>
                  <a:srgbClr val="1C241E"/>
                </a:solidFill>
                <a:latin typeface="Segoe UI"/>
              </a:rPr>
              <a:t>If clusters describe NORMAL behavior, what is an anomaly?</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one security example of an anomaly.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ISOLATION FOREST VS. LOF</a:t>
            </a:r>
          </a:p>
          <a:p>
            <a:pPr algn="l">
              <a:lnSpc>
                <a:spcPct val="100000"/>
              </a:lnSpc>
              <a:spcAft>
                <a:spcPts val="600"/>
              </a:spcAft>
              <a:buNone/>
            </a:pPr>
            <a:r>
              <a:rPr sz="2500" b="1">
                <a:solidFill>
                  <a:srgbClr val="FFFFFF"/>
                </a:solidFill>
                <a:latin typeface="Segoe UI"/>
              </a:rPr>
              <a:t>Two Detectors, Compared</a:t>
            </a:r>
          </a:p>
        </p:txBody>
      </p:sp>
      <p:pic>
        <p:nvPicPr>
          <p:cNvPr id="6" name="Picture 5" descr="iso_vs_lof.png"/>
          <p:cNvPicPr>
            <a:picLocks noChangeAspect="1"/>
          </p:cNvPicPr>
          <p:nvPr/>
        </p:nvPicPr>
        <p:blipFill>
          <a:blip r:embed="rId2"/>
          <a:stretch>
            <a:fillRect/>
          </a:stretch>
        </p:blipFill>
        <p:spPr>
          <a:xfrm>
            <a:off x="841691" y="1325880"/>
            <a:ext cx="105083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Both flag the clear outliers; they can disagree on borderline points - using two methods adds confidence.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CHOOSING A TOOL</a:t>
            </a:r>
          </a:p>
          <a:p>
            <a:pPr algn="l">
              <a:lnSpc>
                <a:spcPct val="100000"/>
              </a:lnSpc>
              <a:spcAft>
                <a:spcPts val="600"/>
              </a:spcAft>
              <a:buNone/>
            </a:pPr>
            <a:r>
              <a:rPr sz="2500" b="1">
                <a:solidFill>
                  <a:srgbClr val="FFFFFF"/>
                </a:solidFill>
                <a:latin typeface="Segoe UI"/>
              </a:rPr>
              <a:t>Which Detector, When?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Isolation Forest: fast, scales to big data, great general default.</a:t>
            </a:r>
          </a:p>
          <a:p>
            <a:pPr algn="l" indent="-256032" marL="256032">
              <a:lnSpc>
                <a:spcPct val="105000"/>
              </a:lnSpc>
              <a:spcAft>
                <a:spcPts val="1100"/>
              </a:spcAft>
              <a:buClr>
                <a:srgbClr val="2C6E3F"/>
              </a:buClr>
              <a:buFont typeface="Segoe UI"/>
              <a:buChar char="▸"/>
            </a:pPr>
            <a:r>
              <a:rPr sz="2100" b="0">
                <a:solidFill>
                  <a:srgbClr val="1C241E"/>
                </a:solidFill>
                <a:latin typeface="Segoe UI"/>
              </a:rPr>
              <a:t>LOF: catches local outliers in varying-density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Both are unsupervised and need scaled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Both need a contamination estimate - a judgment call.</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practice: try both; investigate what either flags.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Isolation Forest = default; LOF = local density.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SECOND DETECTOR IN TWO LINES</a:t>
            </a:r>
          </a:p>
          <a:p>
            <a:pPr algn="l">
              <a:lnSpc>
                <a:spcPct val="100000"/>
              </a:lnSpc>
              <a:spcAft>
                <a:spcPts val="600"/>
              </a:spcAft>
              <a:buNone/>
            </a:pPr>
            <a:r>
              <a:rPr sz="2500" b="1">
                <a:solidFill>
                  <a:srgbClr val="FFFFFF"/>
                </a:solidFill>
                <a:latin typeface="Segoe UI"/>
              </a:rPr>
              <a:t>Local Outlier Factor (Colab)</a:t>
            </a:r>
          </a:p>
        </p:txBody>
      </p:sp>
      <p:sp>
        <p:nvSpPr>
          <p:cNvPr id="6" name="Rounded Rectangle 5"/>
          <p:cNvSpPr/>
          <p:nvPr/>
        </p:nvSpPr>
        <p:spPr>
          <a:xfrm>
            <a:off x="640080" y="1554480"/>
            <a:ext cx="10927080" cy="1837944"/>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289304"/>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sklearn.neighbors import LocalOutlierFactor</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lof = LocalOutlierFactor(n_neighbors=20, contamination=0.03)</a:t>
            </a:r>
          </a:p>
          <a:p>
            <a:pPr algn="l">
              <a:lnSpc>
                <a:spcPct val="100000"/>
              </a:lnSpc>
              <a:spcAft>
                <a:spcPts val="200"/>
              </a:spcAft>
              <a:buNone/>
            </a:pPr>
            <a:r>
              <a:rPr sz="1300" b="0">
                <a:solidFill>
                  <a:srgbClr val="ECF3EC"/>
                </a:solidFill>
                <a:latin typeface="Consolas"/>
              </a:rPr>
              <a:t>df['lof_flag'] = lof.fit_predict(Xs)      # -1 = anomaly, 1 = normal</a:t>
            </a:r>
          </a:p>
        </p:txBody>
      </p:sp>
      <p:sp>
        <p:nvSpPr>
          <p:cNvPr id="9" name="TextBox 8"/>
          <p:cNvSpPr txBox="1"/>
          <p:nvPr/>
        </p:nvSpPr>
        <p:spPr>
          <a:xfrm>
            <a:off x="640080" y="3529584"/>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n_neighbors sets the 'neighborhood' size. Compare lof_flag with the Isolation Forest flags.</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Isolation Forest or LOF?</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situation, which detector fits better - and why?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huge, uniform stream of network sessions; flag the rare weird ones.</a:t>
            </a:r>
          </a:p>
          <a:p>
            <a:pPr algn="l" indent="-256032" marL="256032">
              <a:lnSpc>
                <a:spcPct val="105000"/>
              </a:lnSpc>
              <a:spcAft>
                <a:spcPts val="1100"/>
              </a:spcAft>
              <a:buClr>
                <a:srgbClr val="2C6E3F"/>
              </a:buClr>
              <a:buFont typeface="Segoe UI"/>
              <a:buChar char="▸"/>
            </a:pPr>
            <a:r>
              <a:rPr sz="1800" b="0">
                <a:solidFill>
                  <a:srgbClr val="1C241E"/>
                </a:solidFill>
                <a:latin typeface="Segoe UI"/>
              </a:rPr>
              <a:t>Traffic with dense and sparse regions; some outliers are only locally odd.</a:t>
            </a:r>
          </a:p>
          <a:p>
            <a:pPr algn="l" indent="-256032" marL="256032">
              <a:lnSpc>
                <a:spcPct val="105000"/>
              </a:lnSpc>
              <a:spcAft>
                <a:spcPts val="1100"/>
              </a:spcAft>
              <a:buClr>
                <a:srgbClr val="2C6E3F"/>
              </a:buClr>
              <a:buFont typeface="Segoe UI"/>
              <a:buChar char="▸"/>
            </a:pPr>
            <a:r>
              <a:rPr sz="1800" b="0">
                <a:solidFill>
                  <a:srgbClr val="1C241E"/>
                </a:solidFill>
                <a:latin typeface="Segoe UI"/>
              </a:rPr>
              <a:t>Two methods disagree on a session. What should you do?</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4 · REAL CASE   ·   ~8 MIN</a:t>
            </a:r>
          </a:p>
          <a:p>
            <a:pPr algn="l">
              <a:lnSpc>
                <a:spcPct val="100000"/>
              </a:lnSpc>
              <a:spcAft>
                <a:spcPts val="600"/>
              </a:spcAft>
              <a:buNone/>
            </a:pPr>
            <a:r>
              <a:rPr sz="3800" b="1">
                <a:solidFill>
                  <a:srgbClr val="FFFFFF"/>
                </a:solidFill>
                <a:latin typeface="Segoe UI"/>
              </a:rPr>
              <a:t>Detecting Unusual Login Patterns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WORKFLOW</a:t>
            </a:r>
          </a:p>
          <a:p>
            <a:pPr algn="l">
              <a:lnSpc>
                <a:spcPct val="100000"/>
              </a:lnSpc>
              <a:spcAft>
                <a:spcPts val="600"/>
              </a:spcAft>
              <a:buNone/>
            </a:pPr>
            <a:r>
              <a:rPr sz="2500" b="1">
                <a:solidFill>
                  <a:srgbClr val="FFFFFF"/>
                </a:solidFill>
                <a:latin typeface="Segoe UI"/>
              </a:rPr>
              <a:t>The Case: Spotting a Compromised Account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Data: login records (hour, location distance, device age, failed tries, volume).</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labels - we don't know which logins are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Step 1: SCALE the features (same rule as always).</a:t>
            </a:r>
          </a:p>
          <a:p>
            <a:pPr algn="l" indent="-256032" marL="256032">
              <a:lnSpc>
                <a:spcPct val="105000"/>
              </a:lnSpc>
              <a:spcAft>
                <a:spcPts val="1100"/>
              </a:spcAft>
              <a:buClr>
                <a:srgbClr val="2C6E3F"/>
              </a:buClr>
              <a:buFont typeface="Segoe UI"/>
              <a:buChar char="▸"/>
            </a:pPr>
            <a:r>
              <a:rPr sz="2100" b="0">
                <a:solidFill>
                  <a:srgbClr val="1C241E"/>
                </a:solidFill>
                <a:latin typeface="Segoe UI"/>
              </a:rPr>
              <a:t>Step 2: run an Isolation Forest to score every login.</a:t>
            </a:r>
          </a:p>
          <a:p>
            <a:pPr algn="l" indent="-256032" marL="256032">
              <a:lnSpc>
                <a:spcPct val="105000"/>
              </a:lnSpc>
              <a:spcAft>
                <a:spcPts val="1100"/>
              </a:spcAft>
              <a:buClr>
                <a:srgbClr val="2C6E3F"/>
              </a:buClr>
              <a:buFont typeface="Segoe UI"/>
              <a:buChar char="▸"/>
            </a:pPr>
            <a:r>
              <a:rPr sz="2100" b="0">
                <a:solidFill>
                  <a:srgbClr val="1C241E"/>
                </a:solidFill>
                <a:latin typeface="Segoe UI"/>
              </a:rPr>
              <a:t>Step 3: review the top-scored anomalies as possible compromises.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Scale -&gt; score -&gt; review the top anomalies.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FROM RAW LOGINS TO A REVIEWED ALERT</a:t>
            </a:r>
          </a:p>
          <a:p>
            <a:pPr algn="l">
              <a:lnSpc>
                <a:spcPct val="100000"/>
              </a:lnSpc>
              <a:spcAft>
                <a:spcPts val="600"/>
              </a:spcAft>
              <a:buNone/>
            </a:pPr>
            <a:r>
              <a:rPr sz="2500" b="1">
                <a:solidFill>
                  <a:srgbClr val="FFFFFF"/>
                </a:solidFill>
                <a:latin typeface="Segoe UI"/>
              </a:rPr>
              <a:t>The End-to-End Detection Workflow</a:t>
            </a:r>
          </a:p>
        </p:txBody>
      </p:sp>
      <p:pic>
        <p:nvPicPr>
          <p:cNvPr id="6" name="Picture 5" descr="anomaly_workflow.png"/>
          <p:cNvPicPr>
            <a:picLocks noChangeAspect="1"/>
          </p:cNvPicPr>
          <p:nvPr/>
        </p:nvPicPr>
        <p:blipFill>
          <a:blip r:embed="rId2"/>
          <a:stretch>
            <a:fillRect/>
          </a:stretch>
        </p:blipFill>
        <p:spPr>
          <a:xfrm>
            <a:off x="-414499" y="1325880"/>
            <a:ext cx="1302069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Unlabeled logins -&gt; scale -&gt; Isolation Forest scores every login -&gt; rank &amp; cut by contamination -&gt; an analyst reviews the top anomalies and either confirms &amp; responds or dismisses. A human makes the call.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ANOMALIES RISE TO THE TOP</a:t>
            </a:r>
          </a:p>
          <a:p>
            <a:pPr algn="l">
              <a:lnSpc>
                <a:spcPct val="100000"/>
              </a:lnSpc>
              <a:spcAft>
                <a:spcPts val="600"/>
              </a:spcAft>
              <a:buNone/>
            </a:pPr>
            <a:r>
              <a:rPr sz="2500" b="1">
                <a:solidFill>
                  <a:srgbClr val="FFFFFF"/>
                </a:solidFill>
                <a:latin typeface="Segoe UI"/>
              </a:rPr>
              <a:t>Flagged Logins for Review</a:t>
            </a:r>
          </a:p>
        </p:txBody>
      </p:sp>
      <p:pic>
        <p:nvPicPr>
          <p:cNvPr id="6" name="Picture 5" descr="iso_forest.png"/>
          <p:cNvPicPr>
            <a:picLocks noChangeAspect="1"/>
          </p:cNvPicPr>
          <p:nvPr/>
        </p:nvPicPr>
        <p:blipFill>
          <a:blip r:embed="rId2"/>
          <a:stretch>
            <a:fillRect/>
          </a:stretch>
        </p:blipFill>
        <p:spPr>
          <a:xfrm>
            <a:off x="2667936" y="1325880"/>
            <a:ext cx="685582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flagged logins - odd hours, new devices, many failures, or huge transfers - are queued for an analyst.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RESPONSIBLE USE</a:t>
            </a:r>
          </a:p>
          <a:p>
            <a:pPr algn="l">
              <a:lnSpc>
                <a:spcPct val="100000"/>
              </a:lnSpc>
              <a:spcAft>
                <a:spcPts val="600"/>
              </a:spcAft>
              <a:buNone/>
            </a:pPr>
            <a:r>
              <a:rPr sz="2500" b="1">
                <a:solidFill>
                  <a:srgbClr val="FFFFFF"/>
                </a:solidFill>
                <a:latin typeface="Segoe UI"/>
              </a:rPr>
              <a:t>Acting on Anomalies (Responsibly)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Anomaly != attack - it means 'unusual, worth a look.'</a:t>
            </a:r>
          </a:p>
          <a:p>
            <a:pPr algn="l" indent="-256032" marL="256032">
              <a:lnSpc>
                <a:spcPct val="105000"/>
              </a:lnSpc>
              <a:spcAft>
                <a:spcPts val="1100"/>
              </a:spcAft>
              <a:buClr>
                <a:srgbClr val="2C6E3F"/>
              </a:buClr>
              <a:buFont typeface="Segoe UI"/>
              <a:buChar char="▸"/>
            </a:pPr>
            <a:r>
              <a:rPr sz="2100" b="0">
                <a:solidFill>
                  <a:srgbClr val="1C241E"/>
                </a:solidFill>
                <a:latin typeface="Segoe UI"/>
              </a:rPr>
              <a:t>Review before acting; add context (user, location, history).</a:t>
            </a:r>
          </a:p>
          <a:p>
            <a:pPr algn="l" indent="-256032" marL="256032">
              <a:lnSpc>
                <a:spcPct val="105000"/>
              </a:lnSpc>
              <a:spcAft>
                <a:spcPts val="1100"/>
              </a:spcAft>
              <a:buClr>
                <a:srgbClr val="2C6E3F"/>
              </a:buClr>
              <a:buFont typeface="Segoe UI"/>
              <a:buChar char="▸"/>
            </a:pPr>
            <a:r>
              <a:rPr sz="2100" b="0">
                <a:solidFill>
                  <a:srgbClr val="1C241E"/>
                </a:solidFill>
                <a:latin typeface="Segoe UI"/>
              </a:rPr>
              <a:t>Tune contamination to what your analysts can handle (alert fatigue).</a:t>
            </a:r>
          </a:p>
          <a:p>
            <a:pPr algn="l" indent="-256032" marL="256032">
              <a:lnSpc>
                <a:spcPct val="105000"/>
              </a:lnSpc>
              <a:spcAft>
                <a:spcPts val="1100"/>
              </a:spcAft>
              <a:buClr>
                <a:srgbClr val="2C6E3F"/>
              </a:buClr>
              <a:buFont typeface="Segoe UI"/>
              <a:buChar char="▸"/>
            </a:pPr>
            <a:r>
              <a:rPr sz="2100" b="0">
                <a:solidFill>
                  <a:srgbClr val="1C241E"/>
                </a:solidFill>
                <a:latin typeface="Segoe UI"/>
              </a:rPr>
              <a:t>Combine with clustering baselines and rules for stronger detection.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Keep a human in the loop for high-impact actions (don't auto-block blindly).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Anomaly = investigate, not auto-punish.</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Triage the Anomaly Queue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you get 6 flagged logins ranked by anomaly score (lowest score = most anomalous), each with a few features. Triage every row (~7 min), then we compare calls.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For each login decide: INVESTIGATE NOW, investigate later, or DISMISS - and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Use context, not just the score: a 2 a.m. backup can be normal; a new device + many failures is not.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Where would YOU set the cutoff? Name one risk of setting it too low (alert fatigue) vs. too high (misses).</a:t>
            </a:r>
          </a:p>
          <a:p>
            <a:pPr algn="l" indent="-256032" marL="256032">
              <a:lnSpc>
                <a:spcPct val="105000"/>
              </a:lnSpc>
              <a:spcAft>
                <a:spcPts val="1100"/>
              </a:spcAft>
              <a:buClr>
                <a:srgbClr val="2C6E3F"/>
              </a:buClr>
              <a:buFont typeface="Segoe UI"/>
              <a:buChar char="▸"/>
            </a:pPr>
            <a:r>
              <a:rPr sz="1800" b="0">
                <a:solidFill>
                  <a:srgbClr val="1C241E"/>
                </a:solidFill>
                <a:latin typeface="Segoe UI"/>
              </a:rPr>
              <a:t>Pick the ONE login you'd escalate first, and write the one-line reason you'd hand your SOC lead.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recap</a:t>
            </a:r>
          </a:p>
          <a:p>
            <a:pPr algn="l">
              <a:lnSpc>
                <a:spcPct val="105000"/>
              </a:lnSpc>
              <a:spcAft>
                <a:spcPts val="600"/>
              </a:spcAft>
              <a:buNone/>
            </a:pPr>
            <a:r>
              <a:rPr sz="1250" b="0">
                <a:solidFill>
                  <a:srgbClr val="5C6B5E"/>
                </a:solidFill>
                <a:latin typeface="Segoe UI"/>
              </a:rPr>
              <a:t>From normal groups to outliers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What is an anomaly?</a:t>
            </a:r>
          </a:p>
          <a:p>
            <a:pPr algn="l">
              <a:lnSpc>
                <a:spcPct val="105000"/>
              </a:lnSpc>
              <a:spcAft>
                <a:spcPts val="600"/>
              </a:spcAft>
              <a:buNone/>
            </a:pPr>
            <a:r>
              <a:rPr sz="1250" b="0">
                <a:solidFill>
                  <a:srgbClr val="5C6B5E"/>
                </a:solidFill>
                <a:latin typeface="Segoe UI"/>
              </a:rPr>
              <a:t>Outliers, and why they matter</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Isolation Forests</a:t>
            </a:r>
          </a:p>
          <a:p>
            <a:pPr algn="l">
              <a:lnSpc>
                <a:spcPct val="105000"/>
              </a:lnSpc>
              <a:spcAft>
                <a:spcPts val="600"/>
              </a:spcAft>
              <a:buNone/>
            </a:pPr>
            <a:r>
              <a:rPr sz="1250" b="0">
                <a:solidFill>
                  <a:srgbClr val="5C6B5E"/>
                </a:solidFill>
                <a:latin typeface="Segoe UI"/>
              </a:rPr>
              <a:t>How they work; scoring; Colab code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Local Outlier Factor</a:t>
            </a:r>
          </a:p>
          <a:p>
            <a:pPr algn="l">
              <a:lnSpc>
                <a:spcPct val="105000"/>
              </a:lnSpc>
              <a:spcAft>
                <a:spcPts val="600"/>
              </a:spcAft>
              <a:buNone/>
            </a:pPr>
            <a:r>
              <a:rPr sz="1250" b="0">
                <a:solidFill>
                  <a:srgbClr val="5C6B5E"/>
                </a:solidFill>
                <a:latin typeface="Segoe UI"/>
              </a:rPr>
              <a:t>A second method; when to use each</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Real case: unusual logins</a:t>
            </a:r>
          </a:p>
          <a:p>
            <a:pPr algn="l">
              <a:lnSpc>
                <a:spcPct val="105000"/>
              </a:lnSpc>
              <a:spcAft>
                <a:spcPts val="600"/>
              </a:spcAft>
              <a:buNone/>
            </a:pPr>
            <a:r>
              <a:rPr sz="1250" b="0">
                <a:solidFill>
                  <a:srgbClr val="5C6B5E"/>
                </a:solidFill>
                <a:latin typeface="Segoe UI"/>
              </a:rPr>
              <a:t>The full detection workflow</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Triage the anomaly queue</a:t>
            </a:r>
          </a:p>
        </p:txBody>
      </p:sp>
      <p:sp>
        <p:nvSpPr>
          <p:cNvPr id="36" name="Rounded Rectangle 35"/>
          <p:cNvSpPr/>
          <p:nvPr/>
        </p:nvSpPr>
        <p:spPr>
          <a:xfrm>
            <a:off x="640080" y="651052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ounded Rectangle 36"/>
          <p:cNvSpPr/>
          <p:nvPr/>
        </p:nvSpPr>
        <p:spPr>
          <a:xfrm>
            <a:off x="841248" y="665683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841248" y="665683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4 min</a:t>
            </a:r>
          </a:p>
        </p:txBody>
      </p:sp>
      <p:sp>
        <p:nvSpPr>
          <p:cNvPr id="39" name="TextBox 38"/>
          <p:cNvSpPr txBox="1"/>
          <p:nvPr/>
        </p:nvSpPr>
        <p:spPr>
          <a:xfrm>
            <a:off x="2057400" y="651052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40" name="TextBox 39"/>
          <p:cNvSpPr txBox="1"/>
          <p:nvPr/>
        </p:nvSpPr>
        <p:spPr>
          <a:xfrm>
            <a:off x="2743200" y="651052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5 &amp; Week 7</a:t>
            </a:r>
          </a:p>
        </p:txBody>
      </p:sp>
      <p:sp>
        <p:nvSpPr>
          <p:cNvPr id="41" name="Rectangle 4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43" name="TextBox 4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44" name="Picture 4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5 &amp; Quiz 5</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5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Scale features and run an Isolation Forest on network traffic.</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anomaly scores and choose a cutoff.</a:t>
            </a:r>
          </a:p>
          <a:p>
            <a:pPr algn="l" indent="-256032" marL="256032">
              <a:lnSpc>
                <a:spcPct val="105000"/>
              </a:lnSpc>
              <a:spcAft>
                <a:spcPts val="900"/>
              </a:spcAft>
              <a:buClr>
                <a:srgbClr val="2C6E3F"/>
              </a:buClr>
              <a:buFont typeface="Segoe UI"/>
              <a:buChar char="▸"/>
            </a:pPr>
            <a:r>
              <a:rPr sz="1550" b="0">
                <a:solidFill>
                  <a:srgbClr val="1C241E"/>
                </a:solidFill>
                <a:latin typeface="Segoe UI"/>
              </a:rPr>
              <a:t>Compare Isolation Forest flags with LOF flags.</a:t>
            </a:r>
          </a:p>
          <a:p>
            <a:pPr algn="l" indent="-256032" marL="256032">
              <a:lnSpc>
                <a:spcPct val="105000"/>
              </a:lnSpc>
              <a:spcAft>
                <a:spcPts val="900"/>
              </a:spcAft>
              <a:buClr>
                <a:srgbClr val="2C6E3F"/>
              </a:buClr>
              <a:buFont typeface="Segoe UI"/>
              <a:buChar char="▸"/>
            </a:pPr>
            <a:r>
              <a:rPr sz="1550" b="0">
                <a:solidFill>
                  <a:srgbClr val="1C241E"/>
                </a:solidFill>
                <a:latin typeface="Segoe UI"/>
              </a:rPr>
              <a:t>Identify and interpret suspicious sessions.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5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Define an anomaly and why it matters in security.</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how an Isolation Forest flags outliers.</a:t>
            </a:r>
          </a:p>
          <a:p>
            <a:pPr algn="l" indent="-256032" marL="256032">
              <a:lnSpc>
                <a:spcPct val="105000"/>
              </a:lnSpc>
              <a:spcAft>
                <a:spcPts val="900"/>
              </a:spcAft>
              <a:buClr>
                <a:srgbClr val="2C6E3F"/>
              </a:buClr>
              <a:buFont typeface="Segoe UI"/>
              <a:buChar char="▸"/>
            </a:pPr>
            <a:r>
              <a:rPr sz="1550" b="0">
                <a:solidFill>
                  <a:srgbClr val="1C241E"/>
                </a:solidFill>
                <a:latin typeface="Segoe UI"/>
              </a:rPr>
              <a:t>Contrast Isolation Forest with LOF.</a:t>
            </a:r>
          </a:p>
          <a:p>
            <a:pPr algn="l" indent="-256032" marL="256032">
              <a:lnSpc>
                <a:spcPct val="105000"/>
              </a:lnSpc>
              <a:spcAft>
                <a:spcPts val="900"/>
              </a:spcAft>
              <a:buClr>
                <a:srgbClr val="2C6E3F"/>
              </a:buClr>
              <a:buFont typeface="Segoe UI"/>
              <a:buChar char="▸"/>
            </a:pPr>
            <a:r>
              <a:rPr sz="1550" b="0">
                <a:solidFill>
                  <a:srgbClr val="1C241E"/>
                </a:solidFill>
                <a:latin typeface="Segoe UI"/>
              </a:rPr>
              <a:t>Reason about a contamination / alert-volume trade-off.</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An anomaly is a rare record that fits no normal pattern - detected WITHOUT labels.</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Isolation Forests flag points that are easy to isolate (few random cuts); they score every point.</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LOF flags points that are sparse relative to their neighbors - a local view; using both adds confidence.</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Anomaly = 'investigate,' not 'attack' - tune the alert volume and keep a human in the loop.</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Lab 5 &amp; Week 7</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Finish Lab 5 (Clustering &amp; Anomaly Detection) - it uses this week's exact code.</a:t>
            </a:r>
          </a:p>
          <a:p>
            <a:pPr algn="l" indent="-256032" marL="256032">
              <a:lnSpc>
                <a:spcPct val="105000"/>
              </a:lnSpc>
              <a:spcAft>
                <a:spcPts val="1100"/>
              </a:spcAft>
              <a:buClr>
                <a:srgbClr val="2C6E3F"/>
              </a:buClr>
              <a:buFont typeface="Segoe UI"/>
              <a:buChar char="▸"/>
            </a:pPr>
            <a:r>
              <a:rPr sz="2100" b="0">
                <a:solidFill>
                  <a:srgbClr val="1C241E"/>
                </a:solidFill>
                <a:latin typeface="Segoe UI"/>
              </a:rPr>
              <a:t>📝 Complete Quiz 5 on Canvas; 📖 review Handout 5.</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Week 7: semi-supervised learning (a few labels + lots of unlabeled data) and reinforcement learning.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(Weeks 5-6) and supervised (Weeks 3-4) meet in the middle next week.</a:t>
            </a:r>
          </a:p>
          <a:p>
            <a:pPr algn="l" indent="-256032" marL="256032">
              <a:lnSpc>
                <a:spcPct val="105000"/>
              </a:lnSpc>
              <a:spcAft>
                <a:spcPts val="1100"/>
              </a:spcAft>
              <a:buClr>
                <a:srgbClr val="2C6E3F"/>
              </a:buClr>
              <a:buFont typeface="Segoe UI"/>
              <a:buChar char="▸"/>
            </a:pPr>
            <a:r>
              <a:rPr sz="2100" b="0">
                <a:solidFill>
                  <a:srgbClr val="1C241E"/>
                </a:solidFill>
                <a:latin typeface="Segoe UI"/>
              </a:rPr>
              <a:t>Bring questions from Lab 5 to Monday.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Finish Lab 5 &amp; Quiz 5; Week 7 = semi-supervised + RL.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how does an Isolation Forest decide something is anomalous?</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one reason to keep a human in the loop for anomaly alerts.</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topic from this week you want reviewed before Quiz 5.</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F. T. Liu, K. M. Ting, Z.-H. Zhou, 'Isolation Forest,' IEEE ICDM, 2008.</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 M. Breunig et al., 'LOF: Identifying Density-Based Local Outliers,' ACM SIGMOD, 2000.</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V. Chandola, A. Banerjee, V. Kumar, 'Anomaly Detection: A Survey,' ACM Computing Surveys, 2009.</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scikit-learn User Guide - Novelty and Outlier Detection.</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AI RMF 1.0 (2023); CISA guidance on detecting anomalous activity.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ANOMALY DETECTION</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what an anomaly is and why anomalies matter in security.</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how an Isolation Forest flags outliers (no math).</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Compare Isolation Forest with Local Outlier Factor (LOF).</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Apply anomaly detection to detect unusual login patterns.</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WHAT IS AN ANOMALY?   ·   ~12 MIN</a:t>
            </a:r>
          </a:p>
          <a:p>
            <a:pPr algn="l">
              <a:lnSpc>
                <a:spcPct val="100000"/>
              </a:lnSpc>
              <a:spcAft>
                <a:spcPts val="600"/>
              </a:spcAft>
              <a:buNone/>
            </a:pPr>
            <a:r>
              <a:rPr sz="3800" b="1">
                <a:solidFill>
                  <a:srgbClr val="FFFFFF"/>
                </a:solidFill>
                <a:latin typeface="Segoe UI"/>
              </a:rPr>
              <a:t>Outliers, and Why They Matter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Anomaly = A Point That Doesn't Fit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anomaly (outlier) is a record unlike the normal majority.</a:t>
            </a:r>
          </a:p>
          <a:p>
            <a:pPr algn="l" indent="-256032" marL="256032">
              <a:lnSpc>
                <a:spcPct val="105000"/>
              </a:lnSpc>
              <a:spcAft>
                <a:spcPts val="1100"/>
              </a:spcAft>
              <a:buClr>
                <a:srgbClr val="2C6E3F"/>
              </a:buClr>
              <a:buFont typeface="Segoe UI"/>
              <a:buChar char="▸"/>
            </a:pPr>
            <a:r>
              <a:rPr sz="2100" b="0">
                <a:solidFill>
                  <a:srgbClr val="1C241E"/>
                </a:solidFill>
                <a:latin typeface="Segoe UI"/>
              </a:rPr>
              <a:t>Not a separate cluster - just a rare point that stands apart.</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Anomaly detection LEARNS 'normal,' then flags the rest.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needs NO labels - perfect for never-seen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Clustering asks 'what groups exist?'; anomaly asks 'what doesn't fit?'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Anomaly = a rare point unlike normal; no labels needed.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SECURITY PAYOFF</a:t>
            </a:r>
          </a:p>
          <a:p>
            <a:pPr algn="l">
              <a:lnSpc>
                <a:spcPct val="100000"/>
              </a:lnSpc>
              <a:spcAft>
                <a:spcPts val="600"/>
              </a:spcAft>
              <a:buNone/>
            </a:pPr>
            <a:r>
              <a:rPr sz="2500" b="1">
                <a:solidFill>
                  <a:srgbClr val="FFFFFF"/>
                </a:solidFill>
                <a:latin typeface="Segoe UI"/>
              </a:rPr>
              <a:t>Why Anomalies Matter in Security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Intrusions: a login or process unlike anything normal.</a:t>
            </a:r>
          </a:p>
          <a:p>
            <a:pPr algn="l" indent="-256032" marL="256032">
              <a:lnSpc>
                <a:spcPct val="105000"/>
              </a:lnSpc>
              <a:spcAft>
                <a:spcPts val="1100"/>
              </a:spcAft>
              <a:buClr>
                <a:srgbClr val="2C6E3F"/>
              </a:buClr>
              <a:buFont typeface="Segoe UI"/>
              <a:buChar char="▸"/>
            </a:pPr>
            <a:r>
              <a:rPr sz="2100" b="0">
                <a:solidFill>
                  <a:srgbClr val="1C241E"/>
                </a:solidFill>
                <a:latin typeface="Segoe UI"/>
              </a:rPr>
              <a:t>Data exfiltration: an unusually large outbound transfer.</a:t>
            </a:r>
          </a:p>
          <a:p>
            <a:pPr algn="l" indent="-256032" marL="256032">
              <a:lnSpc>
                <a:spcPct val="105000"/>
              </a:lnSpc>
              <a:spcAft>
                <a:spcPts val="1100"/>
              </a:spcAft>
              <a:buClr>
                <a:srgbClr val="2C6E3F"/>
              </a:buClr>
              <a:buFont typeface="Segoe UI"/>
              <a:buChar char="▸"/>
            </a:pPr>
            <a:r>
              <a:rPr sz="2100" b="0">
                <a:solidFill>
                  <a:srgbClr val="1C241E"/>
                </a:solidFill>
                <a:latin typeface="Segoe UI"/>
              </a:rPr>
              <a:t>Fraud: a purchase pattern that breaks the user's habits.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Insider threat: an employee suddenly acting out of character.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Zero-days: attacks with no signature - but they still look ODD.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Catch the novel: intrusions, exfiltration, fraud, insiders.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EVERYDAY ANALOGY</a:t>
            </a:r>
          </a:p>
          <a:p>
            <a:pPr algn="l">
              <a:lnSpc>
                <a:spcPct val="100000"/>
              </a:lnSpc>
              <a:spcAft>
                <a:spcPts val="600"/>
              </a:spcAft>
              <a:buNone/>
            </a:pPr>
            <a:r>
              <a:rPr sz="2500" b="1">
                <a:solidFill>
                  <a:srgbClr val="FFFFFF"/>
                </a:solidFill>
                <a:latin typeface="Segoe UI"/>
              </a:rPr>
              <a:t>Everyday Analogy: The Odd One Out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bank notices a charge in another country at 3 a.m. - unlike your habits.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A teacher spots the one essay written in a totally different style.</a:t>
            </a:r>
          </a:p>
          <a:p>
            <a:pPr algn="l" indent="-256032" marL="256032">
              <a:lnSpc>
                <a:spcPct val="105000"/>
              </a:lnSpc>
              <a:spcAft>
                <a:spcPts val="1100"/>
              </a:spcAft>
              <a:buClr>
                <a:srgbClr val="2C6E3F"/>
              </a:buClr>
              <a:buFont typeface="Segoe UI"/>
              <a:buChar char="▸"/>
            </a:pPr>
            <a:r>
              <a:rPr sz="2100" b="0">
                <a:solidFill>
                  <a:srgbClr val="1C241E"/>
                </a:solidFill>
                <a:latin typeface="Segoe UI"/>
              </a:rPr>
              <a:t>A doctor flags a lab value far outside the normal range.</a:t>
            </a:r>
          </a:p>
          <a:p>
            <a:pPr algn="l" indent="-256032" marL="256032">
              <a:lnSpc>
                <a:spcPct val="105000"/>
              </a:lnSpc>
              <a:spcAft>
                <a:spcPts val="1100"/>
              </a:spcAft>
              <a:buClr>
                <a:srgbClr val="2C6E3F"/>
              </a:buClr>
              <a:buFont typeface="Segoe UI"/>
              <a:buChar char="▸"/>
            </a:pPr>
            <a:r>
              <a:rPr sz="2100" b="0">
                <a:solidFill>
                  <a:srgbClr val="1C241E"/>
                </a:solidFill>
                <a:latin typeface="Segoe UI"/>
              </a:rPr>
              <a:t>None needed a labeled 'fraud/plagiarism/disease' example - just 'unusual.'</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Anomaly detection automates that 'this doesn't fit' instinct.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You already flag 'this doesn't fit' every day.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Normal or anomaly?</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decide: normal behavior or a likely anomaly worth review?</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nightly backup transferring gigabytes at 2 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workstation suddenly scanning hundreds of internal ports.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user logging in from their usual laptop at 9 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An account downloading the entire customer database at once.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