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Welcome back to unsupervised learning. Frame the week: 'Last week we met clustering; this week we learn to do it WELL and then, on Wednesday, to catch the odd ones out.' Today is hands-on - real Colab code, real security data (network sessions). Keep the intuition-first, no-math tone. Remind them Lab 5 (Clustering &amp; Anomaly Detection) is released this week and uses exactly today's workflow. Reach Part 1 by ~minute 8. ~1 min.</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'Let's answer both questions with simple, reliable techniques - then run them in Colab.' ~24 minutes with code and an activity.</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One-slide refresher on the k-means loop so Part 2 stands on its own. Then pivot immediately to the two fixes: elbow method and scaling. Keep it fast; the depth is on the next slides. ~2 min.</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Use this diagram to make the k-means loop concrete before the elbow and scaling. Trace it aloud: drop k centers, ASSIGN each point to its nearest center, MOVE each center to the average of its points, then REPEAT. The curved 'yes: repeat' arrow is the iteration; the 'no -&gt; final clusters' pill is convergence. Ask: 'What makes it STOP?' (assignments no longer change). This visual prevents the common belief that k-means runs once - it iterates. ~2 min.</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Explain the elbow method plainly. Inertia = total within-cluster spread; it always decreases with more clusters, so we don't just minimize it - we look for the ELBOW where the curve flattens. Analogy: adding shelves to organize a closet helps a lot at first, then barely. The next slide shows a real elbow. Note it's a guide, not a law - judgment still matters. ~4 min.</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Read the elbow curve together. Steep drop from 1-&gt;3, then it flattens: adding a 4th group barely reduces inertia. So k=3 is the elbow - matching the three behavior groups in our traffic data. Ask: 'Why not just pick k=8 for the lowest inertia?' Answer: those extra groups are meaningless splits (overfitting the noise). ~3 min.</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the most common beginner mistake, so slow down. Because k-means uses distance, a feature measured in millions (bytes) drowns out one measured in single digits (duration) - the clusters end up based on bytes alone. Standardizing (rescaling each feature to comparable spread) fixes it. The next figures show WHY, then the dramatic difference on real data. ~3 min.</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Use this before/after schematic to explain the MECHANISM behind scaling. Distance is a vote on 'how similar are these two records,' and a feature's range is its voting power. Left: 'bytes' (range in the millions) casts nearly the whole vote, so clusters are really just 'high vs. low bytes.' Right: after standardizing, duration, packets, and failed-connections each get a fair say. Tie back: this is why we ALWAYS scale before a distance-based method. The next slide shows the effect on actual clusters. ~2 min.</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Drive the point home visually. Left panel: without scaling, the giant-range feature dominates and the clusters are meaningless stripes. Right panel: after standardizing, the same k-means finds sensible groups. This single step often matters more than the algorithm choice. Students will scale in Lab 5. ~3 min.</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each line: select features, STANDARDIZE (the key new step), then k-means with k from the elbow, and fit_predict to tag each row. Emphasize the order: scale -&gt; choose k -&gt; cluster. This is the exact opening of Lab 5. Reassure: it's the same create-&gt;fit pattern from earlier weeks, plus scaling. ~4 min.</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Consolidate Part 2. Answers: choose k=3 (the elbow); k=7 over-fragments into meaningless groups; scale (standardize) features first. Push students to justify with the elbow and the scaling rule. Pairs 2, discuss 1. ~3 min.</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Reactivate Week 5. Pairs 2 min, cold-call 2-3. Expected: unsupervised = no labels; k-means produces k groups each with a center (its typical member); uses include grouping traffic, malware families, or user behavior. Bridge: 'Today: how do we pick k, and how do we make clustering trustworthy?' ~5 min.</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'k-means needs k up front. Hierarchical clustering lets the data show you the structure first.' ~16 minutes with code and an activity.</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Recap hierarchical clustering from Week 5, then go deeper on the dendrogram. Analogy: building a family tree of similarity - keep pairing the most alike until one family remains. The big advantage over k-means: you SEE the structure and choose the number of groups after, by cutting the tree. ~3 min.</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Teach dendrogram reading carefully - a key skill. Leaves are records; branches join as groups merge; the HEIGHT of a join shows how DIFFERENT the merged groups were (higher = more different). A horizontal cut crosses some branches - the number it crosses is your number of clusters. Cutting low (the red line) gives 3 tight groups; cutting high gives fewer, broader groups. ~4 min.</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Give practical guidance for using dendrograms to pick k: look for a tall vertical gap (a big jump in merge distance) and cut just below it. Encourage cross-checking with the elbow method - agreement builds confidence. Honest trade-off: hierarchical is more computationally expensive, so k-means wins on large data. ~3 min.</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Show hierarchical clustering is also a few lines. linkage builds the tree (note we use the SAME scaled data), dendrogram draws it so you can choose where to cut, and AgglomerativeClustering produces the final groups. Students will run this in Lab 5 and compare to k-means. ~3 min.</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Check dendrogram literacy. Answers: cutting through the gap above three branches gives 3 clusters; height = how different the groups were when merged; hierarchical beats k-means when you don't know k or want to see nested structure (and the dataset is modest). Pairs 2, discuss 1. ~3 min.</a:t>
            </a:r>
          </a:p>
        </p:txBody>
      </p:sp>
      <p:sp>
        <p:nvSpPr>
          <p:cNvPr id="4" name="Slide Number Placeholder 3"/>
          <p:cNvSpPr>
            <a:spLocks noGrp="1"/>
          </p:cNvSpPr>
          <p:nvPr>
            <p:ph type="sldNum" idx="5" sz="quarter"/>
          </p:nvPr>
        </p:nvSpPr>
        <p:spPr/>
      </p:sp>
    </p:spTree>
  </p:cSld>
  <p:clrMapOvr>
    <a:masterClrMapping/>
  </p:clrMapOvr>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'You have clusters - but are they useful? Let's judge and interpret them.' ~9 minutes.</a:t>
            </a:r>
          </a:p>
        </p:txBody>
      </p:sp>
      <p:sp>
        <p:nvSpPr>
          <p:cNvPr id="4" name="Slide Number Placeholder 3"/>
          <p:cNvSpPr>
            <a:spLocks noGrp="1"/>
          </p:cNvSpPr>
          <p:nvPr>
            <p:ph type="sldNum" idx="5" sz="quarter"/>
          </p:nvPr>
        </p:nvSpPr>
        <p:spPr/>
      </p:sp>
    </p:spTree>
  </p:cSld>
  <p:clrMapOvr>
    <a:masterClrMapping/>
  </p:clrMapOvr>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Because there are no labels, we judge clusters by separation, sensibility, stability, and usefulness. Mention the silhouette score as a one-number summary of separation (you can show it in Lab 5) but keep usefulness central: a technically 'good' clustering that doesn't help the analyst is not good. ~3 min.</a:t>
            </a:r>
          </a:p>
        </p:txBody>
      </p:sp>
      <p:sp>
        <p:nvSpPr>
          <p:cNvPr id="4" name="Slide Number Placeholder 3"/>
          <p:cNvSpPr>
            <a:spLocks noGrp="1"/>
          </p:cNvSpPr>
          <p:nvPr>
            <p:ph type="sldNum" idx="5" sz="quarter"/>
          </p:nvPr>
        </p:nvSpPr>
        <p:spPr/>
      </p:sp>
    </p:spTree>
  </p:cSld>
  <p:clrMapOvr>
    <a:masterClrMapping/>
  </p:clrMapOvr>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Model interpretation on the real figure. Describe each group from its position: short + low-volume = quick web sessions; long + high-volume = bulk transfers/backups; medium = interactive. Emphasize the analyst's job: turn clusters into named behaviors, then decide which to watch. This is Objective 4 in action and previews Wednesday's anomalies. ~3 min.</a:t>
            </a:r>
          </a:p>
        </p:txBody>
      </p:sp>
      <p:sp>
        <p:nvSpPr>
          <p:cNvPr id="4" name="Slide Number Placeholder 3"/>
          <p:cNvSpPr>
            <a:spLocks noGrp="1"/>
          </p:cNvSpPr>
          <p:nvPr>
            <p:ph type="sldNum" idx="5" sz="quarter"/>
          </p:nvPr>
        </p:nvSpPr>
        <p:spPr/>
      </p:sp>
    </p:spTree>
  </p:cSld>
  <p:clrMapOvr>
    <a:masterClrMapping/>
  </p:clrMapOvr>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Close Part 4 by connecting clustering to action. Once groups are named, the analyst decides which deserve attention and notices anything that doesn't fit a normal group - the bridge to anomaly detection. Reinforce that the human interprets and decides; the algorithm just forms groups. ~3 min.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plan; the row minutes add up to exactly 75. Emphasize the shift from 'what is clustering' (last week) to 'how to cluster well and trust the result' (today). ~1 min.</a:t>
            </a:r>
          </a:p>
        </p:txBody>
      </p:sp>
      <p:sp>
        <p:nvSpPr>
          <p:cNvPr id="4" name="Slide Number Placeholder 3"/>
          <p:cNvSpPr>
            <a:spLocks noGrp="1"/>
          </p:cNvSpPr>
          <p:nvPr>
            <p:ph type="sldNum" idx="5" sz="quarter"/>
          </p:nvPr>
        </p:nvSpPr>
        <p:spPr/>
      </p:sp>
    </p:spTree>
  </p:cSld>
  <p:clrMapOvr>
    <a:masterClrMapping/>
  </p:clrMapOvr>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the session's hands-on task - the bridge from 'the algorithm made groups' to 'the analyst gives them meaning.' Hand each group the traffic_clusters figure (or the three cluster centers as a small table). Circulate while they fill in name / high-low features / size / decision. After ~7 min, have 2-3 groups read a card; push on the justification sentence - that is the analyst skill Objective 4 targets, and it is exactly what Lab 5 Part C asks them to write. Expected cards: short+low-volume = quick web (large, normal); long+high-volume = bulk/backup (watch context); a tiny odd group = candidate anomaly (previews Wednesday). Emphasize: naming and the watch/ignore decision are HUMAN judgments the algorithm cannot make. ~12 min.</a:t>
            </a:r>
          </a:p>
        </p:txBody>
      </p:sp>
      <p:sp>
        <p:nvSpPr>
          <p:cNvPr id="4" name="Slide Number Placeholder 3"/>
          <p:cNvSpPr>
            <a:spLocks noGrp="1"/>
          </p:cNvSpPr>
          <p:nvPr>
            <p:ph type="sldNum" idx="5" sz="quarter"/>
          </p:nvPr>
        </p:nvSpPr>
        <p:spPr/>
      </p:sp>
    </p:spTree>
  </p:cSld>
  <p:clrMapOvr>
    <a:masterClrMapping/>
  </p:clrMapOvr>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Tie the lecture to the assessments. Left = Lab 5 steps (each shown today); right = Quiz 5 question types. Tell students to keep these slides open during the lab and re-read before the quiz. ~1 min.</a:t>
            </a:r>
          </a:p>
        </p:txBody>
      </p:sp>
      <p:sp>
        <p:nvSpPr>
          <p:cNvPr id="4" name="Slide Number Placeholder 3"/>
          <p:cNvSpPr>
            <a:spLocks noGrp="1"/>
          </p:cNvSpPr>
          <p:nvPr>
            <p:ph type="sldNum" idx="5" sz="quarter"/>
          </p:nvPr>
        </p:nvSpPr>
        <p:spPr/>
      </p:sp>
    </p:spTree>
  </p:cSld>
  <p:clrMapOvr>
    <a:masterClrMapping/>
  </p:clrMapOvr>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Recap one point per objective. Cold-call: 'Why scale before k-means?' and 'How does a dendrogram help you choose k?' Preview Wednesday: once we know normal behavior, we hunt the anomalies. ~2 min.</a:t>
            </a:r>
          </a:p>
        </p:txBody>
      </p:sp>
      <p:sp>
        <p:nvSpPr>
          <p:cNvPr id="4" name="Slide Number Placeholder 3"/>
          <p:cNvSpPr>
            <a:spLocks noGrp="1"/>
          </p:cNvSpPr>
          <p:nvPr>
            <p:ph type="sldNum" idx="5" sz="quarter"/>
          </p:nvPr>
        </p:nvSpPr>
        <p:spPr/>
      </p:sp>
    </p:spTree>
  </p:cSld>
  <p:clrMapOvr>
    <a:masterClrMapping/>
  </p:clrMapOvr>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Assign and preview. Wednesday builds directly on today: clustering defined normal, anomaly detection finds what doesn't fit. Assign Lab 5, Quiz 5, and Handout 5. Tell them today's scaling + clustering code is the foundation for both. ~1-2 min.</a:t>
            </a:r>
          </a:p>
        </p:txBody>
      </p:sp>
      <p:sp>
        <p:nvSpPr>
          <p:cNvPr id="4" name="Slide Number Placeholder 3"/>
          <p:cNvSpPr>
            <a:spLocks noGrp="1"/>
          </p:cNvSpPr>
          <p:nvPr>
            <p:ph type="sldNum" idx="5" sz="quarter"/>
          </p:nvPr>
        </p:nvSpPr>
        <p:spPr/>
      </p:sp>
    </p:spTree>
  </p:cSld>
  <p:clrMapOvr>
    <a:masterClrMapping/>
  </p:clrMapOvr>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Close with the exit ticket. The elbow and scaling answers confirm the two core skills landed; use the dendrogram questions to open Wednesday if needed. ~2 min.</a:t>
            </a:r>
          </a:p>
        </p:txBody>
      </p:sp>
      <p:sp>
        <p:nvSpPr>
          <p:cNvPr id="4" name="Slide Number Placeholder 3"/>
          <p:cNvSpPr>
            <a:spLocks noGrp="1"/>
          </p:cNvSpPr>
          <p:nvPr>
            <p:ph type="sldNum" idx="5" sz="quarter"/>
          </p:nvPr>
        </p:nvSpPr>
        <p:spPr/>
      </p:sp>
    </p:spTree>
  </p:cSld>
  <p:clrMapOvr>
    <a:masterClrMapping/>
  </p:clrMapOvr>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Appendix slide: references and further reading for students. Post to Canvas or leave visible during the exit ticket - it is not part of the timed lecture. The scikit-learn and SciPy guides are the exact tools used in Lab 5.</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State today's four goals - all about doing clustering RIGHT. These extend Week 5's 'what is a cluster' into practical skill: choosing k, scaling, dendrograms, and judging results. All appear in Lab 5. ~1 min.</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'Clustering sounds simple - group similar things - but two hard questions decide whether it works.' ~12 minutes with a quick activity.</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Recap Week 5 briefly so everyone is aligned. Keep it to a minute - this is review. Stress that clustering's value depends on choices WE make, which is today's focus. ~3 min.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Name the two decisions that make or break clustering. Beginners often accept whatever the algorithm returns; stress that k and feature choice/scale are THEIR responsibility. This motivates the elbow method and scaling in Part 2. Misconception to flag: the algorithm does NOT 'know' the right number of groups. ~3 min.</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Make the stakes concrete for security. Clustering builds the 'normal' baselines that everything else leans on - if the baseline is wrong, so is every alert built on it. This directly sets up Wednesday's anomaly detection, which defines anomalies relative to normal. ~3 min.</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Prime the two questions before teaching the methods. Answers: people often disagree on the count (hence we need a method - the elbow); mismatched ranges let one feature dominate (hence scaling); the ANALYST decides k. Quick pair-share. ~3 min.</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image" Target="../media/image2.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image" Target="../media/image2.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2.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 Id="rId3" Type="http://schemas.openxmlformats.org/officeDocument/2006/relationships/image" Target="../media/image2.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 Id="rId3" Type="http://schemas.openxmlformats.org/officeDocument/2006/relationships/image" Target="../media/image2.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4572000"/>
            <a:ext cx="12191695"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su-white.png"/>
          <p:cNvPicPr>
            <a:picLocks noChangeAspect="1"/>
          </p:cNvPicPr>
          <p:nvPr/>
        </p:nvPicPr>
        <p:blipFill>
          <a:blip r:embed="rId2"/>
          <a:stretch>
            <a:fillRect/>
          </a:stretch>
        </p:blipFill>
        <p:spPr>
          <a:xfrm>
            <a:off x="640080" y="640080"/>
            <a:ext cx="1371600" cy="1371600"/>
          </a:xfrm>
          <a:prstGeom prst="rect">
            <a:avLst/>
          </a:prstGeom>
        </p:spPr>
      </p:pic>
      <p:sp>
        <p:nvSpPr>
          <p:cNvPr id="5" name="TextBox 4"/>
          <p:cNvSpPr txBox="1"/>
          <p:nvPr/>
        </p:nvSpPr>
        <p:spPr>
          <a:xfrm>
            <a:off x="685800" y="2286000"/>
            <a:ext cx="10789920" cy="2286000"/>
          </a:xfrm>
          <a:prstGeom prst="rect">
            <a:avLst/>
          </a:prstGeom>
          <a:noFill/>
        </p:spPr>
        <p:txBody>
          <a:bodyPr wrap="square" anchor="t" lIns="0" rIns="0" tIns="0" bIns="0">
            <a:spAutoFit/>
          </a:bodyPr>
          <a:lstStyle/>
          <a:p>
            <a:pPr algn="l">
              <a:lnSpc>
                <a:spcPct val="105000"/>
              </a:lnSpc>
              <a:spcAft>
                <a:spcPts val="600"/>
              </a:spcAft>
              <a:buNone/>
            </a:pPr>
            <a:r>
              <a:rPr sz="1800" b="1">
                <a:solidFill>
                  <a:srgbClr val="C8C372"/>
                </a:solidFill>
                <a:latin typeface="Segoe UI"/>
              </a:rPr>
              <a:t>WEEK 6  ·  MONDAY  ·  75 MINUTES</a:t>
            </a:r>
          </a:p>
          <a:p>
            <a:pPr algn="l">
              <a:lnSpc>
                <a:spcPct val="100000"/>
              </a:lnSpc>
              <a:spcAft>
                <a:spcPts val="400"/>
              </a:spcAft>
              <a:buNone/>
            </a:pPr>
            <a:r>
              <a:rPr sz="4000" b="1">
                <a:solidFill>
                  <a:srgbClr val="FFFFFF"/>
                </a:solidFill>
                <a:latin typeface="Segoe UI"/>
              </a:rPr>
              <a:t>Clustering in Depth</a:t>
            </a:r>
          </a:p>
          <a:p>
            <a:pPr algn="l">
              <a:lnSpc>
                <a:spcPct val="105000"/>
              </a:lnSpc>
              <a:spcAft>
                <a:spcPts val="0"/>
              </a:spcAft>
              <a:buNone/>
            </a:pPr>
            <a:r>
              <a:rPr sz="2200" b="0">
                <a:solidFill>
                  <a:srgbClr val="E7F1E8"/>
                </a:solidFill>
                <a:latin typeface="Segoe UI"/>
              </a:rPr>
              <a:t>Choosing k  ·  Scaling  ·  Hierarchical Clustering &amp; Dendrograms</a:t>
            </a:r>
          </a:p>
        </p:txBody>
      </p:sp>
      <p:sp>
        <p:nvSpPr>
          <p:cNvPr id="6" name="TextBox 5"/>
          <p:cNvSpPr txBox="1"/>
          <p:nvPr/>
        </p:nvSpPr>
        <p:spPr>
          <a:xfrm>
            <a:off x="685800" y="4846320"/>
            <a:ext cx="10789920" cy="1097280"/>
          </a:xfrm>
          <a:prstGeom prst="rect">
            <a:avLst/>
          </a:prstGeom>
          <a:noFill/>
        </p:spPr>
        <p:txBody>
          <a:bodyPr wrap="square" anchor="t" lIns="0" rIns="0" tIns="0" bIns="0">
            <a:spAutoFit/>
          </a:bodyPr>
          <a:lstStyle/>
          <a:p>
            <a:pPr algn="l">
              <a:lnSpc>
                <a:spcPct val="105000"/>
              </a:lnSpc>
              <a:spcAft>
                <a:spcPts val="200"/>
              </a:spcAft>
              <a:buNone/>
            </a:pPr>
            <a:r>
              <a:rPr sz="1500" b="1">
                <a:solidFill>
                  <a:srgbClr val="FFFFFF"/>
                </a:solidFill>
                <a:latin typeface="Segoe UI"/>
              </a:rPr>
              <a:t>CIS 350: AI for Cybersecurity — Smart Defense for the Digital Business</a:t>
            </a:r>
          </a:p>
          <a:p>
            <a:pPr algn="l">
              <a:lnSpc>
                <a:spcPct val="105000"/>
              </a:lnSpc>
              <a:spcAft>
                <a:spcPts val="600"/>
              </a:spcAft>
              <a:buNone/>
            </a:pPr>
            <a:r>
              <a:rPr sz="1300" b="0">
                <a:solidFill>
                  <a:srgbClr val="CFE0D3"/>
                </a:solidFill>
                <a:latin typeface="Segoe UI"/>
              </a:rPr>
              <a:t>Ramadan Abdunabi, Ph.D.  ·  Computer Information Systems</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2 · DOING K-MEANS WELL   ·   ~22 MIN</a:t>
            </a:r>
          </a:p>
          <a:p>
            <a:pPr algn="l">
              <a:lnSpc>
                <a:spcPct val="100000"/>
              </a:lnSpc>
              <a:spcAft>
                <a:spcPts val="600"/>
              </a:spcAft>
              <a:buNone/>
            </a:pPr>
            <a:r>
              <a:rPr sz="3800" b="1">
                <a:solidFill>
                  <a:srgbClr val="FFFFFF"/>
                </a:solidFill>
                <a:latin typeface="Segoe UI"/>
              </a:rPr>
              <a:t>The Elbow Method &amp; Feature Scaling</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RECAP</a:t>
            </a:r>
          </a:p>
          <a:p>
            <a:pPr algn="l">
              <a:lnSpc>
                <a:spcPct val="100000"/>
              </a:lnSpc>
              <a:spcAft>
                <a:spcPts val="600"/>
              </a:spcAft>
              <a:buNone/>
            </a:pPr>
            <a:r>
              <a:rPr sz="2500" b="1">
                <a:solidFill>
                  <a:srgbClr val="FFFFFF"/>
                </a:solidFill>
                <a:latin typeface="Segoe UI"/>
              </a:rPr>
              <a:t>k-Means in One Slide (Recap)</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1. Pick k. 2. Drop k centers; assign each point to its nearest.</a:t>
            </a:r>
          </a:p>
          <a:p>
            <a:pPr algn="l" indent="-256032" marL="256032">
              <a:lnSpc>
                <a:spcPct val="105000"/>
              </a:lnSpc>
              <a:spcAft>
                <a:spcPts val="1100"/>
              </a:spcAft>
              <a:buClr>
                <a:srgbClr val="2C6E3F"/>
              </a:buClr>
              <a:buFont typeface="Segoe UI"/>
              <a:buChar char="▸"/>
            </a:pPr>
            <a:r>
              <a:rPr sz="2100" b="0">
                <a:solidFill>
                  <a:srgbClr val="1C241E"/>
                </a:solidFill>
                <a:latin typeface="Segoe UI"/>
              </a:rPr>
              <a:t>3. Move each center to the middle of its points. 4. Repeat until stable.</a:t>
            </a:r>
          </a:p>
          <a:p>
            <a:pPr algn="l" indent="-256032" marL="256032">
              <a:lnSpc>
                <a:spcPct val="105000"/>
              </a:lnSpc>
              <a:spcAft>
                <a:spcPts val="1100"/>
              </a:spcAft>
              <a:buClr>
                <a:srgbClr val="2C6E3F"/>
              </a:buClr>
              <a:buFont typeface="Segoe UI"/>
              <a:buChar char="▸"/>
            </a:pPr>
            <a:r>
              <a:rPr sz="2100" b="0">
                <a:solidFill>
                  <a:srgbClr val="1C241E"/>
                </a:solidFill>
                <a:latin typeface="Segoe UI"/>
              </a:rPr>
              <a:t>Output: k clusters + their centers.</a:t>
            </a:r>
          </a:p>
          <a:p>
            <a:pPr algn="l" indent="-256032" marL="256032">
              <a:lnSpc>
                <a:spcPct val="105000"/>
              </a:lnSpc>
              <a:spcAft>
                <a:spcPts val="1100"/>
              </a:spcAft>
              <a:buClr>
                <a:srgbClr val="2C6E3F"/>
              </a:buClr>
              <a:buFont typeface="Segoe UI"/>
              <a:buChar char="▸"/>
            </a:pPr>
            <a:r>
              <a:rPr sz="2100" b="0">
                <a:solidFill>
                  <a:srgbClr val="1C241E"/>
                </a:solidFill>
                <a:latin typeface="Segoe UI"/>
              </a:rPr>
              <a:t>The catch we solve today: how do we pick k, and what about feature scale?</a:t>
            </a:r>
          </a:p>
          <a:p>
            <a:pPr algn="l" indent="-256032" marL="256032">
              <a:lnSpc>
                <a:spcPct val="105000"/>
              </a:lnSpc>
              <a:spcAft>
                <a:spcPts val="1100"/>
              </a:spcAft>
              <a:buClr>
                <a:srgbClr val="2C6E3F"/>
              </a:buClr>
              <a:buFont typeface="Segoe UI"/>
              <a:buChar char="▸"/>
            </a:pPr>
            <a:r>
              <a:rPr sz="2100" b="0">
                <a:solidFill>
                  <a:srgbClr val="1C241E"/>
                </a:solidFill>
                <a:latin typeface="Segoe UI"/>
              </a:rPr>
              <a:t>Answer: the elbow method (for k) and standardization (for scale).</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Pick k -&gt; assign -&gt; move centers -&gt; repeat.</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11</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ASSIGN, MOVE, REPEAT - UNTIL NOTHING CHANGES</a:t>
            </a:r>
          </a:p>
          <a:p>
            <a:pPr algn="l">
              <a:lnSpc>
                <a:spcPct val="100000"/>
              </a:lnSpc>
              <a:spcAft>
                <a:spcPts val="600"/>
              </a:spcAft>
              <a:buNone/>
            </a:pPr>
            <a:r>
              <a:rPr sz="2500" b="1">
                <a:solidFill>
                  <a:srgbClr val="FFFFFF"/>
                </a:solidFill>
                <a:latin typeface="Segoe UI"/>
              </a:rPr>
              <a:t>The k-Means Loop, Step by Step</a:t>
            </a:r>
          </a:p>
        </p:txBody>
      </p:sp>
      <p:pic>
        <p:nvPicPr>
          <p:cNvPr id="6" name="Picture 5" descr="kmeans_loop.png"/>
          <p:cNvPicPr>
            <a:picLocks noChangeAspect="1"/>
          </p:cNvPicPr>
          <p:nvPr/>
        </p:nvPicPr>
        <p:blipFill>
          <a:blip r:embed="rId2"/>
          <a:stretch>
            <a:fillRect/>
          </a:stretch>
        </p:blipFill>
        <p:spPr>
          <a:xfrm>
            <a:off x="1617212" y="1325880"/>
            <a:ext cx="8957270"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The loop repeats two steps - assign points to the nearest center, then move each center to its points' middle - until assignments stop changing and the clusters settle.</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12</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A METHOD FOR K</a:t>
            </a:r>
          </a:p>
          <a:p>
            <a:pPr algn="l">
              <a:lnSpc>
                <a:spcPct val="100000"/>
              </a:lnSpc>
              <a:spcAft>
                <a:spcPts val="600"/>
              </a:spcAft>
              <a:buNone/>
            </a:pPr>
            <a:r>
              <a:rPr sz="2500" b="1">
                <a:solidFill>
                  <a:srgbClr val="FFFFFF"/>
                </a:solidFill>
                <a:latin typeface="Segoe UI"/>
              </a:rPr>
              <a:t>Choosing k: The Elbow Method</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Run k-means for a range of k (say 1 to 8).</a:t>
            </a:r>
          </a:p>
          <a:p>
            <a:pPr algn="l" indent="-256032" marL="256032">
              <a:lnSpc>
                <a:spcPct val="105000"/>
              </a:lnSpc>
              <a:spcAft>
                <a:spcPts val="1100"/>
              </a:spcAft>
              <a:buClr>
                <a:srgbClr val="2C6E3F"/>
              </a:buClr>
              <a:buFont typeface="Segoe UI"/>
              <a:buChar char="▸"/>
            </a:pPr>
            <a:r>
              <a:rPr sz="2100" b="0">
                <a:solidFill>
                  <a:srgbClr val="1C241E"/>
                </a:solidFill>
                <a:latin typeface="Segoe UI"/>
              </a:rPr>
              <a:t>For each k, measure 'inertia' - how tight the clusters are (lower = tighter).</a:t>
            </a:r>
          </a:p>
          <a:p>
            <a:pPr algn="l" indent="-256032" marL="256032">
              <a:lnSpc>
                <a:spcPct val="105000"/>
              </a:lnSpc>
              <a:spcAft>
                <a:spcPts val="1100"/>
              </a:spcAft>
              <a:buClr>
                <a:srgbClr val="2C6E3F"/>
              </a:buClr>
              <a:buFont typeface="Segoe UI"/>
              <a:buChar char="▸"/>
            </a:pPr>
            <a:r>
              <a:rPr sz="2100" b="0">
                <a:solidFill>
                  <a:srgbClr val="1C241E"/>
                </a:solidFill>
                <a:latin typeface="Segoe UI"/>
              </a:rPr>
              <a:t>Inertia always drops as k rises - more groups fit better.</a:t>
            </a:r>
          </a:p>
          <a:p>
            <a:pPr algn="l" indent="-256032" marL="256032">
              <a:lnSpc>
                <a:spcPct val="105000"/>
              </a:lnSpc>
              <a:spcAft>
                <a:spcPts val="1100"/>
              </a:spcAft>
              <a:buClr>
                <a:srgbClr val="2C6E3F"/>
              </a:buClr>
              <a:buFont typeface="Segoe UI"/>
              <a:buChar char="▸"/>
            </a:pPr>
            <a:r>
              <a:rPr sz="2100" b="0">
                <a:solidFill>
                  <a:srgbClr val="1C241E"/>
                </a:solidFill>
                <a:latin typeface="Segoe UI"/>
              </a:rPr>
              <a:t>Look for the 'elbow': where extra groups stop helping much.</a:t>
            </a:r>
          </a:p>
          <a:p>
            <a:pPr algn="l" indent="-256032" marL="256032">
              <a:lnSpc>
                <a:spcPct val="105000"/>
              </a:lnSpc>
              <a:spcAft>
                <a:spcPts val="1100"/>
              </a:spcAft>
              <a:buClr>
                <a:srgbClr val="2C6E3F"/>
              </a:buClr>
              <a:buFont typeface="Segoe UI"/>
              <a:buChar char="▸"/>
            </a:pPr>
            <a:r>
              <a:rPr sz="2100" b="0">
                <a:solidFill>
                  <a:srgbClr val="1C241E"/>
                </a:solidFill>
                <a:latin typeface="Segoe UI"/>
              </a:rPr>
              <a:t>That bend is a good, defensible choice of k.</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Elbow = where inertia stops dropping fast.</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13</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INERTIA VS. NUMBER OF CLUSTERS</a:t>
            </a:r>
          </a:p>
          <a:p>
            <a:pPr algn="l">
              <a:lnSpc>
                <a:spcPct val="100000"/>
              </a:lnSpc>
              <a:spcAft>
                <a:spcPts val="600"/>
              </a:spcAft>
              <a:buNone/>
            </a:pPr>
            <a:r>
              <a:rPr sz="2500" b="1">
                <a:solidFill>
                  <a:srgbClr val="FFFFFF"/>
                </a:solidFill>
                <a:latin typeface="Segoe UI"/>
              </a:rPr>
              <a:t>The Elbow in Action</a:t>
            </a:r>
          </a:p>
        </p:txBody>
      </p:sp>
      <p:pic>
        <p:nvPicPr>
          <p:cNvPr id="6" name="Picture 5" descr="elbow.png"/>
          <p:cNvPicPr>
            <a:picLocks noChangeAspect="1"/>
          </p:cNvPicPr>
          <p:nvPr/>
        </p:nvPicPr>
        <p:blipFill>
          <a:blip r:embed="rId2"/>
          <a:stretch>
            <a:fillRect/>
          </a:stretch>
        </p:blipFill>
        <p:spPr>
          <a:xfrm>
            <a:off x="2615082" y="1325880"/>
            <a:ext cx="6961531"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Inertia drops steeply to k=3, then flattens - the 'elbow' at k=3 is a sensible choice for this data.</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14</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SCALE FIRST!</a:t>
            </a:r>
          </a:p>
          <a:p>
            <a:pPr algn="l">
              <a:lnSpc>
                <a:spcPct val="100000"/>
              </a:lnSpc>
              <a:spcAft>
                <a:spcPts val="600"/>
              </a:spcAft>
              <a:buNone/>
            </a:pPr>
            <a:r>
              <a:rPr sz="2500" b="1">
                <a:solidFill>
                  <a:srgbClr val="FFFFFF"/>
                </a:solidFill>
                <a:latin typeface="Segoe UI"/>
              </a:rPr>
              <a:t>Why Feature Scaling Matters</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Features often have very different ranges (duration: 0-10; bytes: 0-millions).</a:t>
            </a:r>
          </a:p>
          <a:p>
            <a:pPr algn="l" indent="-256032" marL="256032">
              <a:lnSpc>
                <a:spcPct val="105000"/>
              </a:lnSpc>
              <a:spcAft>
                <a:spcPts val="1100"/>
              </a:spcAft>
              <a:buClr>
                <a:srgbClr val="2C6E3F"/>
              </a:buClr>
              <a:buFont typeface="Segoe UI"/>
              <a:buChar char="▸"/>
            </a:pPr>
            <a:r>
              <a:rPr sz="2100" b="0">
                <a:solidFill>
                  <a:srgbClr val="1C241E"/>
                </a:solidFill>
                <a:latin typeface="Segoe UI"/>
              </a:rPr>
              <a:t>k-means measures DISTANCE, so a big-range feature dominates everything.</a:t>
            </a:r>
          </a:p>
          <a:p>
            <a:pPr algn="l" indent="-256032" marL="256032">
              <a:lnSpc>
                <a:spcPct val="105000"/>
              </a:lnSpc>
              <a:spcAft>
                <a:spcPts val="1100"/>
              </a:spcAft>
              <a:buClr>
                <a:srgbClr val="2C6E3F"/>
              </a:buClr>
              <a:buFont typeface="Segoe UI"/>
              <a:buChar char="▸"/>
            </a:pPr>
            <a:r>
              <a:rPr sz="2100" b="0">
                <a:solidFill>
                  <a:srgbClr val="1C241E"/>
                </a:solidFill>
                <a:latin typeface="Segoe UI"/>
              </a:rPr>
              <a:t>Result: clusters driven by one feature, ignoring the rest.</a:t>
            </a:r>
          </a:p>
          <a:p>
            <a:pPr algn="l" indent="-256032" marL="256032">
              <a:lnSpc>
                <a:spcPct val="105000"/>
              </a:lnSpc>
              <a:spcAft>
                <a:spcPts val="1100"/>
              </a:spcAft>
              <a:buClr>
                <a:srgbClr val="2C6E3F"/>
              </a:buClr>
              <a:buFont typeface="Segoe UI"/>
              <a:buChar char="▸"/>
            </a:pPr>
            <a:r>
              <a:rPr sz="2100" b="0">
                <a:solidFill>
                  <a:srgbClr val="1C241E"/>
                </a:solidFill>
                <a:latin typeface="Segoe UI"/>
              </a:rPr>
              <a:t>Fix: STANDARDIZE features first (put them on a comparable scale).</a:t>
            </a:r>
          </a:p>
          <a:p>
            <a:pPr algn="l" indent="-256032" marL="256032">
              <a:lnSpc>
                <a:spcPct val="105000"/>
              </a:lnSpc>
              <a:spcAft>
                <a:spcPts val="1100"/>
              </a:spcAft>
              <a:buClr>
                <a:srgbClr val="2C6E3F"/>
              </a:buClr>
              <a:buFont typeface="Segoe UI"/>
              <a:buChar char="▸"/>
            </a:pPr>
            <a:r>
              <a:rPr sz="2100" b="0">
                <a:solidFill>
                  <a:srgbClr val="1C241E"/>
                </a:solidFill>
                <a:latin typeface="Segoe UI"/>
              </a:rPr>
              <a:t>Rule of thumb: always scale before k-means or anomaly detection.</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Big-range features hijack distance - scale first.</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15</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BEFORE VS. AFTER SCALING</a:t>
            </a:r>
          </a:p>
          <a:p>
            <a:pPr algn="l">
              <a:lnSpc>
                <a:spcPct val="100000"/>
              </a:lnSpc>
              <a:spcAft>
                <a:spcPts val="600"/>
              </a:spcAft>
              <a:buNone/>
            </a:pPr>
            <a:r>
              <a:rPr sz="2500" b="1">
                <a:solidFill>
                  <a:srgbClr val="FFFFFF"/>
                </a:solidFill>
                <a:latin typeface="Segoe UI"/>
              </a:rPr>
              <a:t>Every Feature Gets an Equal Vote</a:t>
            </a:r>
          </a:p>
        </p:txBody>
      </p:sp>
      <p:pic>
        <p:nvPicPr>
          <p:cNvPr id="6" name="Picture 5" descr="scaling_fair_vote.png"/>
          <p:cNvPicPr>
            <a:picLocks noChangeAspect="1"/>
          </p:cNvPicPr>
          <p:nvPr/>
        </p:nvPicPr>
        <p:blipFill>
          <a:blip r:embed="rId2"/>
          <a:stretch>
            <a:fillRect/>
          </a:stretch>
        </p:blipFill>
        <p:spPr>
          <a:xfrm>
            <a:off x="1904721" y="1325880"/>
            <a:ext cx="8382252"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Before scaling, one huge-range feature casts almost the entire 'vote' on distance; after scaling, every feature votes about equally - so 'similar' reflects all of them.</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16</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UNSCALED VS. SCALED CLUSTERING</a:t>
            </a:r>
          </a:p>
          <a:p>
            <a:pPr algn="l">
              <a:lnSpc>
                <a:spcPct val="100000"/>
              </a:lnSpc>
              <a:spcAft>
                <a:spcPts val="600"/>
              </a:spcAft>
              <a:buNone/>
            </a:pPr>
            <a:r>
              <a:rPr sz="2500" b="1">
                <a:solidFill>
                  <a:srgbClr val="FFFFFF"/>
                </a:solidFill>
                <a:latin typeface="Segoe UI"/>
              </a:rPr>
              <a:t>Same Data, Scaling Changes Everything</a:t>
            </a:r>
          </a:p>
        </p:txBody>
      </p:sp>
      <p:pic>
        <p:nvPicPr>
          <p:cNvPr id="6" name="Picture 5" descr="scaling.png"/>
          <p:cNvPicPr>
            <a:picLocks noChangeAspect="1"/>
          </p:cNvPicPr>
          <p:nvPr/>
        </p:nvPicPr>
        <p:blipFill>
          <a:blip r:embed="rId2"/>
          <a:stretch>
            <a:fillRect/>
          </a:stretch>
        </p:blipFill>
        <p:spPr>
          <a:xfrm>
            <a:off x="841691" y="1325880"/>
            <a:ext cx="10508312"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Left: one huge-range feature dominates and the groups are nonsense. Right: after scaling, the groups make sense.</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17</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SCALE, CHOOSE K, THEN CLUSTER</a:t>
            </a:r>
          </a:p>
          <a:p>
            <a:pPr algn="l">
              <a:lnSpc>
                <a:spcPct val="100000"/>
              </a:lnSpc>
              <a:spcAft>
                <a:spcPts val="600"/>
              </a:spcAft>
              <a:buNone/>
            </a:pPr>
            <a:r>
              <a:rPr sz="2500" b="1">
                <a:solidFill>
                  <a:srgbClr val="FFFFFF"/>
                </a:solidFill>
                <a:latin typeface="Segoe UI"/>
              </a:rPr>
              <a:t>k-Means Done Well (Colab)</a:t>
            </a:r>
          </a:p>
        </p:txBody>
      </p:sp>
      <p:sp>
        <p:nvSpPr>
          <p:cNvPr id="6" name="Rounded Rectangle 5"/>
          <p:cNvSpPr/>
          <p:nvPr/>
        </p:nvSpPr>
        <p:spPr>
          <a:xfrm>
            <a:off x="640080" y="1554480"/>
            <a:ext cx="10927080" cy="3008376"/>
          </a:xfrm>
          <a:prstGeom prst="roundRect">
            <a:avLst>
              <a:gd name="adj" fmla="val 3000"/>
            </a:avLst>
          </a:prstGeom>
          <a:solidFill>
            <a:srgbClr val="122017"/>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1664207"/>
            <a:ext cx="10469880" cy="274320"/>
          </a:xfrm>
          <a:prstGeom prst="rect">
            <a:avLst/>
          </a:prstGeom>
          <a:noFill/>
        </p:spPr>
        <p:txBody>
          <a:bodyPr wrap="square" anchor="t" lIns="0" rIns="0" tIns="0" bIns="0">
            <a:spAutoFit/>
          </a:bodyPr>
          <a:lstStyle/>
          <a:p>
            <a:pPr algn="l">
              <a:lnSpc>
                <a:spcPct val="105000"/>
              </a:lnSpc>
              <a:spcAft>
                <a:spcPts val="600"/>
              </a:spcAft>
              <a:buNone/>
            </a:pPr>
            <a:r>
              <a:rPr sz="1050" b="1">
                <a:solidFill>
                  <a:srgbClr val="C8C372"/>
                </a:solidFill>
                <a:latin typeface="Consolas"/>
              </a:rPr>
              <a:t>Python  ·  Google Colab</a:t>
            </a:r>
          </a:p>
        </p:txBody>
      </p:sp>
      <p:sp>
        <p:nvSpPr>
          <p:cNvPr id="8" name="TextBox 7"/>
          <p:cNvSpPr txBox="1"/>
          <p:nvPr/>
        </p:nvSpPr>
        <p:spPr>
          <a:xfrm>
            <a:off x="932688" y="2011680"/>
            <a:ext cx="10378440" cy="2459736"/>
          </a:xfrm>
          <a:prstGeom prst="rect">
            <a:avLst/>
          </a:prstGeom>
          <a:noFill/>
        </p:spPr>
        <p:txBody>
          <a:bodyPr wrap="square" anchor="t" lIns="0" rIns="0" tIns="0" bIns="0">
            <a:spAutoFit/>
          </a:bodyPr>
          <a:lstStyle/>
          <a:p>
            <a:pPr algn="l">
              <a:lnSpc>
                <a:spcPct val="100000"/>
              </a:lnSpc>
              <a:spcAft>
                <a:spcPts val="200"/>
              </a:spcAft>
              <a:buNone/>
            </a:pPr>
            <a:r>
              <a:rPr sz="1300" b="0">
                <a:solidFill>
                  <a:srgbClr val="ECF3EC"/>
                </a:solidFill>
                <a:latin typeface="Consolas"/>
              </a:rPr>
              <a:t>from sklearn.preprocessing import StandardScaler</a:t>
            </a:r>
          </a:p>
          <a:p>
            <a:pPr algn="l">
              <a:lnSpc>
                <a:spcPct val="100000"/>
              </a:lnSpc>
              <a:spcAft>
                <a:spcPts val="200"/>
              </a:spcAft>
              <a:buNone/>
            </a:pPr>
            <a:r>
              <a:rPr sz="1300" b="0">
                <a:solidFill>
                  <a:srgbClr val="ECF3EC"/>
                </a:solidFill>
                <a:latin typeface="Consolas"/>
              </a:rPr>
              <a:t>from sklearn.cluster import KMeans</a:t>
            </a:r>
          </a:p>
          <a:p>
            <a:pPr algn="l">
              <a:lnSpc>
                <a:spcPct val="100000"/>
              </a:lnSpc>
              <a:spcAft>
                <a:spcPts val="200"/>
              </a:spcAft>
              <a:buNone/>
            </a:pPr>
            <a:r>
              <a:rPr sz="1300" b="0">
                <a:solidFill>
                  <a:srgbClr val="ECF3EC"/>
                </a:solidFill>
                <a:latin typeface="Consolas"/>
              </a:rPr>
              <a:t> </a:t>
            </a:r>
          </a:p>
          <a:p>
            <a:pPr algn="l">
              <a:lnSpc>
                <a:spcPct val="100000"/>
              </a:lnSpc>
              <a:spcAft>
                <a:spcPts val="200"/>
              </a:spcAft>
              <a:buNone/>
            </a:pPr>
            <a:r>
              <a:rPr sz="1300" b="0">
                <a:solidFill>
                  <a:srgbClr val="ECF3EC"/>
                </a:solidFill>
                <a:latin typeface="Consolas"/>
              </a:rPr>
              <a:t>X = df[['duration', 'data_volume', 'packets', 'failed_conns']]</a:t>
            </a:r>
          </a:p>
          <a:p>
            <a:pPr algn="l">
              <a:lnSpc>
                <a:spcPct val="100000"/>
              </a:lnSpc>
              <a:spcAft>
                <a:spcPts val="200"/>
              </a:spcAft>
              <a:buNone/>
            </a:pPr>
            <a:r>
              <a:rPr sz="1300" b="0">
                <a:solidFill>
                  <a:srgbClr val="ECF3EC"/>
                </a:solidFill>
                <a:latin typeface="Consolas"/>
              </a:rPr>
              <a:t>Xs = StandardScaler().fit_transform(X)      # 1) SCALE first</a:t>
            </a:r>
          </a:p>
          <a:p>
            <a:pPr algn="l">
              <a:lnSpc>
                <a:spcPct val="100000"/>
              </a:lnSpc>
              <a:spcAft>
                <a:spcPts val="200"/>
              </a:spcAft>
              <a:buNone/>
            </a:pPr>
            <a:r>
              <a:rPr sz="1300" b="0">
                <a:solidFill>
                  <a:srgbClr val="ECF3EC"/>
                </a:solidFill>
                <a:latin typeface="Consolas"/>
              </a:rPr>
              <a:t> </a:t>
            </a:r>
          </a:p>
          <a:p>
            <a:pPr algn="l">
              <a:lnSpc>
                <a:spcPct val="100000"/>
              </a:lnSpc>
              <a:spcAft>
                <a:spcPts val="200"/>
              </a:spcAft>
              <a:buNone/>
            </a:pPr>
            <a:r>
              <a:rPr sz="1300" b="0">
                <a:solidFill>
                  <a:srgbClr val="ECF3EC"/>
                </a:solidFill>
                <a:latin typeface="Consolas"/>
              </a:rPr>
              <a:t>km = KMeans(n_clusters=3, n_init=10)         # 2) k from the elbow</a:t>
            </a:r>
          </a:p>
          <a:p>
            <a:pPr algn="l">
              <a:lnSpc>
                <a:spcPct val="100000"/>
              </a:lnSpc>
              <a:spcAft>
                <a:spcPts val="200"/>
              </a:spcAft>
              <a:buNone/>
            </a:pPr>
            <a:r>
              <a:rPr sz="1300" b="0">
                <a:solidFill>
                  <a:srgbClr val="ECF3EC"/>
                </a:solidFill>
                <a:latin typeface="Consolas"/>
              </a:rPr>
              <a:t>df['cluster'] = km.fit_predict(Xs)           # 3) assign each row a group</a:t>
            </a:r>
          </a:p>
        </p:txBody>
      </p:sp>
      <p:sp>
        <p:nvSpPr>
          <p:cNvPr id="9" name="TextBox 8"/>
          <p:cNvSpPr txBox="1"/>
          <p:nvPr/>
        </p:nvSpPr>
        <p:spPr>
          <a:xfrm>
            <a:off x="640080" y="4700016"/>
            <a:ext cx="10927080" cy="640080"/>
          </a:xfrm>
          <a:prstGeom prst="rect">
            <a:avLst/>
          </a:prstGeom>
          <a:noFill/>
        </p:spPr>
        <p:txBody>
          <a:bodyPr wrap="square" anchor="t" lIns="0" rIns="0" tIns="0" bIns="0">
            <a:spAutoFit/>
          </a:bodyPr>
          <a:lstStyle/>
          <a:p>
            <a:pPr algn="ctr">
              <a:lnSpc>
                <a:spcPct val="110000"/>
              </a:lnSpc>
              <a:spcAft>
                <a:spcPts val="600"/>
              </a:spcAft>
              <a:buNone/>
            </a:pPr>
            <a:r>
              <a:rPr sz="1300" b="0">
                <a:solidFill>
                  <a:srgbClr val="5C6B5E"/>
                </a:solidFill>
                <a:latin typeface="Segoe UI"/>
              </a:rPr>
              <a:t>Scaling is one line and prevents the biggest clustering mistake. Still no labels - unsupervised.</a:t>
            </a:r>
          </a:p>
        </p:txBody>
      </p:sp>
      <p:sp>
        <p:nvSpPr>
          <p:cNvPr id="10" name="Rectangle 9"/>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2" name="TextBox 11"/>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18</a:t>
            </a:r>
          </a:p>
        </p:txBody>
      </p:sp>
      <p:pic>
        <p:nvPicPr>
          <p:cNvPr id="13" name="Picture 12"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ACTIVITY  ·  3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Pick k and defend it</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You run k-means and get this elbow: big drops to k=3, tiny drops after.</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What k would you choose, and why?</a:t>
            </a:r>
          </a:p>
          <a:p>
            <a:pPr algn="l" indent="-256032" marL="256032">
              <a:lnSpc>
                <a:spcPct val="105000"/>
              </a:lnSpc>
              <a:spcAft>
                <a:spcPts val="1100"/>
              </a:spcAft>
              <a:buClr>
                <a:srgbClr val="2C6E3F"/>
              </a:buClr>
              <a:buFont typeface="Segoe UI"/>
              <a:buChar char="▸"/>
            </a:pPr>
            <a:r>
              <a:rPr sz="1800" b="0">
                <a:solidFill>
                  <a:srgbClr val="1C241E"/>
                </a:solidFill>
                <a:latin typeface="Segoe UI"/>
              </a:rPr>
              <a:t>Your colleague wants k=7 for 'more detail.' What's the risk?</a:t>
            </a:r>
          </a:p>
          <a:p>
            <a:pPr algn="l" indent="-256032" marL="256032">
              <a:lnSpc>
                <a:spcPct val="105000"/>
              </a:lnSpc>
              <a:spcAft>
                <a:spcPts val="1100"/>
              </a:spcAft>
              <a:buClr>
                <a:srgbClr val="2C6E3F"/>
              </a:buClr>
              <a:buFont typeface="Segoe UI"/>
              <a:buChar char="▸"/>
            </a:pPr>
            <a:r>
              <a:rPr sz="1800" b="0">
                <a:solidFill>
                  <a:srgbClr val="1C241E"/>
                </a:solidFill>
                <a:latin typeface="Segoe UI"/>
              </a:rPr>
              <a:t>Before clustering, what must you do to features on different scales?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19</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WARM-UP  ·  5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Recall clustering</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With a neighbor, one sentence each:</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What makes a task unsupervised?</a:t>
            </a:r>
          </a:p>
          <a:p>
            <a:pPr algn="l" indent="-256032" marL="256032">
              <a:lnSpc>
                <a:spcPct val="105000"/>
              </a:lnSpc>
              <a:spcAft>
                <a:spcPts val="1100"/>
              </a:spcAft>
              <a:buClr>
                <a:srgbClr val="2C6E3F"/>
              </a:buClr>
              <a:buFont typeface="Segoe UI"/>
              <a:buChar char="▸"/>
            </a:pPr>
            <a:r>
              <a:rPr sz="1800" b="0">
                <a:solidFill>
                  <a:srgbClr val="1C241E"/>
                </a:solidFill>
                <a:latin typeface="Segoe UI"/>
              </a:rPr>
              <a:t>What does k-means produce, and what is a cluster 'center'?</a:t>
            </a:r>
          </a:p>
          <a:p>
            <a:pPr algn="l" indent="-256032" marL="256032">
              <a:lnSpc>
                <a:spcPct val="105000"/>
              </a:lnSpc>
              <a:spcAft>
                <a:spcPts val="1100"/>
              </a:spcAft>
              <a:buClr>
                <a:srgbClr val="2C6E3F"/>
              </a:buClr>
              <a:buFont typeface="Segoe UI"/>
              <a:buChar char="▸"/>
            </a:pPr>
            <a:r>
              <a:rPr sz="1800" b="0">
                <a:solidFill>
                  <a:srgbClr val="1C241E"/>
                </a:solidFill>
                <a:latin typeface="Segoe UI"/>
              </a:rPr>
              <a:t>Name one security use of clustering.</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3 · HIERARCHICAL CLUSTERING   ·   ~13 MIN</a:t>
            </a:r>
          </a:p>
          <a:p>
            <a:pPr algn="l">
              <a:lnSpc>
                <a:spcPct val="100000"/>
              </a:lnSpc>
              <a:spcAft>
                <a:spcPts val="600"/>
              </a:spcAft>
              <a:buNone/>
            </a:pPr>
            <a:r>
              <a:rPr sz="3800" b="1">
                <a:solidFill>
                  <a:srgbClr val="FFFFFF"/>
                </a:solidFill>
                <a:latin typeface="Segoe UI"/>
              </a:rPr>
              <a:t>Building a Tree &amp; Reading Dendrograms</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MERGE INTO A TREE</a:t>
            </a:r>
          </a:p>
          <a:p>
            <a:pPr algn="l">
              <a:lnSpc>
                <a:spcPct val="100000"/>
              </a:lnSpc>
              <a:spcAft>
                <a:spcPts val="600"/>
              </a:spcAft>
              <a:buNone/>
            </a:pPr>
            <a:r>
              <a:rPr sz="2500" b="1">
                <a:solidFill>
                  <a:srgbClr val="FFFFFF"/>
                </a:solidFill>
                <a:latin typeface="Segoe UI"/>
              </a:rPr>
              <a:t>Hierarchical Clustering (Recap + Depth)</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Start: every record is its own tiny cluster.</a:t>
            </a:r>
          </a:p>
          <a:p>
            <a:pPr algn="l" indent="-256032" marL="256032">
              <a:lnSpc>
                <a:spcPct val="105000"/>
              </a:lnSpc>
              <a:spcAft>
                <a:spcPts val="1100"/>
              </a:spcAft>
              <a:buClr>
                <a:srgbClr val="2C6E3F"/>
              </a:buClr>
              <a:buFont typeface="Segoe UI"/>
              <a:buChar char="▸"/>
            </a:pPr>
            <a:r>
              <a:rPr sz="2100" b="0">
                <a:solidFill>
                  <a:srgbClr val="1C241E"/>
                </a:solidFill>
                <a:latin typeface="Segoe UI"/>
              </a:rPr>
              <a:t>Repeatedly merge the two closest clusters.</a:t>
            </a:r>
          </a:p>
          <a:p>
            <a:pPr algn="l" indent="-256032" marL="256032">
              <a:lnSpc>
                <a:spcPct val="105000"/>
              </a:lnSpc>
              <a:spcAft>
                <a:spcPts val="1100"/>
              </a:spcAft>
              <a:buClr>
                <a:srgbClr val="2C6E3F"/>
              </a:buClr>
              <a:buFont typeface="Segoe UI"/>
              <a:buChar char="▸"/>
            </a:pPr>
            <a:r>
              <a:rPr sz="2100" b="0">
                <a:solidFill>
                  <a:srgbClr val="1C241E"/>
                </a:solidFill>
                <a:latin typeface="Segoe UI"/>
              </a:rPr>
              <a:t>Continue until everything joins one big cluster.</a:t>
            </a:r>
          </a:p>
          <a:p>
            <a:pPr algn="l" indent="-256032" marL="256032">
              <a:lnSpc>
                <a:spcPct val="105000"/>
              </a:lnSpc>
              <a:spcAft>
                <a:spcPts val="1100"/>
              </a:spcAft>
              <a:buClr>
                <a:srgbClr val="2C6E3F"/>
              </a:buClr>
              <a:buFont typeface="Segoe UI"/>
              <a:buChar char="▸"/>
            </a:pPr>
            <a:r>
              <a:rPr sz="2100" b="0">
                <a:solidFill>
                  <a:srgbClr val="1C241E"/>
                </a:solidFill>
                <a:latin typeface="Segoe UI"/>
              </a:rPr>
              <a:t>The record of merges is a TREE called a dendrogram.</a:t>
            </a:r>
          </a:p>
          <a:p>
            <a:pPr algn="l" indent="-256032" marL="256032">
              <a:lnSpc>
                <a:spcPct val="105000"/>
              </a:lnSpc>
              <a:spcAft>
                <a:spcPts val="1100"/>
              </a:spcAft>
              <a:buClr>
                <a:srgbClr val="2C6E3F"/>
              </a:buClr>
              <a:buFont typeface="Segoe UI"/>
              <a:buChar char="▸"/>
            </a:pPr>
            <a:r>
              <a:rPr sz="2100" b="0">
                <a:solidFill>
                  <a:srgbClr val="1C241E"/>
                </a:solidFill>
                <a:latin typeface="Segoe UI"/>
              </a:rPr>
              <a:t>You don't pick k up front - you CUT the tree afterward.</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Merge nearest repeatedly -&gt; a tree you cut.</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21</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WHERE YOU CUT SETS THE NUMBER OF CLUSTERS</a:t>
            </a:r>
          </a:p>
          <a:p>
            <a:pPr algn="l">
              <a:lnSpc>
                <a:spcPct val="100000"/>
              </a:lnSpc>
              <a:spcAft>
                <a:spcPts val="600"/>
              </a:spcAft>
              <a:buNone/>
            </a:pPr>
            <a:r>
              <a:rPr sz="2500" b="1">
                <a:solidFill>
                  <a:srgbClr val="FFFFFF"/>
                </a:solidFill>
                <a:latin typeface="Segoe UI"/>
              </a:rPr>
              <a:t>Reading a Dendrogram</a:t>
            </a:r>
          </a:p>
        </p:txBody>
      </p:sp>
      <p:pic>
        <p:nvPicPr>
          <p:cNvPr id="6" name="Picture 5" descr="dendrogram.png"/>
          <p:cNvPicPr>
            <a:picLocks noChangeAspect="1"/>
          </p:cNvPicPr>
          <p:nvPr/>
        </p:nvPicPr>
        <p:blipFill>
          <a:blip r:embed="rId2"/>
          <a:stretch>
            <a:fillRect/>
          </a:stretch>
        </p:blipFill>
        <p:spPr>
          <a:xfrm>
            <a:off x="2171106" y="1325880"/>
            <a:ext cx="7849482"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Height = how different groups were when merged. A horizontal cut gives that many clusters (here, 3).</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22</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USING THE TREE</a:t>
            </a:r>
          </a:p>
          <a:p>
            <a:pPr algn="l">
              <a:lnSpc>
                <a:spcPct val="100000"/>
              </a:lnSpc>
              <a:spcAft>
                <a:spcPts val="600"/>
              </a:spcAft>
              <a:buNone/>
            </a:pPr>
            <a:r>
              <a:rPr sz="2500" b="1">
                <a:solidFill>
                  <a:srgbClr val="FFFFFF"/>
                </a:solidFill>
                <a:latin typeface="Segoe UI"/>
              </a:rPr>
              <a:t>Dendrograms Help You Choose</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A big vertical jump before a merge = those groups are quite different.</a:t>
            </a:r>
          </a:p>
          <a:p>
            <a:pPr algn="l" indent="-256032" marL="256032">
              <a:lnSpc>
                <a:spcPct val="105000"/>
              </a:lnSpc>
              <a:spcAft>
                <a:spcPts val="1100"/>
              </a:spcAft>
              <a:buClr>
                <a:srgbClr val="2C6E3F"/>
              </a:buClr>
              <a:buFont typeface="Segoe UI"/>
              <a:buChar char="▸"/>
            </a:pPr>
            <a:r>
              <a:rPr sz="2100" b="0">
                <a:solidFill>
                  <a:srgbClr val="1C241E"/>
                </a:solidFill>
                <a:latin typeface="Segoe UI"/>
              </a:rPr>
              <a:t>Cut just below a big jump to keep meaningful groups apart.</a:t>
            </a:r>
          </a:p>
          <a:p>
            <a:pPr algn="l" indent="-256032" marL="256032">
              <a:lnSpc>
                <a:spcPct val="105000"/>
              </a:lnSpc>
              <a:spcAft>
                <a:spcPts val="1100"/>
              </a:spcAft>
              <a:buClr>
                <a:srgbClr val="2C6E3F"/>
              </a:buClr>
              <a:buFont typeface="Segoe UI"/>
              <a:buChar char="▸"/>
            </a:pPr>
            <a:r>
              <a:rPr sz="2100" b="0">
                <a:solidFill>
                  <a:srgbClr val="1C241E"/>
                </a:solidFill>
                <a:latin typeface="Segoe UI"/>
              </a:rPr>
              <a:t>Cross-check with the elbow method - do they agree on k?</a:t>
            </a:r>
          </a:p>
          <a:p>
            <a:pPr algn="l" indent="-256032" marL="256032">
              <a:lnSpc>
                <a:spcPct val="105000"/>
              </a:lnSpc>
              <a:spcAft>
                <a:spcPts val="1100"/>
              </a:spcAft>
              <a:buClr>
                <a:srgbClr val="2C6E3F"/>
              </a:buClr>
              <a:buFont typeface="Segoe UI"/>
              <a:buChar char="▸"/>
            </a:pPr>
            <a:r>
              <a:rPr sz="2100" b="0">
                <a:solidFill>
                  <a:srgbClr val="1C241E"/>
                </a:solidFill>
                <a:latin typeface="Segoe UI"/>
              </a:rPr>
              <a:t>Great for EXPLORING when you don't know how many groups exist.</a:t>
            </a:r>
          </a:p>
          <a:p>
            <a:pPr algn="l" indent="-256032" marL="256032">
              <a:lnSpc>
                <a:spcPct val="105000"/>
              </a:lnSpc>
              <a:spcAft>
                <a:spcPts val="1100"/>
              </a:spcAft>
              <a:buClr>
                <a:srgbClr val="2C6E3F"/>
              </a:buClr>
              <a:buFont typeface="Segoe UI"/>
              <a:buChar char="▸"/>
            </a:pPr>
            <a:r>
              <a:rPr sz="2100" b="0">
                <a:solidFill>
                  <a:srgbClr val="1C241E"/>
                </a:solidFill>
                <a:latin typeface="Segoe UI"/>
              </a:rPr>
              <a:t>Heavier to compute than k-means, so best for smaller datasets.</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Cut below a big jump; cross-check with the elbow.</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23</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BUILD THE TREE, THEN CUT IT</a:t>
            </a:r>
          </a:p>
          <a:p>
            <a:pPr algn="l">
              <a:lnSpc>
                <a:spcPct val="100000"/>
              </a:lnSpc>
              <a:spcAft>
                <a:spcPts val="600"/>
              </a:spcAft>
              <a:buNone/>
            </a:pPr>
            <a:r>
              <a:rPr sz="2500" b="1">
                <a:solidFill>
                  <a:srgbClr val="FFFFFF"/>
                </a:solidFill>
                <a:latin typeface="Segoe UI"/>
              </a:rPr>
              <a:t>Hierarchical Clustering (Colab)</a:t>
            </a:r>
          </a:p>
        </p:txBody>
      </p:sp>
      <p:sp>
        <p:nvSpPr>
          <p:cNvPr id="6" name="Rounded Rectangle 5"/>
          <p:cNvSpPr/>
          <p:nvPr/>
        </p:nvSpPr>
        <p:spPr>
          <a:xfrm>
            <a:off x="640080" y="1554480"/>
            <a:ext cx="10927080" cy="2715768"/>
          </a:xfrm>
          <a:prstGeom prst="roundRect">
            <a:avLst>
              <a:gd name="adj" fmla="val 3000"/>
            </a:avLst>
          </a:prstGeom>
          <a:solidFill>
            <a:srgbClr val="122017"/>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1664207"/>
            <a:ext cx="10469880" cy="274320"/>
          </a:xfrm>
          <a:prstGeom prst="rect">
            <a:avLst/>
          </a:prstGeom>
          <a:noFill/>
        </p:spPr>
        <p:txBody>
          <a:bodyPr wrap="square" anchor="t" lIns="0" rIns="0" tIns="0" bIns="0">
            <a:spAutoFit/>
          </a:bodyPr>
          <a:lstStyle/>
          <a:p>
            <a:pPr algn="l">
              <a:lnSpc>
                <a:spcPct val="105000"/>
              </a:lnSpc>
              <a:spcAft>
                <a:spcPts val="600"/>
              </a:spcAft>
              <a:buNone/>
            </a:pPr>
            <a:r>
              <a:rPr sz="1050" b="1">
                <a:solidFill>
                  <a:srgbClr val="C8C372"/>
                </a:solidFill>
                <a:latin typeface="Consolas"/>
              </a:rPr>
              <a:t>Python  ·  Google Colab</a:t>
            </a:r>
          </a:p>
        </p:txBody>
      </p:sp>
      <p:sp>
        <p:nvSpPr>
          <p:cNvPr id="8" name="TextBox 7"/>
          <p:cNvSpPr txBox="1"/>
          <p:nvPr/>
        </p:nvSpPr>
        <p:spPr>
          <a:xfrm>
            <a:off x="932688" y="2011680"/>
            <a:ext cx="10378440" cy="2167128"/>
          </a:xfrm>
          <a:prstGeom prst="rect">
            <a:avLst/>
          </a:prstGeom>
          <a:noFill/>
        </p:spPr>
        <p:txBody>
          <a:bodyPr wrap="square" anchor="t" lIns="0" rIns="0" tIns="0" bIns="0">
            <a:spAutoFit/>
          </a:bodyPr>
          <a:lstStyle/>
          <a:p>
            <a:pPr algn="l">
              <a:lnSpc>
                <a:spcPct val="100000"/>
              </a:lnSpc>
              <a:spcAft>
                <a:spcPts val="200"/>
              </a:spcAft>
              <a:buNone/>
            </a:pPr>
            <a:r>
              <a:rPr sz="1300" b="0">
                <a:solidFill>
                  <a:srgbClr val="ECF3EC"/>
                </a:solidFill>
                <a:latin typeface="Consolas"/>
              </a:rPr>
              <a:t>from scipy.cluster.hierarchy import linkage, dendrogram</a:t>
            </a:r>
          </a:p>
          <a:p>
            <a:pPr algn="l">
              <a:lnSpc>
                <a:spcPct val="100000"/>
              </a:lnSpc>
              <a:spcAft>
                <a:spcPts val="200"/>
              </a:spcAft>
              <a:buNone/>
            </a:pPr>
            <a:r>
              <a:rPr sz="1300" b="0">
                <a:solidFill>
                  <a:srgbClr val="ECF3EC"/>
                </a:solidFill>
                <a:latin typeface="Consolas"/>
              </a:rPr>
              <a:t>from sklearn.cluster import AgglomerativeClustering</a:t>
            </a:r>
          </a:p>
          <a:p>
            <a:pPr algn="l">
              <a:lnSpc>
                <a:spcPct val="100000"/>
              </a:lnSpc>
              <a:spcAft>
                <a:spcPts val="200"/>
              </a:spcAft>
              <a:buNone/>
            </a:pPr>
            <a:r>
              <a:rPr sz="1300" b="0">
                <a:solidFill>
                  <a:srgbClr val="ECF3EC"/>
                </a:solidFill>
                <a:latin typeface="Consolas"/>
              </a:rPr>
              <a:t> </a:t>
            </a:r>
          </a:p>
          <a:p>
            <a:pPr algn="l">
              <a:lnSpc>
                <a:spcPct val="100000"/>
              </a:lnSpc>
              <a:spcAft>
                <a:spcPts val="200"/>
              </a:spcAft>
              <a:buNone/>
            </a:pPr>
            <a:r>
              <a:rPr sz="1300" b="0">
                <a:solidFill>
                  <a:srgbClr val="ECF3EC"/>
                </a:solidFill>
                <a:latin typeface="Consolas"/>
              </a:rPr>
              <a:t>Z = linkage(Xs, method='ward')          # build the merge tree (scaled data!)</a:t>
            </a:r>
          </a:p>
          <a:p>
            <a:pPr algn="l">
              <a:lnSpc>
                <a:spcPct val="100000"/>
              </a:lnSpc>
              <a:spcAft>
                <a:spcPts val="200"/>
              </a:spcAft>
              <a:buNone/>
            </a:pPr>
            <a:r>
              <a:rPr sz="1300" b="0">
                <a:solidFill>
                  <a:srgbClr val="ECF3EC"/>
                </a:solidFill>
                <a:latin typeface="Consolas"/>
              </a:rPr>
              <a:t>dendrogram(Z)                            # visualize where to cut</a:t>
            </a:r>
          </a:p>
          <a:p>
            <a:pPr algn="l">
              <a:lnSpc>
                <a:spcPct val="100000"/>
              </a:lnSpc>
              <a:spcAft>
                <a:spcPts val="200"/>
              </a:spcAft>
              <a:buNone/>
            </a:pPr>
            <a:r>
              <a:rPr sz="1300" b="0">
                <a:solidFill>
                  <a:srgbClr val="ECF3EC"/>
                </a:solidFill>
                <a:latin typeface="Consolas"/>
              </a:rPr>
              <a:t> </a:t>
            </a:r>
          </a:p>
          <a:p>
            <a:pPr algn="l">
              <a:lnSpc>
                <a:spcPct val="100000"/>
              </a:lnSpc>
              <a:spcAft>
                <a:spcPts val="200"/>
              </a:spcAft>
              <a:buNone/>
            </a:pPr>
            <a:r>
              <a:rPr sz="1300" b="0">
                <a:solidFill>
                  <a:srgbClr val="ECF3EC"/>
                </a:solidFill>
                <a:latin typeface="Consolas"/>
              </a:rPr>
              <a:t>labels = AgglomerativeClustering(n_clusters=3).fit_predict(Xs)  # cut into 3</a:t>
            </a:r>
          </a:p>
        </p:txBody>
      </p:sp>
      <p:sp>
        <p:nvSpPr>
          <p:cNvPr id="9" name="TextBox 8"/>
          <p:cNvSpPr txBox="1"/>
          <p:nvPr/>
        </p:nvSpPr>
        <p:spPr>
          <a:xfrm>
            <a:off x="640080" y="4407408"/>
            <a:ext cx="10927080" cy="640080"/>
          </a:xfrm>
          <a:prstGeom prst="rect">
            <a:avLst/>
          </a:prstGeom>
          <a:noFill/>
        </p:spPr>
        <p:txBody>
          <a:bodyPr wrap="square" anchor="t" lIns="0" rIns="0" tIns="0" bIns="0">
            <a:spAutoFit/>
          </a:bodyPr>
          <a:lstStyle/>
          <a:p>
            <a:pPr algn="ctr">
              <a:lnSpc>
                <a:spcPct val="110000"/>
              </a:lnSpc>
              <a:spcAft>
                <a:spcPts val="600"/>
              </a:spcAft>
              <a:buNone/>
            </a:pPr>
            <a:r>
              <a:rPr sz="1300" b="0">
                <a:solidFill>
                  <a:srgbClr val="5C6B5E"/>
                </a:solidFill>
                <a:latin typeface="Segoe UI"/>
              </a:rPr>
              <a:t>Same scaled features as k-means. linkage builds the tree; AgglomerativeClustering cuts it.</a:t>
            </a:r>
          </a:p>
        </p:txBody>
      </p:sp>
      <p:sp>
        <p:nvSpPr>
          <p:cNvPr id="10" name="Rectangle 9"/>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2" name="TextBox 11"/>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24</a:t>
            </a:r>
          </a:p>
        </p:txBody>
      </p:sp>
      <p:pic>
        <p:nvPicPr>
          <p:cNvPr id="13" name="Picture 12"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ACTIVITY  ·  3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Cut the tree</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On the dendrogram shown, a big vertical gap sits just above three branches.</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How many clusters if you cut through that gap?</a:t>
            </a:r>
          </a:p>
          <a:p>
            <a:pPr algn="l" indent="-256032" marL="256032">
              <a:lnSpc>
                <a:spcPct val="105000"/>
              </a:lnSpc>
              <a:spcAft>
                <a:spcPts val="1100"/>
              </a:spcAft>
              <a:buClr>
                <a:srgbClr val="2C6E3F"/>
              </a:buClr>
              <a:buFont typeface="Segoe UI"/>
              <a:buChar char="▸"/>
            </a:pPr>
            <a:r>
              <a:rPr sz="1800" b="0">
                <a:solidFill>
                  <a:srgbClr val="1C241E"/>
                </a:solidFill>
                <a:latin typeface="Segoe UI"/>
              </a:rPr>
              <a:t>What does the HEIGHT of a merge tell you?</a:t>
            </a:r>
          </a:p>
          <a:p>
            <a:pPr algn="l" indent="-256032" marL="256032">
              <a:lnSpc>
                <a:spcPct val="105000"/>
              </a:lnSpc>
              <a:spcAft>
                <a:spcPts val="1100"/>
              </a:spcAft>
              <a:buClr>
                <a:srgbClr val="2C6E3F"/>
              </a:buClr>
              <a:buFont typeface="Segoe UI"/>
              <a:buChar char="▸"/>
            </a:pPr>
            <a:r>
              <a:rPr sz="1800" b="0">
                <a:solidFill>
                  <a:srgbClr val="1C241E"/>
                </a:solidFill>
                <a:latin typeface="Segoe UI"/>
              </a:rPr>
              <a:t>Name one case where hierarchical beats k-means.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25</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4 · ARE THE CLUSTERS ANY GOOD?   ·   ~6 MIN</a:t>
            </a:r>
          </a:p>
          <a:p>
            <a:pPr algn="l">
              <a:lnSpc>
                <a:spcPct val="100000"/>
              </a:lnSpc>
              <a:spcAft>
                <a:spcPts val="600"/>
              </a:spcAft>
              <a:buNone/>
            </a:pPr>
            <a:r>
              <a:rPr sz="3800" b="1">
                <a:solidFill>
                  <a:srgbClr val="FFFFFF"/>
                </a:solidFill>
                <a:latin typeface="Segoe UI"/>
              </a:rPr>
              <a:t>Evaluating &amp; Interpreting Results</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QUALITY CHECK</a:t>
            </a:r>
          </a:p>
          <a:p>
            <a:pPr algn="l">
              <a:lnSpc>
                <a:spcPct val="100000"/>
              </a:lnSpc>
              <a:spcAft>
                <a:spcPts val="600"/>
              </a:spcAft>
              <a:buNone/>
            </a:pPr>
            <a:r>
              <a:rPr sz="2500" b="1">
                <a:solidFill>
                  <a:srgbClr val="FFFFFF"/>
                </a:solidFill>
                <a:latin typeface="Segoe UI"/>
              </a:rPr>
              <a:t>Judging Clusters (No Labels to Check Against)</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Well-separated, tight groups are a good sign; heavy overlap is not.</a:t>
            </a:r>
          </a:p>
          <a:p>
            <a:pPr algn="l" indent="-256032" marL="256032">
              <a:lnSpc>
                <a:spcPct val="105000"/>
              </a:lnSpc>
              <a:spcAft>
                <a:spcPts val="1100"/>
              </a:spcAft>
              <a:buClr>
                <a:srgbClr val="2C6E3F"/>
              </a:buClr>
              <a:buFont typeface="Segoe UI"/>
              <a:buChar char="▸"/>
            </a:pPr>
            <a:r>
              <a:rPr sz="2100" b="0">
                <a:solidFill>
                  <a:srgbClr val="1C241E"/>
                </a:solidFill>
                <a:latin typeface="Segoe UI"/>
              </a:rPr>
              <a:t>Do the clusters tell a sensible STORY from their centers?</a:t>
            </a:r>
          </a:p>
          <a:p>
            <a:pPr algn="l" indent="-256032" marL="256032">
              <a:lnSpc>
                <a:spcPct val="105000"/>
              </a:lnSpc>
              <a:spcAft>
                <a:spcPts val="1100"/>
              </a:spcAft>
              <a:buClr>
                <a:srgbClr val="2C6E3F"/>
              </a:buClr>
              <a:buFont typeface="Segoe UI"/>
              <a:buChar char="▸"/>
            </a:pPr>
            <a:r>
              <a:rPr sz="2100" b="0">
                <a:solidFill>
                  <a:srgbClr val="1C241E"/>
                </a:solidFill>
                <a:latin typeface="Segoe UI"/>
              </a:rPr>
              <a:t>Are they stable if you re-run or tweak k slightly?</a:t>
            </a:r>
          </a:p>
          <a:p>
            <a:pPr algn="l" indent="-256032" marL="256032">
              <a:lnSpc>
                <a:spcPct val="105000"/>
              </a:lnSpc>
              <a:spcAft>
                <a:spcPts val="1100"/>
              </a:spcAft>
              <a:buClr>
                <a:srgbClr val="2C6E3F"/>
              </a:buClr>
              <a:buFont typeface="Segoe UI"/>
              <a:buChar char="▸"/>
            </a:pPr>
            <a:r>
              <a:rPr sz="2100" b="0">
                <a:solidFill>
                  <a:srgbClr val="1C241E"/>
                </a:solidFill>
                <a:latin typeface="Segoe UI"/>
              </a:rPr>
              <a:t>A 'silhouette score' summarizes separation (higher = better) - optional.</a:t>
            </a:r>
          </a:p>
          <a:p>
            <a:pPr algn="l" indent="-256032" marL="256032">
              <a:lnSpc>
                <a:spcPct val="105000"/>
              </a:lnSpc>
              <a:spcAft>
                <a:spcPts val="1100"/>
              </a:spcAft>
              <a:buClr>
                <a:srgbClr val="2C6E3F"/>
              </a:buClr>
              <a:buFont typeface="Segoe UI"/>
              <a:buChar char="▸"/>
            </a:pPr>
            <a:r>
              <a:rPr sz="2100" b="0">
                <a:solidFill>
                  <a:srgbClr val="1C241E"/>
                </a:solidFill>
                <a:latin typeface="Segoe UI"/>
              </a:rPr>
              <a:t>Ultimately: are they USEFUL for the security decision at hand?</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Separated + sensible + stable + useful.</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27</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GIVE EACH GROUP A PLAIN-LANGUAGE IDENTITY</a:t>
            </a:r>
          </a:p>
          <a:p>
            <a:pPr algn="l">
              <a:lnSpc>
                <a:spcPct val="100000"/>
              </a:lnSpc>
              <a:spcAft>
                <a:spcPts val="600"/>
              </a:spcAft>
              <a:buNone/>
            </a:pPr>
            <a:r>
              <a:rPr sz="2500" b="1">
                <a:solidFill>
                  <a:srgbClr val="FFFFFF"/>
                </a:solidFill>
                <a:latin typeface="Segoe UI"/>
              </a:rPr>
              <a:t>Interpreting Traffic Clusters</a:t>
            </a:r>
          </a:p>
        </p:txBody>
      </p:sp>
      <p:pic>
        <p:nvPicPr>
          <p:cNvPr id="6" name="Picture 5" descr="traffic_clusters.png"/>
          <p:cNvPicPr>
            <a:picLocks noChangeAspect="1"/>
          </p:cNvPicPr>
          <p:nvPr/>
        </p:nvPicPr>
        <p:blipFill>
          <a:blip r:embed="rId2"/>
          <a:stretch>
            <a:fillRect/>
          </a:stretch>
        </p:blipFill>
        <p:spPr>
          <a:xfrm>
            <a:off x="2667936" y="1325880"/>
            <a:ext cx="6855823"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Three behavior groups emerge: short low-volume (web), long high-volume (bulk/backup), and medium (interactive).</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28</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TURNING GROUPS INTO ACTION</a:t>
            </a:r>
          </a:p>
          <a:p>
            <a:pPr algn="l">
              <a:lnSpc>
                <a:spcPct val="100000"/>
              </a:lnSpc>
              <a:spcAft>
                <a:spcPts val="600"/>
              </a:spcAft>
              <a:buNone/>
            </a:pPr>
            <a:r>
              <a:rPr sz="2500" b="1">
                <a:solidFill>
                  <a:srgbClr val="FFFFFF"/>
                </a:solidFill>
                <a:latin typeface="Segoe UI"/>
              </a:rPr>
              <a:t>From Clusters to Watchlists</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Name each cluster by its typical behavior (web, bulk, interactive...).</a:t>
            </a:r>
          </a:p>
          <a:p>
            <a:pPr algn="l" indent="-256032" marL="256032">
              <a:lnSpc>
                <a:spcPct val="105000"/>
              </a:lnSpc>
              <a:spcAft>
                <a:spcPts val="1100"/>
              </a:spcAft>
              <a:buClr>
                <a:srgbClr val="2C6E3F"/>
              </a:buClr>
              <a:buFont typeface="Segoe UI"/>
              <a:buChar char="▸"/>
            </a:pPr>
            <a:r>
              <a:rPr sz="2100" b="0">
                <a:solidFill>
                  <a:srgbClr val="1C241E"/>
                </a:solidFill>
                <a:latin typeface="Segoe UI"/>
              </a:rPr>
              <a:t>Flag any cluster that looks risky or unexpected for review.</a:t>
            </a:r>
          </a:p>
          <a:p>
            <a:pPr algn="l" indent="-256032" marL="256032">
              <a:lnSpc>
                <a:spcPct val="105000"/>
              </a:lnSpc>
              <a:spcAft>
                <a:spcPts val="1100"/>
              </a:spcAft>
              <a:buClr>
                <a:srgbClr val="2C6E3F"/>
              </a:buClr>
              <a:buFont typeface="Segoe UI"/>
              <a:buChar char="▸"/>
            </a:pPr>
            <a:r>
              <a:rPr sz="2100" b="0">
                <a:solidFill>
                  <a:srgbClr val="1C241E"/>
                </a:solidFill>
                <a:latin typeface="Segoe UI"/>
              </a:rPr>
              <a:t>Watch for tiny 'clusters' or lone points - they may be anomalies.</a:t>
            </a:r>
          </a:p>
          <a:p>
            <a:pPr algn="l" indent="-256032" marL="256032">
              <a:lnSpc>
                <a:spcPct val="105000"/>
              </a:lnSpc>
              <a:spcAft>
                <a:spcPts val="1100"/>
              </a:spcAft>
              <a:buClr>
                <a:srgbClr val="2C6E3F"/>
              </a:buClr>
              <a:buFont typeface="Segoe UI"/>
              <a:buChar char="▸"/>
            </a:pPr>
            <a:r>
              <a:rPr sz="2100" b="0">
                <a:solidFill>
                  <a:srgbClr val="1C241E"/>
                </a:solidFill>
                <a:latin typeface="Segoe UI"/>
              </a:rPr>
              <a:t>Clusters define NORMAL; what sits outside is Wednesday's topic.</a:t>
            </a:r>
          </a:p>
          <a:p>
            <a:pPr algn="l" indent="-256032" marL="256032">
              <a:lnSpc>
                <a:spcPct val="105000"/>
              </a:lnSpc>
              <a:spcAft>
                <a:spcPts val="1100"/>
              </a:spcAft>
              <a:buClr>
                <a:srgbClr val="2C6E3F"/>
              </a:buClr>
              <a:buFont typeface="Segoe UI"/>
              <a:buChar char="▸"/>
            </a:pPr>
            <a:r>
              <a:rPr sz="2100" b="0">
                <a:solidFill>
                  <a:srgbClr val="1C241E"/>
                </a:solidFill>
                <a:latin typeface="Segoe UI"/>
              </a:rPr>
              <a:t>Interpretation is a human job - the algorithm only groups.</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Name groups; flag the odd ones.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29</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MONDAY · 75 MINUTES</a:t>
            </a:r>
          </a:p>
          <a:p>
            <a:pPr algn="l">
              <a:lnSpc>
                <a:spcPct val="100000"/>
              </a:lnSpc>
              <a:spcAft>
                <a:spcPts val="600"/>
              </a:spcAft>
              <a:buNone/>
            </a:pPr>
            <a:r>
              <a:rPr sz="2500" b="1">
                <a:solidFill>
                  <a:srgbClr val="FFFFFF"/>
                </a:solidFill>
                <a:latin typeface="Segoe UI"/>
              </a:rPr>
              <a:t>Today's Plan</a:t>
            </a:r>
          </a:p>
        </p:txBody>
      </p:sp>
      <p:sp>
        <p:nvSpPr>
          <p:cNvPr id="6" name="Rounded Rectangle 5"/>
          <p:cNvSpPr/>
          <p:nvPr/>
        </p:nvSpPr>
        <p:spPr>
          <a:xfrm>
            <a:off x="640080" y="1463040"/>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841248" y="1609344"/>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41248" y="1609344"/>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8 min</a:t>
            </a:r>
          </a:p>
        </p:txBody>
      </p:sp>
      <p:sp>
        <p:nvSpPr>
          <p:cNvPr id="9" name="TextBox 8"/>
          <p:cNvSpPr txBox="1"/>
          <p:nvPr/>
        </p:nvSpPr>
        <p:spPr>
          <a:xfrm>
            <a:off x="2057400" y="1463040"/>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10" name="TextBox 9"/>
          <p:cNvSpPr txBox="1"/>
          <p:nvPr/>
        </p:nvSpPr>
        <p:spPr>
          <a:xfrm>
            <a:off x="2743200" y="1463040"/>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Warm-up &amp; recap</a:t>
            </a:r>
          </a:p>
          <a:p>
            <a:pPr algn="l">
              <a:lnSpc>
                <a:spcPct val="105000"/>
              </a:lnSpc>
              <a:spcAft>
                <a:spcPts val="600"/>
              </a:spcAft>
              <a:buNone/>
            </a:pPr>
            <a:r>
              <a:rPr sz="1250" b="0">
                <a:solidFill>
                  <a:srgbClr val="5C6B5E"/>
                </a:solidFill>
                <a:latin typeface="Segoe UI"/>
              </a:rPr>
              <a:t>Recall clustering; today's questions</a:t>
            </a:r>
          </a:p>
        </p:txBody>
      </p:sp>
      <p:sp>
        <p:nvSpPr>
          <p:cNvPr id="11" name="Rounded Rectangle 10"/>
          <p:cNvSpPr/>
          <p:nvPr/>
        </p:nvSpPr>
        <p:spPr>
          <a:xfrm>
            <a:off x="640080" y="2304288"/>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ounded Rectangle 11"/>
          <p:cNvSpPr/>
          <p:nvPr/>
        </p:nvSpPr>
        <p:spPr>
          <a:xfrm>
            <a:off x="841248" y="2450592"/>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41248" y="2450592"/>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10 min</a:t>
            </a:r>
          </a:p>
        </p:txBody>
      </p:sp>
      <p:sp>
        <p:nvSpPr>
          <p:cNvPr id="14" name="TextBox 13"/>
          <p:cNvSpPr txBox="1"/>
          <p:nvPr/>
        </p:nvSpPr>
        <p:spPr>
          <a:xfrm>
            <a:off x="2057400" y="2304288"/>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15" name="TextBox 14"/>
          <p:cNvSpPr txBox="1"/>
          <p:nvPr/>
        </p:nvSpPr>
        <p:spPr>
          <a:xfrm>
            <a:off x="2743200" y="2304288"/>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The real questions</a:t>
            </a:r>
          </a:p>
          <a:p>
            <a:pPr algn="l">
              <a:lnSpc>
                <a:spcPct val="105000"/>
              </a:lnSpc>
              <a:spcAft>
                <a:spcPts val="600"/>
              </a:spcAft>
              <a:buNone/>
            </a:pPr>
            <a:r>
              <a:rPr sz="1250" b="0">
                <a:solidFill>
                  <a:srgbClr val="5C6B5E"/>
                </a:solidFill>
                <a:latin typeface="Segoe UI"/>
              </a:rPr>
              <a:t>How many groups? Which features?</a:t>
            </a:r>
          </a:p>
        </p:txBody>
      </p:sp>
      <p:sp>
        <p:nvSpPr>
          <p:cNvPr id="16" name="Rounded Rectangle 15"/>
          <p:cNvSpPr/>
          <p:nvPr/>
        </p:nvSpPr>
        <p:spPr>
          <a:xfrm>
            <a:off x="640080" y="3145536"/>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ounded Rectangle 16"/>
          <p:cNvSpPr/>
          <p:nvPr/>
        </p:nvSpPr>
        <p:spPr>
          <a:xfrm>
            <a:off x="841248" y="3291840"/>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841248" y="3291840"/>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22 min</a:t>
            </a:r>
          </a:p>
        </p:txBody>
      </p:sp>
      <p:sp>
        <p:nvSpPr>
          <p:cNvPr id="19" name="TextBox 18"/>
          <p:cNvSpPr txBox="1"/>
          <p:nvPr/>
        </p:nvSpPr>
        <p:spPr>
          <a:xfrm>
            <a:off x="2057400" y="3145536"/>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20" name="TextBox 19"/>
          <p:cNvSpPr txBox="1"/>
          <p:nvPr/>
        </p:nvSpPr>
        <p:spPr>
          <a:xfrm>
            <a:off x="2743200" y="3145536"/>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Doing k-means well</a:t>
            </a:r>
          </a:p>
          <a:p>
            <a:pPr algn="l">
              <a:lnSpc>
                <a:spcPct val="105000"/>
              </a:lnSpc>
              <a:spcAft>
                <a:spcPts val="600"/>
              </a:spcAft>
              <a:buNone/>
            </a:pPr>
            <a:r>
              <a:rPr sz="1250" b="0">
                <a:solidFill>
                  <a:srgbClr val="5C6B5E"/>
                </a:solidFill>
                <a:latin typeface="Segoe UI"/>
              </a:rPr>
              <a:t>Elbow method, scaling, Colab code</a:t>
            </a:r>
          </a:p>
        </p:txBody>
      </p:sp>
      <p:sp>
        <p:nvSpPr>
          <p:cNvPr id="21" name="Rounded Rectangle 20"/>
          <p:cNvSpPr/>
          <p:nvPr/>
        </p:nvSpPr>
        <p:spPr>
          <a:xfrm>
            <a:off x="640080" y="3986784"/>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ounded Rectangle 21"/>
          <p:cNvSpPr/>
          <p:nvPr/>
        </p:nvSpPr>
        <p:spPr>
          <a:xfrm>
            <a:off x="841248" y="4133088"/>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841248" y="4133088"/>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13 min</a:t>
            </a:r>
          </a:p>
        </p:txBody>
      </p:sp>
      <p:sp>
        <p:nvSpPr>
          <p:cNvPr id="24" name="TextBox 23"/>
          <p:cNvSpPr txBox="1"/>
          <p:nvPr/>
        </p:nvSpPr>
        <p:spPr>
          <a:xfrm>
            <a:off x="2057400" y="3986784"/>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25" name="TextBox 24"/>
          <p:cNvSpPr txBox="1"/>
          <p:nvPr/>
        </p:nvSpPr>
        <p:spPr>
          <a:xfrm>
            <a:off x="2743200" y="3986784"/>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Hierarchical &amp; dendrograms</a:t>
            </a:r>
          </a:p>
          <a:p>
            <a:pPr algn="l">
              <a:lnSpc>
                <a:spcPct val="105000"/>
              </a:lnSpc>
              <a:spcAft>
                <a:spcPts val="600"/>
              </a:spcAft>
              <a:buNone/>
            </a:pPr>
            <a:r>
              <a:rPr sz="1250" b="0">
                <a:solidFill>
                  <a:srgbClr val="5C6B5E"/>
                </a:solidFill>
                <a:latin typeface="Segoe UI"/>
              </a:rPr>
              <a:t>Merge into a tree; where to cut</a:t>
            </a:r>
          </a:p>
        </p:txBody>
      </p:sp>
      <p:sp>
        <p:nvSpPr>
          <p:cNvPr id="26" name="Rounded Rectangle 25"/>
          <p:cNvSpPr/>
          <p:nvPr/>
        </p:nvSpPr>
        <p:spPr>
          <a:xfrm>
            <a:off x="640080" y="4828032"/>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ounded Rectangle 26"/>
          <p:cNvSpPr/>
          <p:nvPr/>
        </p:nvSpPr>
        <p:spPr>
          <a:xfrm>
            <a:off x="841248" y="4974336"/>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41248" y="4974336"/>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6 min</a:t>
            </a:r>
          </a:p>
        </p:txBody>
      </p:sp>
      <p:sp>
        <p:nvSpPr>
          <p:cNvPr id="29" name="TextBox 28"/>
          <p:cNvSpPr txBox="1"/>
          <p:nvPr/>
        </p:nvSpPr>
        <p:spPr>
          <a:xfrm>
            <a:off x="2057400" y="4828032"/>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30" name="TextBox 29"/>
          <p:cNvSpPr txBox="1"/>
          <p:nvPr/>
        </p:nvSpPr>
        <p:spPr>
          <a:xfrm>
            <a:off x="2743200" y="4828032"/>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Evaluating &amp; interpreting</a:t>
            </a:r>
          </a:p>
          <a:p>
            <a:pPr algn="l">
              <a:lnSpc>
                <a:spcPct val="105000"/>
              </a:lnSpc>
              <a:spcAft>
                <a:spcPts val="600"/>
              </a:spcAft>
              <a:buNone/>
            </a:pPr>
            <a:r>
              <a:rPr sz="1250" b="0">
                <a:solidFill>
                  <a:srgbClr val="5C6B5E"/>
                </a:solidFill>
                <a:latin typeface="Segoe UI"/>
              </a:rPr>
              <a:t>Are the clusters any good?</a:t>
            </a:r>
          </a:p>
        </p:txBody>
      </p:sp>
      <p:sp>
        <p:nvSpPr>
          <p:cNvPr id="31" name="Rounded Rectangle 30"/>
          <p:cNvSpPr/>
          <p:nvPr/>
        </p:nvSpPr>
        <p:spPr>
          <a:xfrm>
            <a:off x="640080" y="5669280"/>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Rounded Rectangle 31"/>
          <p:cNvSpPr/>
          <p:nvPr/>
        </p:nvSpPr>
        <p:spPr>
          <a:xfrm>
            <a:off x="841248" y="5815584"/>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TextBox 32"/>
          <p:cNvSpPr txBox="1"/>
          <p:nvPr/>
        </p:nvSpPr>
        <p:spPr>
          <a:xfrm>
            <a:off x="841248" y="5815584"/>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12 min</a:t>
            </a:r>
          </a:p>
        </p:txBody>
      </p:sp>
      <p:sp>
        <p:nvSpPr>
          <p:cNvPr id="34" name="TextBox 33"/>
          <p:cNvSpPr txBox="1"/>
          <p:nvPr/>
        </p:nvSpPr>
        <p:spPr>
          <a:xfrm>
            <a:off x="2057400" y="5669280"/>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35" name="TextBox 34"/>
          <p:cNvSpPr txBox="1"/>
          <p:nvPr/>
        </p:nvSpPr>
        <p:spPr>
          <a:xfrm>
            <a:off x="2743200" y="5669280"/>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In-class task</a:t>
            </a:r>
          </a:p>
          <a:p>
            <a:pPr algn="l">
              <a:lnSpc>
                <a:spcPct val="105000"/>
              </a:lnSpc>
              <a:spcAft>
                <a:spcPts val="600"/>
              </a:spcAft>
              <a:buNone/>
            </a:pPr>
            <a:r>
              <a:rPr sz="1250" b="0">
                <a:solidFill>
                  <a:srgbClr val="5C6B5E"/>
                </a:solidFill>
                <a:latin typeface="Segoe UI"/>
              </a:rPr>
              <a:t>Build a cluster profile card</a:t>
            </a:r>
          </a:p>
        </p:txBody>
      </p:sp>
      <p:sp>
        <p:nvSpPr>
          <p:cNvPr id="36" name="Rounded Rectangle 35"/>
          <p:cNvSpPr/>
          <p:nvPr/>
        </p:nvSpPr>
        <p:spPr>
          <a:xfrm>
            <a:off x="640080" y="6510528"/>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Rounded Rectangle 36"/>
          <p:cNvSpPr/>
          <p:nvPr/>
        </p:nvSpPr>
        <p:spPr>
          <a:xfrm>
            <a:off x="841248" y="6656832"/>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8" name="TextBox 37"/>
          <p:cNvSpPr txBox="1"/>
          <p:nvPr/>
        </p:nvSpPr>
        <p:spPr>
          <a:xfrm>
            <a:off x="841248" y="6656832"/>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4 min</a:t>
            </a:r>
          </a:p>
        </p:txBody>
      </p:sp>
      <p:sp>
        <p:nvSpPr>
          <p:cNvPr id="39" name="TextBox 38"/>
          <p:cNvSpPr txBox="1"/>
          <p:nvPr/>
        </p:nvSpPr>
        <p:spPr>
          <a:xfrm>
            <a:off x="2057400" y="6510528"/>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40" name="TextBox 39"/>
          <p:cNvSpPr txBox="1"/>
          <p:nvPr/>
        </p:nvSpPr>
        <p:spPr>
          <a:xfrm>
            <a:off x="2743200" y="6510528"/>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Wrap &amp; exit</a:t>
            </a:r>
          </a:p>
          <a:p>
            <a:pPr algn="l">
              <a:lnSpc>
                <a:spcPct val="105000"/>
              </a:lnSpc>
              <a:spcAft>
                <a:spcPts val="600"/>
              </a:spcAft>
              <a:buNone/>
            </a:pPr>
            <a:r>
              <a:rPr sz="1250" b="0">
                <a:solidFill>
                  <a:srgbClr val="5C6B5E"/>
                </a:solidFill>
                <a:latin typeface="Segoe UI"/>
              </a:rPr>
              <a:t>Takeaways; Wednesday &amp; Lab 5</a:t>
            </a:r>
          </a:p>
        </p:txBody>
      </p:sp>
      <p:sp>
        <p:nvSpPr>
          <p:cNvPr id="41" name="Rectangle 40"/>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2" name="TextBox 41"/>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43" name="TextBox 42"/>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a:t>
            </a:r>
          </a:p>
        </p:txBody>
      </p:sp>
      <p:pic>
        <p:nvPicPr>
          <p:cNvPr id="44" name="Picture 43"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IN-CLASS TASK  ·  12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Build a Cluster Profile Card</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In groups of 2-3, you get today's three traffic clusters. Build a one-card profile for each (~7 min to build, then we compare cards across the room).</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NAME it: give the cluster a plain-language identity (e.g., 'bulk backup', 'quick web').</a:t>
            </a:r>
          </a:p>
          <a:p>
            <a:pPr algn="l" indent="-256032" marL="256032">
              <a:lnSpc>
                <a:spcPct val="105000"/>
              </a:lnSpc>
              <a:spcAft>
                <a:spcPts val="1100"/>
              </a:spcAft>
              <a:buClr>
                <a:srgbClr val="2C6E3F"/>
              </a:buClr>
              <a:buFont typeface="Segoe UI"/>
              <a:buChar char="▸"/>
            </a:pPr>
            <a:r>
              <a:rPr sz="1800" b="0">
                <a:solidFill>
                  <a:srgbClr val="1C241E"/>
                </a:solidFill>
                <a:latin typeface="Segoe UI"/>
              </a:rPr>
              <a:t>DESCRIBE it: which features are HIGH and which are LOW (duration, data volume, packets, failed_conns)?</a:t>
            </a:r>
          </a:p>
          <a:p>
            <a:pPr algn="l" indent="-256032" marL="256032">
              <a:lnSpc>
                <a:spcPct val="105000"/>
              </a:lnSpc>
              <a:spcAft>
                <a:spcPts val="1100"/>
              </a:spcAft>
              <a:buClr>
                <a:srgbClr val="2C6E3F"/>
              </a:buClr>
              <a:buFont typeface="Segoe UI"/>
              <a:buChar char="▸"/>
            </a:pPr>
            <a:r>
              <a:rPr sz="1800" b="0">
                <a:solidFill>
                  <a:srgbClr val="1C241E"/>
                </a:solidFill>
                <a:latin typeface="Segoe UI"/>
              </a:rPr>
              <a:t>SIZE it: is it a large group (likely normal) or a tiny one (worth a closer look)?</a:t>
            </a:r>
          </a:p>
          <a:p>
            <a:pPr algn="l" indent="-256032" marL="256032">
              <a:lnSpc>
                <a:spcPct val="105000"/>
              </a:lnSpc>
              <a:spcAft>
                <a:spcPts val="1100"/>
              </a:spcAft>
              <a:buClr>
                <a:srgbClr val="2C6E3F"/>
              </a:buClr>
              <a:buFont typeface="Segoe UI"/>
              <a:buChar char="▸"/>
            </a:pPr>
            <a:r>
              <a:rPr sz="1800" b="0">
                <a:solidFill>
                  <a:srgbClr val="1C241E"/>
                </a:solidFill>
                <a:latin typeface="Segoe UI"/>
              </a:rPr>
              <a:t>DECIDE: watchlist or ignore - and write ONE sentence justifying that to a manager.</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30</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USE THESE SLIDES AS YOUR STUDY GUIDE</a:t>
            </a:r>
          </a:p>
          <a:p>
            <a:pPr algn="l">
              <a:lnSpc>
                <a:spcPct val="100000"/>
              </a:lnSpc>
              <a:spcAft>
                <a:spcPts val="600"/>
              </a:spcAft>
              <a:buNone/>
            </a:pPr>
            <a:r>
              <a:rPr sz="2500" b="1">
                <a:solidFill>
                  <a:srgbClr val="FFFFFF"/>
                </a:solidFill>
                <a:latin typeface="Segoe UI"/>
              </a:rPr>
              <a:t>How Today Connects to Lab 5 &amp; Quiz 5</a:t>
            </a:r>
          </a:p>
        </p:txBody>
      </p:sp>
      <p:sp>
        <p:nvSpPr>
          <p:cNvPr id="6" name="Rounded Rectangle 5"/>
          <p:cNvSpPr/>
          <p:nvPr/>
        </p:nvSpPr>
        <p:spPr>
          <a:xfrm>
            <a:off x="640080" y="1463040"/>
            <a:ext cx="5285232" cy="4526280"/>
          </a:xfrm>
          <a:prstGeom prst="roundRect">
            <a:avLst>
              <a:gd name="adj" fmla="val 5000"/>
            </a:avLst>
          </a:prstGeom>
          <a:solidFill>
            <a:srgbClr val="EEF3EA"/>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14400" y="1691640"/>
            <a:ext cx="4754880" cy="640080"/>
          </a:xfrm>
          <a:prstGeom prst="rect">
            <a:avLst/>
          </a:prstGeom>
          <a:noFill/>
        </p:spPr>
        <p:txBody>
          <a:bodyPr wrap="square" anchor="t" lIns="0" rIns="0" tIns="0" bIns="0">
            <a:spAutoFit/>
          </a:bodyPr>
          <a:lstStyle/>
          <a:p>
            <a:pPr algn="l">
              <a:lnSpc>
                <a:spcPct val="105000"/>
              </a:lnSpc>
              <a:spcAft>
                <a:spcPts val="600"/>
              </a:spcAft>
              <a:buNone/>
            </a:pPr>
            <a:r>
              <a:rPr sz="1900" b="1">
                <a:solidFill>
                  <a:srgbClr val="1E4D2B"/>
                </a:solidFill>
                <a:latin typeface="Segoe UI Emoji"/>
              </a:rPr>
              <a:t>💻 In Lab 5 you will...</a:t>
            </a:r>
          </a:p>
        </p:txBody>
      </p:sp>
      <p:sp>
        <p:nvSpPr>
          <p:cNvPr id="8" name="TextBox 7"/>
          <p:cNvSpPr txBox="1"/>
          <p:nvPr/>
        </p:nvSpPr>
        <p:spPr>
          <a:xfrm>
            <a:off x="932688" y="2377440"/>
            <a:ext cx="4709160" cy="3474720"/>
          </a:xfrm>
          <a:prstGeom prst="rect">
            <a:avLst/>
          </a:prstGeom>
          <a:noFill/>
        </p:spPr>
        <p:txBody>
          <a:bodyPr wrap="square" anchor="t" lIns="0" rIns="0" tIns="0" bIns="0">
            <a:spAutoFit/>
          </a:bodyPr>
          <a:lstStyle/>
          <a:p>
            <a:pPr algn="l" indent="-256032" marL="256032">
              <a:lnSpc>
                <a:spcPct val="105000"/>
              </a:lnSpc>
              <a:spcAft>
                <a:spcPts val="900"/>
              </a:spcAft>
              <a:buClr>
                <a:srgbClr val="2C6E3F"/>
              </a:buClr>
              <a:buFont typeface="Segoe UI"/>
              <a:buChar char="▸"/>
            </a:pPr>
            <a:r>
              <a:rPr sz="1550" b="0">
                <a:solidFill>
                  <a:srgbClr val="1C241E"/>
                </a:solidFill>
                <a:latin typeface="Segoe UI"/>
              </a:rPr>
              <a:t>Scale features, then cluster network traffic with k-means.</a:t>
            </a:r>
          </a:p>
          <a:p>
            <a:pPr algn="l" indent="-256032" marL="256032">
              <a:lnSpc>
                <a:spcPct val="105000"/>
              </a:lnSpc>
              <a:spcAft>
                <a:spcPts val="900"/>
              </a:spcAft>
              <a:buClr>
                <a:srgbClr val="2C6E3F"/>
              </a:buClr>
              <a:buFont typeface="Segoe UI"/>
              <a:buChar char="▸"/>
            </a:pPr>
            <a:r>
              <a:rPr sz="1550" b="0">
                <a:solidFill>
                  <a:srgbClr val="1C241E"/>
                </a:solidFill>
                <a:latin typeface="Segoe UI"/>
              </a:rPr>
              <a:t>Use the elbow method to choose k and read a dendrogram.</a:t>
            </a:r>
          </a:p>
          <a:p>
            <a:pPr algn="l" indent="-256032" marL="256032">
              <a:lnSpc>
                <a:spcPct val="105000"/>
              </a:lnSpc>
              <a:spcAft>
                <a:spcPts val="900"/>
              </a:spcAft>
              <a:buClr>
                <a:srgbClr val="2C6E3F"/>
              </a:buClr>
              <a:buFont typeface="Segoe UI"/>
              <a:buChar char="▸"/>
            </a:pPr>
            <a:r>
              <a:rPr sz="1550" b="0">
                <a:solidFill>
                  <a:srgbClr val="1C241E"/>
                </a:solidFill>
                <a:latin typeface="Segoe UI"/>
              </a:rPr>
              <a:t>Detect anomalies with an isolation forest (Wednesday's topic).</a:t>
            </a:r>
          </a:p>
          <a:p>
            <a:pPr algn="l" indent="-256032" marL="256032">
              <a:lnSpc>
                <a:spcPct val="105000"/>
              </a:lnSpc>
              <a:spcAft>
                <a:spcPts val="900"/>
              </a:spcAft>
              <a:buClr>
                <a:srgbClr val="2C6E3F"/>
              </a:buClr>
              <a:buFont typeface="Segoe UI"/>
              <a:buChar char="▸"/>
            </a:pPr>
            <a:r>
              <a:rPr sz="1550" b="0">
                <a:solidFill>
                  <a:srgbClr val="1C241E"/>
                </a:solidFill>
                <a:latin typeface="Segoe UI"/>
              </a:rPr>
              <a:t>Interpret clusters and flag suspicious activity.</a:t>
            </a:r>
          </a:p>
        </p:txBody>
      </p:sp>
      <p:sp>
        <p:nvSpPr>
          <p:cNvPr id="9" name="Rounded Rectangle 8"/>
          <p:cNvSpPr/>
          <p:nvPr/>
        </p:nvSpPr>
        <p:spPr>
          <a:xfrm>
            <a:off x="6263640" y="1463040"/>
            <a:ext cx="5285232" cy="4526280"/>
          </a:xfrm>
          <a:prstGeom prst="roundRect">
            <a:avLst>
              <a:gd name="adj" fmla="val 5000"/>
            </a:avLst>
          </a:prstGeom>
          <a:solidFill>
            <a:srgbClr val="FBF8E9"/>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537959" y="1691640"/>
            <a:ext cx="4754880" cy="640080"/>
          </a:xfrm>
          <a:prstGeom prst="rect">
            <a:avLst/>
          </a:prstGeom>
          <a:noFill/>
        </p:spPr>
        <p:txBody>
          <a:bodyPr wrap="square" anchor="t" lIns="0" rIns="0" tIns="0" bIns="0">
            <a:spAutoFit/>
          </a:bodyPr>
          <a:lstStyle/>
          <a:p>
            <a:pPr algn="l">
              <a:lnSpc>
                <a:spcPct val="105000"/>
              </a:lnSpc>
              <a:spcAft>
                <a:spcPts val="600"/>
              </a:spcAft>
              <a:buNone/>
            </a:pPr>
            <a:r>
              <a:rPr sz="1900" b="1">
                <a:solidFill>
                  <a:srgbClr val="1E4D2B"/>
                </a:solidFill>
                <a:latin typeface="Segoe UI Emoji"/>
              </a:rPr>
              <a:t>📝 Quiz 5 will ask you to...</a:t>
            </a:r>
          </a:p>
        </p:txBody>
      </p:sp>
      <p:sp>
        <p:nvSpPr>
          <p:cNvPr id="11" name="TextBox 10"/>
          <p:cNvSpPr txBox="1"/>
          <p:nvPr/>
        </p:nvSpPr>
        <p:spPr>
          <a:xfrm>
            <a:off x="6556248" y="2377440"/>
            <a:ext cx="4709160" cy="3474720"/>
          </a:xfrm>
          <a:prstGeom prst="rect">
            <a:avLst/>
          </a:prstGeom>
          <a:noFill/>
        </p:spPr>
        <p:txBody>
          <a:bodyPr wrap="square" anchor="t" lIns="0" rIns="0" tIns="0" bIns="0">
            <a:spAutoFit/>
          </a:bodyPr>
          <a:lstStyle/>
          <a:p>
            <a:pPr algn="l" indent="-256032" marL="256032">
              <a:lnSpc>
                <a:spcPct val="105000"/>
              </a:lnSpc>
              <a:spcAft>
                <a:spcPts val="900"/>
              </a:spcAft>
              <a:buClr>
                <a:srgbClr val="2C6E3F"/>
              </a:buClr>
              <a:buFont typeface="Segoe UI"/>
              <a:buChar char="▸"/>
            </a:pPr>
            <a:r>
              <a:rPr sz="1550" b="0">
                <a:solidFill>
                  <a:srgbClr val="1C241E"/>
                </a:solidFill>
                <a:latin typeface="Segoe UI"/>
              </a:rPr>
              <a:t>Explain the elbow method and why we scale features.</a:t>
            </a:r>
          </a:p>
          <a:p>
            <a:pPr algn="l" indent="-256032" marL="256032">
              <a:lnSpc>
                <a:spcPct val="105000"/>
              </a:lnSpc>
              <a:spcAft>
                <a:spcPts val="900"/>
              </a:spcAft>
              <a:buClr>
                <a:srgbClr val="2C6E3F"/>
              </a:buClr>
              <a:buFont typeface="Segoe UI"/>
              <a:buChar char="▸"/>
            </a:pPr>
            <a:r>
              <a:rPr sz="1550" b="0">
                <a:solidFill>
                  <a:srgbClr val="1C241E"/>
                </a:solidFill>
                <a:latin typeface="Segoe UI"/>
              </a:rPr>
              <a:t>Read a dendrogram and pick the number of clusters.</a:t>
            </a:r>
          </a:p>
          <a:p>
            <a:pPr algn="l" indent="-256032" marL="256032">
              <a:lnSpc>
                <a:spcPct val="105000"/>
              </a:lnSpc>
              <a:spcAft>
                <a:spcPts val="900"/>
              </a:spcAft>
              <a:buClr>
                <a:srgbClr val="2C6E3F"/>
              </a:buClr>
              <a:buFont typeface="Segoe UI"/>
              <a:buChar char="▸"/>
            </a:pPr>
            <a:r>
              <a:rPr sz="1550" b="0">
                <a:solidFill>
                  <a:srgbClr val="1C241E"/>
                </a:solidFill>
                <a:latin typeface="Segoe UI"/>
              </a:rPr>
              <a:t>Interpret a cluster visualization in security terms.</a:t>
            </a:r>
          </a:p>
          <a:p>
            <a:pPr algn="l" indent="-256032" marL="256032">
              <a:lnSpc>
                <a:spcPct val="105000"/>
              </a:lnSpc>
              <a:spcAft>
                <a:spcPts val="900"/>
              </a:spcAft>
              <a:buClr>
                <a:srgbClr val="2C6E3F"/>
              </a:buClr>
              <a:buFont typeface="Segoe UI"/>
              <a:buChar char="▸"/>
            </a:pPr>
            <a:r>
              <a:rPr sz="1550" b="0">
                <a:solidFill>
                  <a:srgbClr val="1C241E"/>
                </a:solidFill>
                <a:latin typeface="Segoe UI"/>
              </a:rPr>
              <a:t>Contrast k-means with hierarchical clustering.</a:t>
            </a:r>
          </a:p>
        </p:txBody>
      </p:sp>
      <p:sp>
        <p:nvSpPr>
          <p:cNvPr id="12" name="Rectangle 11"/>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4" name="TextBox 13"/>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31</a:t>
            </a:r>
          </a:p>
        </p:txBody>
      </p:sp>
      <p:pic>
        <p:nvPicPr>
          <p:cNvPr id="15" name="Picture 14"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881360" cy="822960"/>
          </a:xfrm>
          <a:prstGeom prst="rect">
            <a:avLst/>
          </a:prstGeom>
          <a:noFill/>
        </p:spPr>
        <p:txBody>
          <a:bodyPr wrap="square" anchor="t" lIns="0" rIns="0" tIns="0" bIns="0">
            <a:spAutoFit/>
          </a:bodyPr>
          <a:lstStyle/>
          <a:p>
            <a:pPr algn="l">
              <a:lnSpc>
                <a:spcPct val="105000"/>
              </a:lnSpc>
              <a:spcAft>
                <a:spcPts val="600"/>
              </a:spcAft>
              <a:buNone/>
            </a:pPr>
            <a:r>
              <a:rPr sz="3200" b="1">
                <a:solidFill>
                  <a:srgbClr val="FFFFFF"/>
                </a:solidFill>
                <a:latin typeface="Segoe UI"/>
              </a:rPr>
              <a:t>Key Takeaways</a:t>
            </a:r>
          </a:p>
        </p:txBody>
      </p:sp>
      <p:sp>
        <p:nvSpPr>
          <p:cNvPr id="4" name="Rectangle 3"/>
          <p:cNvSpPr/>
          <p:nvPr/>
        </p:nvSpPr>
        <p:spPr>
          <a:xfrm>
            <a:off x="658368" y="1207008"/>
            <a:ext cx="822960" cy="914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40080" y="1554480"/>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68680" y="1554480"/>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7" name="TextBox 6"/>
          <p:cNvSpPr txBox="1"/>
          <p:nvPr/>
        </p:nvSpPr>
        <p:spPr>
          <a:xfrm>
            <a:off x="1645920" y="1554480"/>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Choose k with the elbow method; the algorithm won't pick it for you.</a:t>
            </a:r>
          </a:p>
        </p:txBody>
      </p:sp>
      <p:sp>
        <p:nvSpPr>
          <p:cNvPr id="8" name="Rounded Rectangle 7"/>
          <p:cNvSpPr/>
          <p:nvPr/>
        </p:nvSpPr>
        <p:spPr>
          <a:xfrm>
            <a:off x="640080" y="2633472"/>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68680" y="2633472"/>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0" name="TextBox 9"/>
          <p:cNvSpPr txBox="1"/>
          <p:nvPr/>
        </p:nvSpPr>
        <p:spPr>
          <a:xfrm>
            <a:off x="1645920" y="2633472"/>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Always SCALE features before clustering - distance-based methods are hijacked by big-range features.</a:t>
            </a:r>
          </a:p>
        </p:txBody>
      </p:sp>
      <p:sp>
        <p:nvSpPr>
          <p:cNvPr id="11" name="Rounded Rectangle 10"/>
          <p:cNvSpPr/>
          <p:nvPr/>
        </p:nvSpPr>
        <p:spPr>
          <a:xfrm>
            <a:off x="640080" y="3712463"/>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68680" y="3712463"/>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3" name="TextBox 12"/>
          <p:cNvSpPr txBox="1"/>
          <p:nvPr/>
        </p:nvSpPr>
        <p:spPr>
          <a:xfrm>
            <a:off x="1645920" y="3712463"/>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Hierarchical clustering builds a tree (dendrogram) you cut - great when you don't know k.</a:t>
            </a:r>
          </a:p>
        </p:txBody>
      </p:sp>
      <p:sp>
        <p:nvSpPr>
          <p:cNvPr id="14" name="Rounded Rectangle 13"/>
          <p:cNvSpPr/>
          <p:nvPr/>
        </p:nvSpPr>
        <p:spPr>
          <a:xfrm>
            <a:off x="640080" y="4791455"/>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68680" y="4791455"/>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6" name="TextBox 15"/>
          <p:cNvSpPr txBox="1"/>
          <p:nvPr/>
        </p:nvSpPr>
        <p:spPr>
          <a:xfrm>
            <a:off x="1645920" y="4791455"/>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Judge clusters by separation, sensibility, stability, and usefulness - then name and act on them.</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WHAT'S NEXT</a:t>
            </a:r>
          </a:p>
          <a:p>
            <a:pPr algn="l">
              <a:lnSpc>
                <a:spcPct val="100000"/>
              </a:lnSpc>
              <a:spcAft>
                <a:spcPts val="600"/>
              </a:spcAft>
              <a:buNone/>
            </a:pPr>
            <a:r>
              <a:rPr sz="2500" b="1">
                <a:solidFill>
                  <a:srgbClr val="FFFFFF"/>
                </a:solidFill>
                <a:latin typeface="Segoe UI"/>
              </a:rPr>
              <a:t>Looking Ahead: Anomaly Detection &amp; Lab 5</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 Wednesday: anomaly detection - Isolation Forests and Local Outlier Factor.</a:t>
            </a:r>
          </a:p>
          <a:p>
            <a:pPr algn="l" indent="-256032" marL="256032">
              <a:lnSpc>
                <a:spcPct val="105000"/>
              </a:lnSpc>
              <a:spcAft>
                <a:spcPts val="1100"/>
              </a:spcAft>
              <a:buClr>
                <a:srgbClr val="2C6E3F"/>
              </a:buClr>
              <a:buFont typeface="Segoe UI"/>
              <a:buChar char="▸"/>
            </a:pPr>
            <a:r>
              <a:rPr sz="2100" b="0">
                <a:solidFill>
                  <a:srgbClr val="1C241E"/>
                </a:solidFill>
                <a:latin typeface="Segoe UI"/>
              </a:rPr>
              <a:t>We'll flag the sessions that fit NO normal group (novel attacks, exfiltration).</a:t>
            </a:r>
          </a:p>
          <a:p>
            <a:pPr algn="l" indent="-256032" marL="256032">
              <a:lnSpc>
                <a:spcPct val="105000"/>
              </a:lnSpc>
              <a:spcAft>
                <a:spcPts val="1100"/>
              </a:spcAft>
              <a:buClr>
                <a:srgbClr val="2C6E3F"/>
              </a:buClr>
              <a:buFont typeface="Segoe UI"/>
              <a:buChar char="▸"/>
            </a:pPr>
            <a:r>
              <a:rPr sz="2100" b="0">
                <a:solidFill>
                  <a:srgbClr val="1C241E"/>
                </a:solidFill>
                <a:latin typeface="Segoe UI"/>
              </a:rPr>
              <a:t>💻 Lab 5 (Clustering &amp; Anomaly Detection) is released - it uses today's exact workflow.</a:t>
            </a:r>
          </a:p>
          <a:p>
            <a:pPr algn="l" indent="-256032" marL="256032">
              <a:lnSpc>
                <a:spcPct val="105000"/>
              </a:lnSpc>
              <a:spcAft>
                <a:spcPts val="1100"/>
              </a:spcAft>
              <a:buClr>
                <a:srgbClr val="2C6E3F"/>
              </a:buClr>
              <a:buFont typeface="Segoe UI"/>
              <a:buChar char="▸"/>
            </a:pPr>
            <a:r>
              <a:rPr sz="2100" b="0">
                <a:solidFill>
                  <a:srgbClr val="1C241E"/>
                </a:solidFill>
                <a:latin typeface="Segoe UI"/>
              </a:rPr>
              <a:t>📖 Read Handout 5: Unsupervised Learning and Clustering.</a:t>
            </a:r>
          </a:p>
          <a:p>
            <a:pPr algn="l" indent="-256032" marL="256032">
              <a:lnSpc>
                <a:spcPct val="105000"/>
              </a:lnSpc>
              <a:spcAft>
                <a:spcPts val="1100"/>
              </a:spcAft>
              <a:buClr>
                <a:srgbClr val="2C6E3F"/>
              </a:buClr>
              <a:buFont typeface="Segoe UI"/>
              <a:buChar char="▸"/>
            </a:pPr>
            <a:r>
              <a:rPr sz="2100" b="0">
                <a:solidFill>
                  <a:srgbClr val="1C241E"/>
                </a:solidFill>
                <a:latin typeface="Segoe UI"/>
              </a:rPr>
              <a:t>📝 Quiz 5 is Wednesday (unsupervised learning; clustering; anomaly detection).</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Wed = anomaly detection; Lab 5 + Quiz 5 this week.</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33</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EXIT TICKET  ·  2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One minute before you go</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On the Canvas exit-ticket quiz or a card:</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In one sentence, what is the elbow method for?</a:t>
            </a:r>
          </a:p>
          <a:p>
            <a:pPr algn="l" indent="-256032" marL="256032">
              <a:lnSpc>
                <a:spcPct val="105000"/>
              </a:lnSpc>
              <a:spcAft>
                <a:spcPts val="1100"/>
              </a:spcAft>
              <a:buClr>
                <a:srgbClr val="2C6E3F"/>
              </a:buClr>
              <a:buFont typeface="Segoe UI"/>
              <a:buChar char="▸"/>
            </a:pPr>
            <a:r>
              <a:rPr sz="1800" b="0">
                <a:solidFill>
                  <a:srgbClr val="1C241E"/>
                </a:solidFill>
                <a:latin typeface="Segoe UI"/>
              </a:rPr>
              <a:t>Why must we scale features before k-means?</a:t>
            </a:r>
          </a:p>
          <a:p>
            <a:pPr algn="l" indent="-256032" marL="256032">
              <a:lnSpc>
                <a:spcPct val="105000"/>
              </a:lnSpc>
              <a:spcAft>
                <a:spcPts val="1100"/>
              </a:spcAft>
              <a:buClr>
                <a:srgbClr val="2C6E3F"/>
              </a:buClr>
              <a:buFont typeface="Segoe UI"/>
              <a:buChar char="▸"/>
            </a:pPr>
            <a:r>
              <a:rPr sz="1800" b="0">
                <a:solidFill>
                  <a:srgbClr val="1C241E"/>
                </a:solidFill>
                <a:latin typeface="Segoe UI"/>
              </a:rPr>
              <a:t>One thing about dendrograms you'd like clarified.</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34</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SOURCES &amp; FURTHER READING</a:t>
            </a:r>
          </a:p>
          <a:p>
            <a:pPr algn="l">
              <a:lnSpc>
                <a:spcPct val="100000"/>
              </a:lnSpc>
              <a:spcAft>
                <a:spcPts val="600"/>
              </a:spcAft>
              <a:buNone/>
            </a:pPr>
            <a:r>
              <a:rPr sz="2500" b="1">
                <a:solidFill>
                  <a:srgbClr val="FFFFFF"/>
                </a:solidFill>
                <a:latin typeface="Segoe UI"/>
              </a:rPr>
              <a:t>References &amp; Further Reading</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lvl="1" algn="l" indent="-256032" marL="256032">
              <a:lnSpc>
                <a:spcPct val="105000"/>
              </a:lnSpc>
              <a:spcAft>
                <a:spcPts val="600"/>
              </a:spcAft>
              <a:buClr>
                <a:srgbClr val="2C6E3F"/>
              </a:buClr>
              <a:buFont typeface="Segoe UI"/>
              <a:buChar char="▸"/>
            </a:pPr>
            <a:r>
              <a:rPr sz="1700" b="0">
                <a:solidFill>
                  <a:srgbClr val="5C6B5E"/>
                </a:solidFill>
                <a:latin typeface="Segoe UI"/>
              </a:rPr>
              <a:t>scikit-learn User Guide - Clustering (KMeans, AgglomerativeClustering).</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SciPy - Hierarchical clustering &amp; dendrograms (docs.scipy.org).</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Google, Machine Learning Crash Course - Clustering.</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NIST, Artificial Intelligence Risk Management Framework (AI RMF 1.0), 2023.</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Clarence Chio &amp; David Freeman, Machine Learning and Security (O'Reilly).</a:t>
            </a:r>
          </a:p>
        </p:txBody>
      </p:sp>
      <p:sp>
        <p:nvSpPr>
          <p:cNvPr id="7" name="Rectangle 6"/>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9" name="TextBox 8"/>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35</a:t>
            </a:r>
          </a:p>
        </p:txBody>
      </p:sp>
      <p:pic>
        <p:nvPicPr>
          <p:cNvPr id="10" name="Picture 9"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CLUSTERING IN DEPTH</a:t>
            </a:r>
          </a:p>
          <a:p>
            <a:pPr algn="l">
              <a:lnSpc>
                <a:spcPct val="100000"/>
              </a:lnSpc>
              <a:spcAft>
                <a:spcPts val="600"/>
              </a:spcAft>
              <a:buNone/>
            </a:pPr>
            <a:r>
              <a:rPr sz="2500" b="1">
                <a:solidFill>
                  <a:srgbClr val="FFFFFF"/>
                </a:solidFill>
                <a:latin typeface="Segoe UI"/>
              </a:rPr>
              <a:t>Today's Objectives</a:t>
            </a:r>
          </a:p>
        </p:txBody>
      </p:sp>
      <p:sp>
        <p:nvSpPr>
          <p:cNvPr id="6" name="Rounded Rectangle 5"/>
          <p:cNvSpPr/>
          <p:nvPr/>
        </p:nvSpPr>
        <p:spPr>
          <a:xfrm>
            <a:off x="640080" y="1463040"/>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1463040"/>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1</a:t>
            </a:r>
          </a:p>
        </p:txBody>
      </p:sp>
      <p:sp>
        <p:nvSpPr>
          <p:cNvPr id="8" name="TextBox 7"/>
          <p:cNvSpPr txBox="1"/>
          <p:nvPr/>
        </p:nvSpPr>
        <p:spPr>
          <a:xfrm>
            <a:off x="1737360" y="1463040"/>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Choose the number of clusters (k) with the elbow method.</a:t>
            </a:r>
          </a:p>
        </p:txBody>
      </p:sp>
      <p:sp>
        <p:nvSpPr>
          <p:cNvPr id="9" name="Rounded Rectangle 8"/>
          <p:cNvSpPr/>
          <p:nvPr/>
        </p:nvSpPr>
        <p:spPr>
          <a:xfrm>
            <a:off x="640080" y="2670048"/>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68680" y="2670048"/>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2</a:t>
            </a:r>
          </a:p>
        </p:txBody>
      </p:sp>
      <p:sp>
        <p:nvSpPr>
          <p:cNvPr id="11" name="TextBox 10"/>
          <p:cNvSpPr txBox="1"/>
          <p:nvPr/>
        </p:nvSpPr>
        <p:spPr>
          <a:xfrm>
            <a:off x="1737360" y="2670048"/>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Explain why feature scaling matters and apply it before clustering.</a:t>
            </a:r>
          </a:p>
        </p:txBody>
      </p:sp>
      <p:sp>
        <p:nvSpPr>
          <p:cNvPr id="12" name="Rounded Rectangle 11"/>
          <p:cNvSpPr/>
          <p:nvPr/>
        </p:nvSpPr>
        <p:spPr>
          <a:xfrm>
            <a:off x="640080" y="3877056"/>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68680" y="3877056"/>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3</a:t>
            </a:r>
          </a:p>
        </p:txBody>
      </p:sp>
      <p:sp>
        <p:nvSpPr>
          <p:cNvPr id="14" name="TextBox 13"/>
          <p:cNvSpPr txBox="1"/>
          <p:nvPr/>
        </p:nvSpPr>
        <p:spPr>
          <a:xfrm>
            <a:off x="1737360" y="3877056"/>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Read a dendrogram and use it to pick clusters (hierarchical clustering).</a:t>
            </a:r>
          </a:p>
        </p:txBody>
      </p:sp>
      <p:sp>
        <p:nvSpPr>
          <p:cNvPr id="15" name="Rounded Rectangle 14"/>
          <p:cNvSpPr/>
          <p:nvPr/>
        </p:nvSpPr>
        <p:spPr>
          <a:xfrm>
            <a:off x="640080" y="5084064"/>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868680" y="5084064"/>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4</a:t>
            </a:r>
          </a:p>
        </p:txBody>
      </p:sp>
      <p:sp>
        <p:nvSpPr>
          <p:cNvPr id="17" name="TextBox 16"/>
          <p:cNvSpPr txBox="1"/>
          <p:nvPr/>
        </p:nvSpPr>
        <p:spPr>
          <a:xfrm>
            <a:off x="1737360" y="5084064"/>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Evaluate and interpret clusters on real security data.</a:t>
            </a:r>
          </a:p>
        </p:txBody>
      </p:sp>
      <p:sp>
        <p:nvSpPr>
          <p:cNvPr id="18" name="Rectangle 1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20" name="TextBox 1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4</a:t>
            </a:r>
          </a:p>
        </p:txBody>
      </p:sp>
      <p:pic>
        <p:nvPicPr>
          <p:cNvPr id="21" name="Picture 20"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1 · THE REAL QUESTIONS   ·   ~12 MIN</a:t>
            </a:r>
          </a:p>
          <a:p>
            <a:pPr algn="l">
              <a:lnSpc>
                <a:spcPct val="100000"/>
              </a:lnSpc>
              <a:spcAft>
                <a:spcPts val="600"/>
              </a:spcAft>
              <a:buNone/>
            </a:pPr>
            <a:r>
              <a:rPr sz="3800" b="1">
                <a:solidFill>
                  <a:srgbClr val="FFFFFF"/>
                </a:solidFill>
                <a:latin typeface="Segoe UI"/>
              </a:rPr>
              <a:t>How Many Groups? Which Features?</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WHERE WE LEFT OFF</a:t>
            </a:r>
          </a:p>
          <a:p>
            <a:pPr algn="l">
              <a:lnSpc>
                <a:spcPct val="100000"/>
              </a:lnSpc>
              <a:spcAft>
                <a:spcPts val="600"/>
              </a:spcAft>
              <a:buNone/>
            </a:pPr>
            <a:r>
              <a:rPr sz="2500" b="1">
                <a:solidFill>
                  <a:srgbClr val="FFFFFF"/>
                </a:solidFill>
                <a:latin typeface="Segoe UI"/>
              </a:rPr>
              <a:t>Clustering: A Quick Recap</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Clustering groups similar records with NO labels.</a:t>
            </a:r>
          </a:p>
          <a:p>
            <a:pPr algn="l" indent="-256032" marL="256032">
              <a:lnSpc>
                <a:spcPct val="105000"/>
              </a:lnSpc>
              <a:spcAft>
                <a:spcPts val="1100"/>
              </a:spcAft>
              <a:buClr>
                <a:srgbClr val="2C6E3F"/>
              </a:buClr>
              <a:buFont typeface="Segoe UI"/>
              <a:buChar char="▸"/>
            </a:pPr>
            <a:r>
              <a:rPr sz="2100" b="0">
                <a:solidFill>
                  <a:srgbClr val="1C241E"/>
                </a:solidFill>
                <a:latin typeface="Segoe UI"/>
              </a:rPr>
              <a:t>'Similar' = close together in feature space (small distance).</a:t>
            </a:r>
          </a:p>
          <a:p>
            <a:pPr algn="l" indent="-256032" marL="256032">
              <a:lnSpc>
                <a:spcPct val="105000"/>
              </a:lnSpc>
              <a:spcAft>
                <a:spcPts val="1100"/>
              </a:spcAft>
              <a:buClr>
                <a:srgbClr val="2C6E3F"/>
              </a:buClr>
              <a:buFont typeface="Segoe UI"/>
              <a:buChar char="▸"/>
            </a:pPr>
            <a:r>
              <a:rPr sz="2100" b="0">
                <a:solidFill>
                  <a:srgbClr val="1C241E"/>
                </a:solidFill>
                <a:latin typeface="Segoe UI"/>
              </a:rPr>
              <a:t>k-means gives k groups, each summarized by a center.</a:t>
            </a:r>
          </a:p>
          <a:p>
            <a:pPr algn="l" indent="-256032" marL="256032">
              <a:lnSpc>
                <a:spcPct val="105000"/>
              </a:lnSpc>
              <a:spcAft>
                <a:spcPts val="1100"/>
              </a:spcAft>
              <a:buClr>
                <a:srgbClr val="2C6E3F"/>
              </a:buClr>
              <a:buFont typeface="Segoe UI"/>
              <a:buChar char="▸"/>
            </a:pPr>
            <a:r>
              <a:rPr sz="2100" b="0">
                <a:solidFill>
                  <a:srgbClr val="1C241E"/>
                </a:solidFill>
                <a:latin typeface="Segoe UI"/>
              </a:rPr>
              <a:t>In security: behavior groups in traffic, users, or malware.</a:t>
            </a:r>
          </a:p>
          <a:p>
            <a:pPr algn="l" indent="-256032" marL="256032">
              <a:lnSpc>
                <a:spcPct val="105000"/>
              </a:lnSpc>
              <a:spcAft>
                <a:spcPts val="1100"/>
              </a:spcAft>
              <a:buClr>
                <a:srgbClr val="2C6E3F"/>
              </a:buClr>
              <a:buFont typeface="Segoe UI"/>
              <a:buChar char="▸"/>
            </a:pPr>
            <a:r>
              <a:rPr sz="2100" b="0">
                <a:solidFill>
                  <a:srgbClr val="1C241E"/>
                </a:solidFill>
                <a:latin typeface="Segoe UI"/>
              </a:rPr>
              <a:t>Today: the practical decisions that make clustering trustworthy.</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Clustering = group similar, no labels.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6</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HARD PARTS</a:t>
            </a:r>
          </a:p>
          <a:p>
            <a:pPr algn="l">
              <a:lnSpc>
                <a:spcPct val="100000"/>
              </a:lnSpc>
              <a:spcAft>
                <a:spcPts val="600"/>
              </a:spcAft>
              <a:buNone/>
            </a:pPr>
            <a:r>
              <a:rPr sz="2500" b="1">
                <a:solidFill>
                  <a:srgbClr val="FFFFFF"/>
                </a:solidFill>
                <a:latin typeface="Segoe UI"/>
              </a:rPr>
              <a:t>Two Questions That Decide Everything</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1. HOW MANY groups (k)? Too few blurs behaviors; too many fragments them.</a:t>
            </a:r>
          </a:p>
          <a:p>
            <a:pPr algn="l" indent="-256032" marL="256032">
              <a:lnSpc>
                <a:spcPct val="105000"/>
              </a:lnSpc>
              <a:spcAft>
                <a:spcPts val="1100"/>
              </a:spcAft>
              <a:buClr>
                <a:srgbClr val="2C6E3F"/>
              </a:buClr>
              <a:buFont typeface="Segoe UI"/>
              <a:buChar char="▸"/>
            </a:pPr>
            <a:r>
              <a:rPr sz="2100" b="0">
                <a:solidFill>
                  <a:srgbClr val="1C241E"/>
                </a:solidFill>
                <a:latin typeface="Segoe UI"/>
              </a:rPr>
              <a:t>2. WHICH features, and on what SCALE? The features define 'similar.'</a:t>
            </a:r>
          </a:p>
          <a:p>
            <a:pPr algn="l" indent="-256032" marL="256032">
              <a:lnSpc>
                <a:spcPct val="105000"/>
              </a:lnSpc>
              <a:spcAft>
                <a:spcPts val="1100"/>
              </a:spcAft>
              <a:buClr>
                <a:srgbClr val="2C6E3F"/>
              </a:buClr>
              <a:buFont typeface="Segoe UI"/>
              <a:buChar char="▸"/>
            </a:pPr>
            <a:r>
              <a:rPr sz="2100" b="0">
                <a:solidFill>
                  <a:srgbClr val="1C241E"/>
                </a:solidFill>
                <a:latin typeface="Segoe UI"/>
              </a:rPr>
              <a:t>Get these wrong and the clusters are meaningless - or misleading.</a:t>
            </a:r>
          </a:p>
          <a:p>
            <a:pPr algn="l" indent="-256032" marL="256032">
              <a:lnSpc>
                <a:spcPct val="105000"/>
              </a:lnSpc>
              <a:spcAft>
                <a:spcPts val="1100"/>
              </a:spcAft>
              <a:buClr>
                <a:srgbClr val="2C6E3F"/>
              </a:buClr>
              <a:buFont typeface="Segoe UI"/>
              <a:buChar char="▸"/>
            </a:pPr>
            <a:r>
              <a:rPr sz="2100" b="0">
                <a:solidFill>
                  <a:srgbClr val="1C241E"/>
                </a:solidFill>
                <a:latin typeface="Segoe UI"/>
              </a:rPr>
              <a:t>Get them right and the groups tell a real story.</a:t>
            </a:r>
          </a:p>
          <a:p>
            <a:pPr algn="l" indent="-256032" marL="256032">
              <a:lnSpc>
                <a:spcPct val="105000"/>
              </a:lnSpc>
              <a:spcAft>
                <a:spcPts val="1100"/>
              </a:spcAft>
              <a:buClr>
                <a:srgbClr val="2C6E3F"/>
              </a:buClr>
              <a:buFont typeface="Segoe UI"/>
              <a:buChar char="▸"/>
            </a:pPr>
            <a:r>
              <a:rPr sz="2100" b="0">
                <a:solidFill>
                  <a:srgbClr val="1C241E"/>
                </a:solidFill>
                <a:latin typeface="Segoe UI"/>
              </a:rPr>
              <a:t>Today gives you a method for each: the elbow method and feature scaling.</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Choose k; choose &amp; scale features.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7</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SECURITY STAKES</a:t>
            </a:r>
          </a:p>
          <a:p>
            <a:pPr algn="l">
              <a:lnSpc>
                <a:spcPct val="100000"/>
              </a:lnSpc>
              <a:spcAft>
                <a:spcPts val="600"/>
              </a:spcAft>
              <a:buNone/>
            </a:pPr>
            <a:r>
              <a:rPr sz="2500" b="1">
                <a:solidFill>
                  <a:srgbClr val="FFFFFF"/>
                </a:solidFill>
                <a:latin typeface="Segoe UI"/>
              </a:rPr>
              <a:t>Why This Matters in Security</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Group network traffic -&gt; baselines of 'normal' behavior.</a:t>
            </a:r>
          </a:p>
          <a:p>
            <a:pPr algn="l" indent="-256032" marL="256032">
              <a:lnSpc>
                <a:spcPct val="105000"/>
              </a:lnSpc>
              <a:spcAft>
                <a:spcPts val="1100"/>
              </a:spcAft>
              <a:buClr>
                <a:srgbClr val="2C6E3F"/>
              </a:buClr>
              <a:buFont typeface="Segoe UI"/>
              <a:buChar char="▸"/>
            </a:pPr>
            <a:r>
              <a:rPr sz="2100" b="0">
                <a:solidFill>
                  <a:srgbClr val="1C241E"/>
                </a:solidFill>
                <a:latin typeface="Segoe UI"/>
              </a:rPr>
              <a:t>Group user activity -&gt; profiles that reveal role-based patterns.</a:t>
            </a:r>
          </a:p>
          <a:p>
            <a:pPr algn="l" indent="-256032" marL="256032">
              <a:lnSpc>
                <a:spcPct val="105000"/>
              </a:lnSpc>
              <a:spcAft>
                <a:spcPts val="1100"/>
              </a:spcAft>
              <a:buClr>
                <a:srgbClr val="2C6E3F"/>
              </a:buClr>
              <a:buFont typeface="Segoe UI"/>
              <a:buChar char="▸"/>
            </a:pPr>
            <a:r>
              <a:rPr sz="2100" b="0">
                <a:solidFill>
                  <a:srgbClr val="1C241E"/>
                </a:solidFill>
                <a:latin typeface="Segoe UI"/>
              </a:rPr>
              <a:t>Group malware samples -&gt; families that behave alike.</a:t>
            </a:r>
          </a:p>
          <a:p>
            <a:pPr algn="l" indent="-256032" marL="256032">
              <a:lnSpc>
                <a:spcPct val="105000"/>
              </a:lnSpc>
              <a:spcAft>
                <a:spcPts val="1100"/>
              </a:spcAft>
              <a:buClr>
                <a:srgbClr val="2C6E3F"/>
              </a:buClr>
              <a:buFont typeface="Segoe UI"/>
              <a:buChar char="▸"/>
            </a:pPr>
            <a:r>
              <a:rPr sz="2100" b="0">
                <a:solidFill>
                  <a:srgbClr val="1C241E"/>
                </a:solidFill>
                <a:latin typeface="Segoe UI"/>
              </a:rPr>
              <a:t>Bad k or unscaled features -&gt; false baselines and missed threats.</a:t>
            </a:r>
          </a:p>
          <a:p>
            <a:pPr algn="l" indent="-256032" marL="256032">
              <a:lnSpc>
                <a:spcPct val="105000"/>
              </a:lnSpc>
              <a:spcAft>
                <a:spcPts val="1100"/>
              </a:spcAft>
              <a:buClr>
                <a:srgbClr val="2C6E3F"/>
              </a:buClr>
              <a:buFont typeface="Segoe UI"/>
              <a:buChar char="▸"/>
            </a:pPr>
            <a:r>
              <a:rPr sz="2100" b="0">
                <a:solidFill>
                  <a:srgbClr val="1C241E"/>
                </a:solidFill>
                <a:latin typeface="Segoe UI"/>
              </a:rPr>
              <a:t>Good clustering is the foundation for anomaly detection (Wednesday).</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Good clusters = trustworthy baselines.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8</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ACTIVITY  ·  3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How many groups do you see?</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Look at a scatter of network sessions on the screen (or imagine 3 loose blobs).</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How many natural groups do you see? Would everyone agree?</a:t>
            </a:r>
          </a:p>
          <a:p>
            <a:pPr algn="l" indent="-256032" marL="256032">
              <a:lnSpc>
                <a:spcPct val="105000"/>
              </a:lnSpc>
              <a:spcAft>
                <a:spcPts val="1100"/>
              </a:spcAft>
              <a:buClr>
                <a:srgbClr val="2C6E3F"/>
              </a:buClr>
              <a:buFont typeface="Segoe UI"/>
              <a:buChar char="▸"/>
            </a:pPr>
            <a:r>
              <a:rPr sz="1800" b="0">
                <a:solidFill>
                  <a:srgbClr val="1C241E"/>
                </a:solidFill>
                <a:latin typeface="Segoe UI"/>
              </a:rPr>
              <a:t>If two features had wildly different ranges, what could go wrong?</a:t>
            </a:r>
          </a:p>
          <a:p>
            <a:pPr algn="l" indent="-256032" marL="256032">
              <a:lnSpc>
                <a:spcPct val="105000"/>
              </a:lnSpc>
              <a:spcAft>
                <a:spcPts val="1100"/>
              </a:spcAft>
              <a:buClr>
                <a:srgbClr val="2C6E3F"/>
              </a:buClr>
              <a:buFont typeface="Segoe UI"/>
              <a:buChar char="▸"/>
            </a:pPr>
            <a:r>
              <a:rPr sz="1800" b="0">
                <a:solidFill>
                  <a:srgbClr val="1C241E"/>
                </a:solidFill>
                <a:latin typeface="Segoe UI"/>
              </a:rPr>
              <a:t>Who should decide k - the algorithm or the analyst?</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9</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