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exam week. Exam 1 is an online, asynchronous exam taken in Canvas during the exam window (90 minutes, Weeks 1-4). Use the class period to confirm exam logistics and give a short, motivating preview of Week 6. Keep it light - the heavy lifting (studying + the exam) happens online.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a teaser figure to make Week 6 concrete. Point out they'll produce plots like these themselves and interpret them. Emphasize the continuity: same cluster-then-flag workflow from Monday's demo, now in their own hands. ~3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Set expectations for Lab 5 so students arrive to Week 6 ready. It mirrors Monday's demo: load unlabeled data, cluster, flag anomalies, and interpret - individually or in pairs, beginner-friendly with starter code. Reassure them today's demo is their template. ~3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by surfacing blockers. The LockDown check catches exam-day problems early; the 'topic to review' answers let you post a targeted Canvas note before the window closes; the curiosity prompt primes Week 6. ~2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study resources for Exam 1 plus a look ahead. Post to Canvas; it is not part of the timed session. Steer students to the Study Guide and Practice Exam first for the exam, and to the scikit-learn clustering guide if they want to explore Week 6 early.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Frame the session. Exam 1 is taken online (not during class); the last row is that asynchronous block. In class, use the time for logistics, a focused review, and one full practice scenario, then preview Week 6. The row minutes add up to 75. ~1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Remove all exam-day uncertainty. State the window dates explicitly, confirm it's open-notes but individual, and walk the format. The most common avoidable problem is LockDown Browser not installed - have students confirm it works now. Point to the Study Guide and Practice Exam on the course site. ~5 min.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launch sequence to prevent avoidable exam-day problems. The #1 issue is LockDown Browser not installed - have everyone confirm it works today. Reassure: it's open-notes, taken anytime in the window, individual work only. ~2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concrete, calming test-taking advice. Stress active recall (self-testing beats re-reading) and the three-step structure for applied scenarios. Remind them it's open-notes, so organized notes help - but time management matters at 90 minutes. Reassure: if they can explain the ideas in plain words, they're ready. ~4 min.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students the template that earns full marks on applied scenarios (the hardest exam items). Show the worked example under each move. Then they'll practice it live next. This directly rehearses the Exam 1 Part-D style. ~2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Precision = of 100 flagged, how many truly malicious (80/100); recall = of all real phishing, how many caught. The 20 FPs block legitimate business email; the 5 FNs let real phishing through. A bank usually fears a missed attack most -&gt; lean to higher recall, accepting more false-positive friction (either call earns full credit if the trade-off is named). Reinforce: points come from NAME + APPLY + JUSTIFY, not a bare definition. ~12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'A quick look at what you'll explore next week - no notes needed, just enjoy it.' ~15 minutes, light and visual.</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Preview Week 6 to build momentum. It takes today's intuition and makes it hands-on: choosing k, reading dendrograms in code, and using isolation forests for anomaly detection on real security data. Keep it aspirational - they already understand the ideas; next week they'll DO them. ~3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5  ·  WEDNESDAY  ·  75 MINUTES</a:t>
            </a:r>
          </a:p>
          <a:p>
            <a:pPr algn="l">
              <a:lnSpc>
                <a:spcPct val="100000"/>
              </a:lnSpc>
              <a:spcAft>
                <a:spcPts val="400"/>
              </a:spcAft>
              <a:buNone/>
            </a:pPr>
            <a:r>
              <a:rPr sz="4000" b="1">
                <a:solidFill>
                  <a:srgbClr val="FFFFFF"/>
                </a:solidFill>
                <a:latin typeface="Segoe UI"/>
              </a:rPr>
              <a:t>Exam 1 &amp; a Preview of Week 6</a:t>
            </a:r>
          </a:p>
          <a:p>
            <a:pPr algn="l">
              <a:lnSpc>
                <a:spcPct val="105000"/>
              </a:lnSpc>
              <a:spcAft>
                <a:spcPts val="0"/>
              </a:spcAft>
              <a:buNone/>
            </a:pPr>
            <a:r>
              <a:rPr sz="2200" b="0">
                <a:solidFill>
                  <a:srgbClr val="E7F1E8"/>
                </a:solidFill>
                <a:latin typeface="Segoe UI"/>
              </a:rPr>
              <a:t>Online Exam (Weeks 1-4)  ·  What's Next in Unsupervised Learning</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FROM TREE TO FLAGGED ANOMALIES</a:t>
            </a:r>
          </a:p>
          <a:p>
            <a:pPr algn="l">
              <a:lnSpc>
                <a:spcPct val="100000"/>
              </a:lnSpc>
              <a:spcAft>
                <a:spcPts val="600"/>
              </a:spcAft>
              <a:buNone/>
            </a:pPr>
            <a:r>
              <a:rPr sz="2500" b="1">
                <a:solidFill>
                  <a:srgbClr val="FFFFFF"/>
                </a:solidFill>
                <a:latin typeface="Segoe UI"/>
              </a:rPr>
              <a:t>A Taste of What's Next</a:t>
            </a:r>
          </a:p>
        </p:txBody>
      </p:sp>
      <p:pic>
        <p:nvPicPr>
          <p:cNvPr id="6" name="Picture 5" descr="cluster_methods.png"/>
          <p:cNvPicPr>
            <a:picLocks noChangeAspect="1"/>
          </p:cNvPicPr>
          <p:nvPr/>
        </p:nvPicPr>
        <p:blipFill>
          <a:blip r:embed="rId2"/>
          <a:stretch>
            <a:fillRect/>
          </a:stretch>
        </p:blipFill>
        <p:spPr>
          <a:xfrm>
            <a:off x="844922" y="1325880"/>
            <a:ext cx="10501850"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You'll compare clustering methods and, in Lab 5, cluster real behavior and flag anomalies yourself.</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LAB 5</a:t>
            </a:r>
          </a:p>
          <a:p>
            <a:pPr algn="l">
              <a:lnSpc>
                <a:spcPct val="100000"/>
              </a:lnSpc>
              <a:spcAft>
                <a:spcPts val="600"/>
              </a:spcAft>
              <a:buNone/>
            </a:pPr>
            <a:r>
              <a:rPr sz="2500" b="1">
                <a:solidFill>
                  <a:srgbClr val="FFFFFF"/>
                </a:solidFill>
                <a:latin typeface="Segoe UI"/>
              </a:rPr>
              <a:t>Lab 5 Preview: Clustering &amp; Anomaly Detection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Load a real, unlabeled dataset in Google Colab.</a:t>
            </a:r>
          </a:p>
          <a:p>
            <a:pPr algn="l" indent="-256032" marL="256032">
              <a:lnSpc>
                <a:spcPct val="105000"/>
              </a:lnSpc>
              <a:spcAft>
                <a:spcPts val="1100"/>
              </a:spcAft>
              <a:buClr>
                <a:srgbClr val="2C6E3F"/>
              </a:buClr>
              <a:buFont typeface="Segoe UI"/>
              <a:buChar char="▸"/>
            </a:pPr>
            <a:r>
              <a:rPr sz="2100" b="0">
                <a:solidFill>
                  <a:srgbClr val="1C241E"/>
                </a:solidFill>
                <a:latin typeface="Segoe UI"/>
              </a:rPr>
              <a:t>Cluster it with k-means; describe the groups you find.</a:t>
            </a:r>
          </a:p>
          <a:p>
            <a:pPr algn="l" indent="-256032" marL="256032">
              <a:lnSpc>
                <a:spcPct val="105000"/>
              </a:lnSpc>
              <a:spcAft>
                <a:spcPts val="1100"/>
              </a:spcAft>
              <a:buClr>
                <a:srgbClr val="2C6E3F"/>
              </a:buClr>
              <a:buFont typeface="Segoe UI"/>
              <a:buChar char="▸"/>
            </a:pPr>
            <a:r>
              <a:rPr sz="2100" b="0">
                <a:solidFill>
                  <a:srgbClr val="1C241E"/>
                </a:solidFill>
                <a:latin typeface="Segoe UI"/>
              </a:rPr>
              <a:t>Flag anomalies and connect them to a security decision.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Reflect: what did the groups mean, and which mattered?</a:t>
            </a:r>
          </a:p>
          <a:p>
            <a:pPr algn="l" indent="-256032" marL="256032">
              <a:lnSpc>
                <a:spcPct val="105000"/>
              </a:lnSpc>
              <a:spcAft>
                <a:spcPts val="1100"/>
              </a:spcAft>
              <a:buClr>
                <a:srgbClr val="2C6E3F"/>
              </a:buClr>
              <a:buFont typeface="Segoe UI"/>
              <a:buChar char="▸"/>
            </a:pPr>
            <a:r>
              <a:rPr sz="2100" b="0">
                <a:solidFill>
                  <a:srgbClr val="1C241E"/>
                </a:solidFill>
                <a:latin typeface="Segoe UI"/>
              </a:rPr>
              <a:t>Released next week - it reuses Monday's exact workflow.</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Cluster, flag, interpret - the Monday workflow, hands-on.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Before you go / after the exam</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a card or the Canvas exit-ticket quiz:</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Confirm: can you launch LockDown Browser successfully?</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topic you want reviewed before you take Exam 1.</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about unsupervised learning you're curious to try.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EXAM PREP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Exam 1 Study Guide and Practice Exam (course site) - primary review resources.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Handout 4: Regression and Model Metrics (Weeks 1-4 review).</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Cybersecurity Framework 2.0, 2024; AI Risk Management Framework (AI RMF 1.0),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scikit-learn User Guide - Clustering (preview of Week 6).</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Google, Machine Learning Crash Course (developers.google.com/machine-learning).</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WEDNESDAY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14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Exam 1 logistics &amp; launch sequence</a:t>
            </a:r>
          </a:p>
          <a:p>
            <a:pPr algn="l">
              <a:lnSpc>
                <a:spcPct val="105000"/>
              </a:lnSpc>
              <a:spcAft>
                <a:spcPts val="600"/>
              </a:spcAft>
              <a:buNone/>
            </a:pPr>
            <a:r>
              <a:rPr sz="1250" b="0">
                <a:solidFill>
                  <a:srgbClr val="5C6B5E"/>
                </a:solidFill>
                <a:latin typeface="Segoe UI"/>
              </a:rPr>
              <a:t>LockDown, window, format, set-up steps</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14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Exam review: metrics + name-apply-justify</a:t>
            </a:r>
          </a:p>
          <a:p>
            <a:pPr algn="l">
              <a:lnSpc>
                <a:spcPct val="105000"/>
              </a:lnSpc>
              <a:spcAft>
                <a:spcPts val="600"/>
              </a:spcAft>
              <a:buNone/>
            </a:pPr>
            <a:r>
              <a:rPr sz="1250" b="0">
                <a:solidFill>
                  <a:srgbClr val="5C6B5E"/>
                </a:solidFill>
                <a:latin typeface="Segoe UI"/>
              </a:rPr>
              <a:t>How to answer scenario questions</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Hands-on: practice a full exam scenario</a:t>
            </a:r>
          </a:p>
          <a:p>
            <a:pPr algn="l">
              <a:lnSpc>
                <a:spcPct val="105000"/>
              </a:lnSpc>
              <a:spcAft>
                <a:spcPts val="600"/>
              </a:spcAft>
              <a:buNone/>
            </a:pPr>
            <a:r>
              <a:rPr sz="1250" b="0">
                <a:solidFill>
                  <a:srgbClr val="5C6B5E"/>
                </a:solidFill>
                <a:latin typeface="Segoe UI"/>
              </a:rPr>
              <a:t>Name -&gt; Apply -&gt; Justify, peer-scored</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15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Preview: Week 6 &amp; Lab 5</a:t>
            </a:r>
          </a:p>
          <a:p>
            <a:pPr algn="l">
              <a:lnSpc>
                <a:spcPct val="105000"/>
              </a:lnSpc>
              <a:spcAft>
                <a:spcPts val="600"/>
              </a:spcAft>
              <a:buNone/>
            </a:pPr>
            <a:r>
              <a:rPr sz="1250" b="0">
                <a:solidFill>
                  <a:srgbClr val="5C6B5E"/>
                </a:solidFill>
                <a:latin typeface="Segoe UI"/>
              </a:rPr>
              <a:t>Unsupervised techniques coming next</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20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Exam 1 taken online (asynchronous)</a:t>
            </a:r>
          </a:p>
          <a:p>
            <a:pPr algn="l">
              <a:lnSpc>
                <a:spcPct val="105000"/>
              </a:lnSpc>
              <a:spcAft>
                <a:spcPts val="600"/>
              </a:spcAft>
              <a:buNone/>
            </a:pPr>
            <a:r>
              <a:rPr sz="1250" b="0">
                <a:solidFill>
                  <a:srgbClr val="5C6B5E"/>
                </a:solidFill>
                <a:latin typeface="Segoe UI"/>
              </a:rPr>
              <a:t>In Canvas during the exam window</a:t>
            </a:r>
          </a:p>
        </p:txBody>
      </p:sp>
      <p:sp>
        <p:nvSpPr>
          <p:cNvPr id="31" name="Rectangle 30"/>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33" name="TextBox 32"/>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34" name="Picture 33"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EXAM LOGISTICS</a:t>
            </a:r>
          </a:p>
          <a:p>
            <a:pPr algn="l">
              <a:lnSpc>
                <a:spcPct val="100000"/>
              </a:lnSpc>
              <a:spcAft>
                <a:spcPts val="600"/>
              </a:spcAft>
              <a:buNone/>
            </a:pPr>
            <a:r>
              <a:rPr sz="2500" b="1">
                <a:solidFill>
                  <a:srgbClr val="FFFFFF"/>
                </a:solidFill>
                <a:latin typeface="Segoe UI"/>
              </a:rPr>
              <a:t>Exam 1 - Everything You Need to Know</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Online via Canvas, proctored with Respondus LockDown Browser.</a:t>
            </a:r>
          </a:p>
          <a:p>
            <a:pPr algn="l" indent="-256032" marL="256032">
              <a:lnSpc>
                <a:spcPct val="105000"/>
              </a:lnSpc>
              <a:spcAft>
                <a:spcPts val="1100"/>
              </a:spcAft>
              <a:buClr>
                <a:srgbClr val="2C6E3F"/>
              </a:buClr>
              <a:buFont typeface="Segoe UI"/>
              <a:buChar char="▸"/>
            </a:pPr>
            <a:r>
              <a:rPr sz="2100" b="0">
                <a:solidFill>
                  <a:srgbClr val="1C241E"/>
                </a:solidFill>
                <a:latin typeface="Segoe UI"/>
              </a:rPr>
              <a:t>90 minutes, 100 points, non-cumulative - covers Weeks 1-4 only.</a:t>
            </a:r>
          </a:p>
          <a:p>
            <a:pPr algn="l" indent="-256032" marL="256032">
              <a:lnSpc>
                <a:spcPct val="105000"/>
              </a:lnSpc>
              <a:spcAft>
                <a:spcPts val="1100"/>
              </a:spcAft>
              <a:buClr>
                <a:srgbClr val="2C6E3F"/>
              </a:buClr>
              <a:buFont typeface="Segoe UI"/>
              <a:buChar char="▸"/>
            </a:pPr>
            <a:r>
              <a:rPr sz="2100" b="0">
                <a:solidFill>
                  <a:srgbClr val="1C241E"/>
                </a:solidFill>
                <a:latin typeface="Segoe UI"/>
              </a:rPr>
              <a:t>All formats: multiple choice, true/false, short answer, applied scenarios.</a:t>
            </a:r>
          </a:p>
          <a:p>
            <a:pPr algn="l" indent="-256032" marL="256032">
              <a:lnSpc>
                <a:spcPct val="105000"/>
              </a:lnSpc>
              <a:spcAft>
                <a:spcPts val="1100"/>
              </a:spcAft>
              <a:buClr>
                <a:srgbClr val="2C6E3F"/>
              </a:buClr>
              <a:buFont typeface="Segoe UI"/>
              <a:buChar char="▸"/>
            </a:pPr>
            <a:r>
              <a:rPr sz="2100" b="0">
                <a:solidFill>
                  <a:srgbClr val="1C241E"/>
                </a:solidFill>
                <a:latin typeface="Segoe UI"/>
              </a:rPr>
              <a:t>Open-notes; individual work - NO collaboration and NO AI assistance.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No heavy math and no coding. Taken any time during the exam window.</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Canvas + LockDown · 90 min · 100 pts · Weeks 1-4.</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DO THESE FIVE STEPS BEFORE YOU START</a:t>
            </a:r>
          </a:p>
          <a:p>
            <a:pPr algn="l">
              <a:lnSpc>
                <a:spcPct val="100000"/>
              </a:lnSpc>
              <a:spcAft>
                <a:spcPts val="600"/>
              </a:spcAft>
              <a:buNone/>
            </a:pPr>
            <a:r>
              <a:rPr sz="2500" b="1">
                <a:solidFill>
                  <a:srgbClr val="FFFFFF"/>
                </a:solidFill>
                <a:latin typeface="Segoe UI"/>
              </a:rPr>
              <a:t>Your Exam-Day Launch Sequence</a:t>
            </a:r>
          </a:p>
        </p:txBody>
      </p:sp>
      <p:pic>
        <p:nvPicPr>
          <p:cNvPr id="6" name="Picture 5" descr="exam_day_checklist.png"/>
          <p:cNvPicPr>
            <a:picLocks noChangeAspect="1"/>
          </p:cNvPicPr>
          <p:nvPr/>
        </p:nvPicPr>
        <p:blipFill>
          <a:blip r:embed="rId2"/>
          <a:stretch>
            <a:fillRect/>
          </a:stretch>
        </p:blipFill>
        <p:spPr>
          <a:xfrm>
            <a:off x="-377645" y="1325880"/>
            <a:ext cx="12946986"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Install &amp; test LockDown Browser now, find a quiet space, organize your notes, open Canvas in the window, then start your 90 minutes solo.</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HOW TO DO YOUR BEST</a:t>
            </a:r>
          </a:p>
          <a:p>
            <a:pPr algn="l">
              <a:lnSpc>
                <a:spcPct val="100000"/>
              </a:lnSpc>
              <a:spcAft>
                <a:spcPts val="600"/>
              </a:spcAft>
              <a:buNone/>
            </a:pPr>
            <a:r>
              <a:rPr sz="2500" b="1">
                <a:solidFill>
                  <a:srgbClr val="FFFFFF"/>
                </a:solidFill>
                <a:latin typeface="Segoe UI"/>
              </a:rPr>
              <a:t>Last-Minute Exam Tips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Skim these slides and Handout 4; redo the confusion-matrix practice.</a:t>
            </a:r>
          </a:p>
          <a:p>
            <a:pPr algn="l" indent="-256032" marL="256032">
              <a:lnSpc>
                <a:spcPct val="105000"/>
              </a:lnSpc>
              <a:spcAft>
                <a:spcPts val="1100"/>
              </a:spcAft>
              <a:buClr>
                <a:srgbClr val="2C6E3F"/>
              </a:buClr>
              <a:buFont typeface="Segoe UI"/>
              <a:buChar char="▸"/>
            </a:pPr>
            <a:r>
              <a:rPr sz="2100" b="0">
                <a:solidFill>
                  <a:srgbClr val="1C241E"/>
                </a:solidFill>
                <a:latin typeface="Segoe UI"/>
              </a:rPr>
              <a:t>Be able to DEFINE each key term AND give an example.</a:t>
            </a:r>
          </a:p>
          <a:p>
            <a:pPr algn="l" indent="-256032" marL="256032">
              <a:lnSpc>
                <a:spcPct val="105000"/>
              </a:lnSpc>
              <a:spcAft>
                <a:spcPts val="1100"/>
              </a:spcAft>
              <a:buClr>
                <a:srgbClr val="2C6E3F"/>
              </a:buClr>
              <a:buFont typeface="Segoe UI"/>
              <a:buChar char="▸"/>
            </a:pPr>
            <a:r>
              <a:rPr sz="2100" b="0">
                <a:solidFill>
                  <a:srgbClr val="1C241E"/>
                </a:solidFill>
                <a:latin typeface="Segoe UI"/>
              </a:rPr>
              <a:t>For scenarios: name the concept, apply it, justify with the trade-off.</a:t>
            </a:r>
          </a:p>
          <a:p>
            <a:pPr algn="l" indent="-256032" marL="256032">
              <a:lnSpc>
                <a:spcPct val="105000"/>
              </a:lnSpc>
              <a:spcAft>
                <a:spcPts val="1100"/>
              </a:spcAft>
              <a:buClr>
                <a:srgbClr val="2C6E3F"/>
              </a:buClr>
              <a:buFont typeface="Segoe UI"/>
              <a:buChar char="▸"/>
            </a:pPr>
            <a:r>
              <a:rPr sz="2100" b="0">
                <a:solidFill>
                  <a:srgbClr val="1C241E"/>
                </a:solidFill>
                <a:latin typeface="Segoe UI"/>
              </a:rPr>
              <a:t>Watch the clock - 90 minutes; don't get stuck on one item.</a:t>
            </a:r>
          </a:p>
          <a:p>
            <a:pPr algn="l" indent="-256032" marL="256032">
              <a:lnSpc>
                <a:spcPct val="105000"/>
              </a:lnSpc>
              <a:spcAft>
                <a:spcPts val="1100"/>
              </a:spcAft>
              <a:buClr>
                <a:srgbClr val="2C6E3F"/>
              </a:buClr>
              <a:buFont typeface="Segoe UI"/>
              <a:buChar char="▸"/>
            </a:pPr>
            <a:r>
              <a:rPr sz="2100" b="0">
                <a:solidFill>
                  <a:srgbClr val="1C241E"/>
                </a:solidFill>
                <a:latin typeface="Segoe UI"/>
              </a:rPr>
              <a:t>Read every multiple-choice option; beware 'always/never' absolutes.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Define + example; name-apply-justify; watch the clock.</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3-MOVE TEMPLATE FOR FULL CREDIT</a:t>
            </a:r>
          </a:p>
          <a:p>
            <a:pPr algn="l">
              <a:lnSpc>
                <a:spcPct val="100000"/>
              </a:lnSpc>
              <a:spcAft>
                <a:spcPts val="600"/>
              </a:spcAft>
              <a:buNone/>
            </a:pPr>
            <a:r>
              <a:rPr sz="2500" b="1">
                <a:solidFill>
                  <a:srgbClr val="FFFFFF"/>
                </a:solidFill>
                <a:latin typeface="Segoe UI"/>
              </a:rPr>
              <a:t>Answering Scenario Questions: Name, Apply, Justify</a:t>
            </a:r>
          </a:p>
        </p:txBody>
      </p:sp>
      <p:pic>
        <p:nvPicPr>
          <p:cNvPr id="6" name="Picture 5" descr="name_apply_justify.png"/>
          <p:cNvPicPr>
            <a:picLocks noChangeAspect="1"/>
          </p:cNvPicPr>
          <p:nvPr/>
        </p:nvPicPr>
        <p:blipFill>
          <a:blip r:embed="rId2"/>
          <a:stretch>
            <a:fillRect/>
          </a:stretch>
        </p:blipFill>
        <p:spPr>
          <a:xfrm>
            <a:off x="348030" y="1325880"/>
            <a:ext cx="11495635"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NAME the concept, APPLY it to the scenario's specifics, then JUSTIFY your call with the trade-off - a bare definition loses points.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Practice a Full Exam Scenario (Name, Apply, Justify)</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Open your notes - this rehearses the hardest question type under real (open-notes, solo) conditions. A bank's filter flags 100 emails as malicious; 20 of those were actually legitimate (false positives), and separately 5 real phishing emails slipped through (false negatives). Write a full short-answer response.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which two Week-4 metrics are at play? Describe each in plain words using the numbers.</a:t>
            </a:r>
          </a:p>
          <a:p>
            <a:pPr algn="l" indent="-256032" marL="256032">
              <a:lnSpc>
                <a:spcPct val="105000"/>
              </a:lnSpc>
              <a:spcAft>
                <a:spcPts val="1100"/>
              </a:spcAft>
              <a:buClr>
                <a:srgbClr val="2C6E3F"/>
              </a:buClr>
              <a:buFont typeface="Segoe UI"/>
              <a:buChar char="▸"/>
            </a:pPr>
            <a:r>
              <a:rPr sz="1800" b="0">
                <a:solidFill>
                  <a:srgbClr val="1C241E"/>
                </a:solidFill>
                <a:latin typeface="Segoe UI"/>
              </a:rPr>
              <a:t>APPLY: what do the 20 false positives and the 5 false negatives each mean for the bank and its customers?</a:t>
            </a:r>
          </a:p>
          <a:p>
            <a:pPr algn="l" indent="-256032" marL="256032">
              <a:lnSpc>
                <a:spcPct val="105000"/>
              </a:lnSpc>
              <a:spcAft>
                <a:spcPts val="1100"/>
              </a:spcAft>
              <a:buClr>
                <a:srgbClr val="2C6E3F"/>
              </a:buClr>
              <a:buFont typeface="Segoe UI"/>
              <a:buChar char="▸"/>
            </a:pPr>
            <a:r>
              <a:rPr sz="1800" b="0">
                <a:solidFill>
                  <a:srgbClr val="1C241E"/>
                </a:solidFill>
                <a:latin typeface="Segoe UI"/>
              </a:rPr>
              <a:t>JUSTIFY: recommend tuning toward higher precision OR higher recall, and defend the trade-off you accept.</a:t>
            </a:r>
          </a:p>
          <a:p>
            <a:pPr algn="l" indent="-256032" marL="256032">
              <a:lnSpc>
                <a:spcPct val="105000"/>
              </a:lnSpc>
              <a:spcAft>
                <a:spcPts val="1100"/>
              </a:spcAft>
              <a:buClr>
                <a:srgbClr val="2C6E3F"/>
              </a:buClr>
              <a:buFont typeface="Segoe UI"/>
              <a:buChar char="▸"/>
            </a:pPr>
            <a:r>
              <a:rPr sz="1800" b="0">
                <a:solidFill>
                  <a:srgbClr val="1C241E"/>
                </a:solidFill>
                <a:latin typeface="Segoe UI"/>
              </a:rPr>
              <a:t>Swap papers; score your neighbor's 0-3 (1 pt each: NAMED, APPLIED, JUSTIFIED).</a:t>
            </a:r>
          </a:p>
          <a:p>
            <a:pPr algn="l" indent="-256032" marL="256032">
              <a:lnSpc>
                <a:spcPct val="105000"/>
              </a:lnSpc>
              <a:spcAft>
                <a:spcPts val="1100"/>
              </a:spcAft>
              <a:buClr>
                <a:srgbClr val="2C6E3F"/>
              </a:buClr>
              <a:buFont typeface="Segoe UI"/>
              <a:buChar char="▸"/>
            </a:pPr>
            <a:r>
              <a:rPr sz="1800" b="0">
                <a:solidFill>
                  <a:srgbClr val="1C241E"/>
                </a:solidFill>
                <a:latin typeface="Segoe UI"/>
              </a:rPr>
              <a:t>Deliverable: a 4-6 sentence Name-&gt;Apply-&gt;Justify answer with a peer score and one strength + one gap noted.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PREVIEW · WEEK 6   ·   ~15 MIN</a:t>
            </a:r>
          </a:p>
          <a:p>
            <a:pPr algn="l">
              <a:lnSpc>
                <a:spcPct val="100000"/>
              </a:lnSpc>
              <a:spcAft>
                <a:spcPts val="600"/>
              </a:spcAft>
              <a:buNone/>
            </a:pPr>
            <a:r>
              <a:rPr sz="3800" b="1">
                <a:solidFill>
                  <a:srgbClr val="FFFFFF"/>
                </a:solidFill>
                <a:latin typeface="Segoe UI"/>
              </a:rPr>
              <a:t>Where Unsupervised Learning Goes Next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COMING NEXT</a:t>
            </a:r>
          </a:p>
          <a:p>
            <a:pPr algn="l">
              <a:lnSpc>
                <a:spcPct val="100000"/>
              </a:lnSpc>
              <a:spcAft>
                <a:spcPts val="600"/>
              </a:spcAft>
              <a:buNone/>
            </a:pPr>
            <a:r>
              <a:rPr sz="2500" b="1">
                <a:solidFill>
                  <a:srgbClr val="FFFFFF"/>
                </a:solidFill>
                <a:latin typeface="Segoe UI"/>
              </a:rPr>
              <a:t>Week 6: Unsupervised Learning Goes Hands-On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Deeper k-means: choosing k well and scaling features.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Hierarchical clustering and reading dendrograms in code.</a:t>
            </a:r>
          </a:p>
          <a:p>
            <a:pPr algn="l" indent="-256032" marL="256032">
              <a:lnSpc>
                <a:spcPct val="105000"/>
              </a:lnSpc>
              <a:spcAft>
                <a:spcPts val="1100"/>
              </a:spcAft>
              <a:buClr>
                <a:srgbClr val="2C6E3F"/>
              </a:buClr>
              <a:buFont typeface="Segoe UI"/>
              <a:buChar char="▸"/>
            </a:pPr>
            <a:r>
              <a:rPr sz="2100" b="0">
                <a:solidFill>
                  <a:srgbClr val="1C241E"/>
                </a:solidFill>
                <a:latin typeface="Segoe UI"/>
              </a:rPr>
              <a:t>Anomaly detection with isolation forests and outlier scores.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Real security data: unusual logins, traffic, and behavior.</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You'll build and interpret these yourself in Colab.</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Deeper clustering + anomaly detection, hands-on.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