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Welcome and frame the unit: 'For four weeks every model learned from labeled answers. Today the data has NO answers - and we let the algorithm find the structure itself.' Keep it intuition-first, no math. Note Exam 1 is an online exam this week (90 minutes, Weeks 1-4, taken in Canvas) - today's new material is NOT on it, so relax and engage. Preview the payoff: by the end we'll cluster real login behavior and spot anomalies. Reach Part 1 by ~minute 8. ~1 min.</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Fast check of the core distinction. Answers: supervised; unsupervised; unsupervised. The tell: are the ANSWERS already attached? Yes -&gt; supervised; no -&gt; unsupervised. Quick cold-call. ~2 min.</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'The flagship unsupervised tool is clustering - and it's a workhorse in security.' ~15 minutes with an activity.</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Define clustering plainly: put similar things together, separate different things, where 'similar' means close in feature space. Each group gets a center summarizing its typical member. Misconception to flag: clusters are GROUPS, not labels - the method won't say 'this is the attack group'; you interpret that. ~3 min.</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Cover Objective 3 - both sides. Business: segmentation and recommendations students already experience as targeted ads. Security (the focus of this week): group traffic into patterns, malware into families, and users into behavior baselines - all without labels. Emphasize that defining 'normal' behavior is the foundation for spotting abnormal, which the demo will show. ~3 min.</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'cluster' concrete for security - Objective 2's heart. One cluster is ordinary staff behavior; another is unusual (big late-night transfers, new devices); a tiny outlier group is exactly what an analyst inspects. Emphasize the workflow: clustering surfaces groups; the human investigates. Discussion: 'Which cluster here would you look at first, and why?' ~3 min.</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figure. Each point is one login described by two features (duration, data volume). With no labels, clustering found three natural groups and marked each center with an X. Point out how tight and separated the groups are. Ask: 'What might make one group different?' - short vs long sessions, low vs high transfer. That interpretation is Objective 4, practiced in the demo. ~3 min.</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Students practice interpreting clusters - the human half of unsupervised learning. Good answers describe groups by features and reason about routine vs unusual. No single right answer; reward sound security reasoning. Pairs 2, discuss 1. ~3 min.</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'There's more than one way to cluster. Let's meet the two most common and see how they differ.' ~16 minutes with a comparison activity.</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Explain k-means as a simple repeating recipe, no equations. Analogy: place k 'campfires'; everyone walks to the nearest; each campfire moves to the middle of its crowd; repeat until nobody switches. Be honest that k is a human choice - too small over-merges, too large fragments; try a few and judge usefulness. Students run this in Lab 5. ~4 min.</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Reinforce the recipe visually: pick k centers, assign, move, and repeat until stable. The curved arrow is the loop; it stops when no point switches groups. Emphasize again that YOU choose k. This is exactly what scikit-learn's KMeans automates in Lab 5. ~2 min.</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Retrieval that bridges to today. Pairs 2 min, cold-call 2-3. Expected: models needed LABELED examples; labels were spam/ham or a risk score; no labels for brand-new attacks, raw logs, or un-triaged alerts. Land the pivot: 'Today's data has no label column - so what can we still learn?' ~5 min.</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Introduce hierarchical clustering by contrast with k-means. Analogy: like building a family tree of similarity - start with individuals, keep pairing up the most alike, until one big family remains. The big advantage: you don't commit to k in advance; you cut the resulting tree at whatever height gives useful groups. The next slide shows that tree. ~3 min.</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Teach students to read a dendrogram - part of Objective 4. Each leaf is a login; branches join as groups merge; the HEIGHT of a join shows how different the groups were (higher = more different). Cutting the tree with a horizontal line (the red dashed line) at a chosen height yields that many clusters - here, cutting low gives 3 clear groups. This is the signature hierarchical visual. ~3 min.</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the two methods on the SAME points. Reassure: they often find similar groups (colors may differ - cluster labels are arbitrary). The DIFFERENCE is how they get there and what you must decide: k-means needs k chosen up front and is fast on big data; hierarchical needs no k and gives a full tree to explore but is heavier on large datasets. ~3 min.</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Give a practical decision rule. Reach for k-means when you have a sense of k and lots of data; reach for hierarchical when you want to discover the number of groups or see nested structure and the dataset is modest. Both are unsupervised and label-free. Preview that Week 6 goes deeper on both. ~3 min.</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'Let's run the whole workflow on real-looking login data - cluster it, then flag the odd ones.' ~16 minutes, ending with a decision discussion. Run it live in Colab if you can.</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Set up a realistic, label-free security task - where unsupervised learning shines. With no labeled attacks, supervised methods can't help, which motivates clustering + anomaly detection. Lay out the two-step plan students will see in code next. Build anticipation: 'Let's find the suspicious logins nobody labeled.' ~2 min.</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Show the whole workflow is a handful of lines - the same scikit-learn create -&gt; fit pattern from Weeks 3-4, but with NO y. KMeans tags each login with a group; IsolationForest flags outliers (-1). Read each line and stress: still no labels. Don't dwell on IsolationForest internals (Week 6) - here it's 'a method that flags odd points.' This IS the Lab 5 pipeline. ~4 min.</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Interpret the clustering output like an analyst - Objective 4 in action. Give each cluster a plain-language identity from its features. Two beginner cautions: these are all NORMAL behavior groups (clustering describes the baseline), and cluster NUMBERS are arbitrary names, not scores. The key question becomes: what falls outside these groups? ~3 min.</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Bring it home visually. The red points sit outside every normal cluster - think 3 a.m. logins, brand-new devices, many failed attempts - and get flagged for an analyst. Crucially, this used NO labels: clustering defined normal, anomaly detection surfaced the exceptions. That's how unsupervised methods catch attacks nobody labeled yet. ~3 min.</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judgment discussion connecting to Week 4's trade-offs. Reasonable answers: review rather than auto-block (avoid false-positive harm); extra info like user, location, or recent behavior helps; too high an anomaly rate floods analysts with false alarms (alert fatigue). Pairs 2, discuss 2. ~4 min.</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Walk the plan; the row minutes add up to exactly 75. Set expectations: today is a complete tour of unsupervised learning at the intuition level - what it is, clustering, two clustering methods, and a hands-on demo. All four Week 5 objectives are covered today. ~1 min.</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Summarize the demo as a reusable two-stage pipeline: cluster to find normal groups, then flag what doesn't fit, then a human reviews the few flagged. Stress the baseline arrow: no labels are used anywhere. This is the exact logic students automate in Lab 5 and deepen in Week 6. ~2 min.</a:t>
            </a:r>
          </a:p>
        </p:txBody>
      </p:sp>
      <p:sp>
        <p:nvSpPr>
          <p:cNvPr id="4" name="Slide Number Placeholder 3"/>
          <p:cNvSpPr>
            <a:spLocks noGrp="1"/>
          </p:cNvSpPr>
          <p:nvPr>
            <p:ph type="sldNum" idx="5" sz="quarter"/>
          </p:nvPr>
        </p:nvSpPr>
        <p:spPr/>
      </p:sp>
    </p:spTree>
  </p:cSld>
  <p:clrMapOvr>
    <a:masterClrMapping/>
  </p:clrMapOvr>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Students do k-means AND anomaly detection by hand. Debrief: ~3 normal groups (routine staff; backups/service accounts; evening interactive) - each X is the 'typical member'; clustering DESCRIBES the baseline, it doesn't label anything 'bad.' The lone 3 a.m. high-failed point fits no cluster = the anomaly. Recommend REVIEW, not auto-block (context should confirm first). This is the demo's cluster-then-flag logic, done by hand. ~12 min.</a:t>
            </a:r>
          </a:p>
        </p:txBody>
      </p:sp>
      <p:sp>
        <p:nvSpPr>
          <p:cNvPr id="4" name="Slide Number Placeholder 3"/>
          <p:cNvSpPr>
            <a:spLocks noGrp="1"/>
          </p:cNvSpPr>
          <p:nvPr>
            <p:ph type="sldNum" idx="5" sz="quarter"/>
          </p:nvPr>
        </p:nvSpPr>
        <p:spPr/>
      </p:sp>
    </p:spTree>
  </p:cSld>
  <p:clrMapOvr>
    <a:masterClrMapping/>
  </p:clrMapOvr>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Recap one point per objective. Cold-call: 'What makes a task unsupervised?' (no labels), 'k-means vs hierarchical - one difference?' (k up front vs a tree you cut), and 'what does a cluster mean in security?' (a behavior group). ~2 min.</a:t>
            </a:r>
          </a:p>
        </p:txBody>
      </p:sp>
      <p:sp>
        <p:nvSpPr>
          <p:cNvPr id="4" name="Slide Number Placeholder 3"/>
          <p:cNvSpPr>
            <a:spLocks noGrp="1"/>
          </p:cNvSpPr>
          <p:nvPr>
            <p:ph type="sldNum" idx="5" sz="quarter"/>
          </p:nvPr>
        </p:nvSpPr>
        <p:spPr/>
      </p:sp>
    </p:spTree>
  </p:cSld>
  <p:clrMapOvr>
    <a:masterClrMapping/>
  </p:clrMapOvr>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Orient students. Remind them Exam 1 is online this week (90 minutes, 100 points, Weeks 1-4 only - not today's material) and point to the study guide and practice exam; tell them to test LockDown Browser. Build anticipation for Week 6 and Lab 5, which reuse today's workflow. ~2 min.</a:t>
            </a:r>
          </a:p>
        </p:txBody>
      </p:sp>
      <p:sp>
        <p:nvSpPr>
          <p:cNvPr id="4" name="Slide Number Placeholder 3"/>
          <p:cNvSpPr>
            <a:spLocks noGrp="1"/>
          </p:cNvSpPr>
          <p:nvPr>
            <p:ph type="sldNum" idx="5" sz="quarter"/>
          </p:nvPr>
        </p:nvSpPr>
        <p:spPr/>
      </p:sp>
    </p:spTree>
  </p:cSld>
  <p:clrMapOvr>
    <a:masterClrMapping/>
  </p:clrMapOvr>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Close with the exit ticket. The 'unsupervised' answers confirm Objective 1; the k-means-vs-hierarchical answers confirm Part 3. Use the clarification requests to shape a quick Canvas note before Week 6. ~2 min.</a:t>
            </a:r>
          </a:p>
        </p:txBody>
      </p:sp>
      <p:sp>
        <p:nvSpPr>
          <p:cNvPr id="4" name="Slide Number Placeholder 3"/>
          <p:cNvSpPr>
            <a:spLocks noGrp="1"/>
          </p:cNvSpPr>
          <p:nvPr>
            <p:ph type="sldNum" idx="5" sz="quarter"/>
          </p:nvPr>
        </p:nvSpPr>
        <p:spPr/>
      </p:sp>
    </p:spTree>
  </p:cSld>
  <p:clrMapOvr>
    <a:masterClrMapping/>
  </p:clrMapOvr>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Appendix slide: references and further reading for students. Post to Canvas or leave visible during the exit ticket - it is not part of the timed lecture. Point curious students to the scikit-learn clustering guide and the ML Crash Course as gentle next steps.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State the four objectives - all covered today. Contrast with prior weeks: no labeled answers this time; the algorithm finds structure itself. Tell students the live demo at the end ties every objective together. ~1 min.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Transition: 'First, the core idea - learning when nobody hands you the answers.' ~14 minutes, ending with a quick sorting activity.</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Define by contrast - the clearest route for beginners. Hammer the single difference: is there a label column? Head off the top misconception: 'unsupervised' means the DATA has no labels, not that no human is involved - we still choose features, run the method, and interpret. ~3 min.</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Make it visual. Left: points arrive pre-colored by their label - supervised. Right: the SAME points with no colors given; the method finds groups and centers on its own - unsupervised. Ask: 'With no labels, how did it find groups on the right?' Answer: by putting nearby points together - that intuition is clustering, coming in Part 2. ~3 min.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Motivate the real-world need - the 'why and when' from the objective. Labeled data is a luxury: tagging millions of logins by hand is impractical, novel attacks have no label, and often you don't yet know the categories. Unsupervised methods turn raw data into insight and can surface the unknown - recall Week 4's point that supervised models only catch what they were taught. ~3 min.</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Give a quick map so students see the breadth. Name the three unsupervised jobs but keep focus on clustering (today) and anomaly detection (the demo). Use the photo-box analogy: nobody gives you categories, yet you form piles by similarity - that's clustering, and you interpret what each pile means. Ask for a student example (music, a messy drawer). ~3 min.</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 Id="rId3" Type="http://schemas.openxmlformats.org/officeDocument/2006/relationships/image" Target="../media/image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 Id="rId3" Type="http://schemas.openxmlformats.org/officeDocument/2006/relationships/image" Target="../media/image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 Id="rId3" Type="http://schemas.openxmlformats.org/officeDocument/2006/relationships/image" Target="../media/image2.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image" Target="../media/image2.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4572000"/>
            <a:ext cx="12191695"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csu-white.png"/>
          <p:cNvPicPr>
            <a:picLocks noChangeAspect="1"/>
          </p:cNvPicPr>
          <p:nvPr/>
        </p:nvPicPr>
        <p:blipFill>
          <a:blip r:embed="rId2"/>
          <a:stretch>
            <a:fillRect/>
          </a:stretch>
        </p:blipFill>
        <p:spPr>
          <a:xfrm>
            <a:off x="640080" y="640080"/>
            <a:ext cx="1371600" cy="1371600"/>
          </a:xfrm>
          <a:prstGeom prst="rect">
            <a:avLst/>
          </a:prstGeom>
        </p:spPr>
      </p:pic>
      <p:sp>
        <p:nvSpPr>
          <p:cNvPr id="5" name="TextBox 4"/>
          <p:cNvSpPr txBox="1"/>
          <p:nvPr/>
        </p:nvSpPr>
        <p:spPr>
          <a:xfrm>
            <a:off x="685800" y="2286000"/>
            <a:ext cx="10789920" cy="2286000"/>
          </a:xfrm>
          <a:prstGeom prst="rect">
            <a:avLst/>
          </a:prstGeom>
          <a:noFill/>
        </p:spPr>
        <p:txBody>
          <a:bodyPr wrap="square" anchor="t" lIns="0" rIns="0" tIns="0" bIns="0">
            <a:spAutoFit/>
          </a:bodyPr>
          <a:lstStyle/>
          <a:p>
            <a:pPr algn="l">
              <a:lnSpc>
                <a:spcPct val="105000"/>
              </a:lnSpc>
              <a:spcAft>
                <a:spcPts val="600"/>
              </a:spcAft>
              <a:buNone/>
            </a:pPr>
            <a:r>
              <a:rPr sz="1800" b="1">
                <a:solidFill>
                  <a:srgbClr val="C8C372"/>
                </a:solidFill>
                <a:latin typeface="Segoe UI"/>
              </a:rPr>
              <a:t>WEEK 5  ·  MONDAY  ·  75 MINUTES</a:t>
            </a:r>
          </a:p>
          <a:p>
            <a:pPr algn="l">
              <a:lnSpc>
                <a:spcPct val="100000"/>
              </a:lnSpc>
              <a:spcAft>
                <a:spcPts val="400"/>
              </a:spcAft>
              <a:buNone/>
            </a:pPr>
            <a:r>
              <a:rPr sz="4000" b="1">
                <a:solidFill>
                  <a:srgbClr val="FFFFFF"/>
                </a:solidFill>
                <a:latin typeface="Segoe UI"/>
              </a:rPr>
              <a:t>Unsupervised Learning: Finding Patterns Without Labels</a:t>
            </a:r>
          </a:p>
          <a:p>
            <a:pPr algn="l">
              <a:lnSpc>
                <a:spcPct val="105000"/>
              </a:lnSpc>
              <a:spcAft>
                <a:spcPts val="0"/>
              </a:spcAft>
              <a:buNone/>
            </a:pPr>
            <a:r>
              <a:rPr sz="2200" b="0">
                <a:solidFill>
                  <a:srgbClr val="E7F1E8"/>
                </a:solidFill>
                <a:latin typeface="Segoe UI"/>
              </a:rPr>
              <a:t>Clustering as a Security Tool  ·  k-means vs. Hierarchical  ·  Live Anomaly Demo</a:t>
            </a:r>
          </a:p>
        </p:txBody>
      </p:sp>
      <p:sp>
        <p:nvSpPr>
          <p:cNvPr id="6" name="TextBox 5"/>
          <p:cNvSpPr txBox="1"/>
          <p:nvPr/>
        </p:nvSpPr>
        <p:spPr>
          <a:xfrm>
            <a:off x="685800" y="4846320"/>
            <a:ext cx="10789920" cy="1097280"/>
          </a:xfrm>
          <a:prstGeom prst="rect">
            <a:avLst/>
          </a:prstGeom>
          <a:noFill/>
        </p:spPr>
        <p:txBody>
          <a:bodyPr wrap="square" anchor="t" lIns="0" rIns="0" tIns="0" bIns="0">
            <a:spAutoFit/>
          </a:bodyPr>
          <a:lstStyle/>
          <a:p>
            <a:pPr algn="l">
              <a:lnSpc>
                <a:spcPct val="105000"/>
              </a:lnSpc>
              <a:spcAft>
                <a:spcPts val="200"/>
              </a:spcAft>
              <a:buNone/>
            </a:pPr>
            <a:r>
              <a:rPr sz="1500" b="1">
                <a:solidFill>
                  <a:srgbClr val="FFFFFF"/>
                </a:solidFill>
                <a:latin typeface="Segoe UI"/>
              </a:rPr>
              <a:t>CIS 350: AI for Cybersecurity — Smart Defense for the Digital Business</a:t>
            </a:r>
          </a:p>
          <a:p>
            <a:pPr algn="l">
              <a:lnSpc>
                <a:spcPct val="105000"/>
              </a:lnSpc>
              <a:spcAft>
                <a:spcPts val="600"/>
              </a:spcAft>
              <a:buNone/>
            </a:pPr>
            <a:r>
              <a:rPr sz="1300" b="0">
                <a:solidFill>
                  <a:srgbClr val="CFE0D3"/>
                </a:solidFill>
                <a:latin typeface="Segoe UI"/>
              </a:rPr>
              <a:t>Ramadan Abdunabi, Ph.D.  ·  Computer Information Systems</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Labeled or unlabeled?</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For each situation decide: supervised (labeled) or unsupervised (unlabeled)?</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Emails marked spam/ham; learn to flag new ones.  -&gt; ?</a:t>
            </a:r>
          </a:p>
          <a:p>
            <a:pPr algn="l" indent="-256032" marL="256032">
              <a:lnSpc>
                <a:spcPct val="105000"/>
              </a:lnSpc>
              <a:spcAft>
                <a:spcPts val="1100"/>
              </a:spcAft>
              <a:buClr>
                <a:srgbClr val="2C6E3F"/>
              </a:buClr>
              <a:buFont typeface="Segoe UI"/>
              <a:buChar char="▸"/>
            </a:pPr>
            <a:r>
              <a:rPr sz="1800" b="0">
                <a:solidFill>
                  <a:srgbClr val="1C241E"/>
                </a:solidFill>
                <a:latin typeface="Segoe UI"/>
              </a:rPr>
              <a:t>A pile of logins with no idea which are attacks.  -&gt; ?</a:t>
            </a:r>
          </a:p>
          <a:p>
            <a:pPr algn="l" indent="-256032" marL="256032">
              <a:lnSpc>
                <a:spcPct val="105000"/>
              </a:lnSpc>
              <a:spcAft>
                <a:spcPts val="1100"/>
              </a:spcAft>
              <a:buClr>
                <a:srgbClr val="2C6E3F"/>
              </a:buClr>
              <a:buFont typeface="Segoe UI"/>
              <a:buChar char="▸"/>
            </a:pPr>
            <a:r>
              <a:rPr sz="1800" b="0">
                <a:solidFill>
                  <a:srgbClr val="1C241E"/>
                </a:solidFill>
                <a:latin typeface="Segoe UI"/>
              </a:rPr>
              <a:t>Group customers by behavior with no preset categories.  -&gt; ?</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2 · CLUSTERING AS A SECURITY TOOL   ·   ~15 MIN</a:t>
            </a:r>
          </a:p>
          <a:p>
            <a:pPr algn="l">
              <a:lnSpc>
                <a:spcPct val="100000"/>
              </a:lnSpc>
              <a:spcAft>
                <a:spcPts val="600"/>
              </a:spcAft>
              <a:buNone/>
            </a:pPr>
            <a:r>
              <a:rPr sz="3800" b="1">
                <a:solidFill>
                  <a:srgbClr val="FFFFFF"/>
                </a:solidFill>
                <a:latin typeface="Segoe UI"/>
              </a:rPr>
              <a:t>Grouping Traffic, Behavior &amp; Malware</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DEFINITION</a:t>
            </a:r>
          </a:p>
          <a:p>
            <a:pPr algn="l">
              <a:lnSpc>
                <a:spcPct val="100000"/>
              </a:lnSpc>
              <a:spcAft>
                <a:spcPts val="600"/>
              </a:spcAft>
              <a:buNone/>
            </a:pPr>
            <a:r>
              <a:rPr sz="2500" b="1">
                <a:solidFill>
                  <a:srgbClr val="FFFFFF"/>
                </a:solidFill>
                <a:latin typeface="Segoe UI"/>
              </a:rPr>
              <a:t>Clustering: Grouping Similar Things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Clustering automatically groups data points that are similar.</a:t>
            </a:r>
          </a:p>
          <a:p>
            <a:pPr algn="l" indent="-256032" marL="256032">
              <a:lnSpc>
                <a:spcPct val="105000"/>
              </a:lnSpc>
              <a:spcAft>
                <a:spcPts val="1100"/>
              </a:spcAft>
              <a:buClr>
                <a:srgbClr val="2C6E3F"/>
              </a:buClr>
              <a:buFont typeface="Segoe UI"/>
              <a:buChar char="▸"/>
            </a:pPr>
            <a:r>
              <a:rPr sz="2100" b="0">
                <a:solidFill>
                  <a:srgbClr val="1C241E"/>
                </a:solidFill>
                <a:latin typeface="Segoe UI"/>
              </a:rPr>
              <a:t>'Similar' = close together when we plot the records by their features.</a:t>
            </a:r>
          </a:p>
          <a:p>
            <a:pPr algn="l" indent="-256032" marL="256032">
              <a:lnSpc>
                <a:spcPct val="105000"/>
              </a:lnSpc>
              <a:spcAft>
                <a:spcPts val="1100"/>
              </a:spcAft>
              <a:buClr>
                <a:srgbClr val="2C6E3F"/>
              </a:buClr>
              <a:buFont typeface="Segoe UI"/>
              <a:buChar char="▸"/>
            </a:pPr>
            <a:r>
              <a:rPr sz="2100" b="0">
                <a:solidFill>
                  <a:srgbClr val="1C241E"/>
                </a:solidFill>
                <a:latin typeface="Segoe UI"/>
              </a:rPr>
              <a:t>Same cluster = alike; different clusters = different.</a:t>
            </a:r>
          </a:p>
          <a:p>
            <a:pPr algn="l" indent="-256032" marL="256032">
              <a:lnSpc>
                <a:spcPct val="105000"/>
              </a:lnSpc>
              <a:spcAft>
                <a:spcPts val="1100"/>
              </a:spcAft>
              <a:buClr>
                <a:srgbClr val="2C6E3F"/>
              </a:buClr>
              <a:buFont typeface="Segoe UI"/>
              <a:buChar char="▸"/>
            </a:pPr>
            <a:r>
              <a:rPr sz="2100" b="0">
                <a:solidFill>
                  <a:srgbClr val="1C241E"/>
                </a:solidFill>
                <a:latin typeface="Segoe UI"/>
              </a:rPr>
              <a:t>No labels needed - the method finds the groups from the data.</a:t>
            </a:r>
          </a:p>
          <a:p>
            <a:pPr algn="l" indent="-256032" marL="256032">
              <a:lnSpc>
                <a:spcPct val="105000"/>
              </a:lnSpc>
              <a:spcAft>
                <a:spcPts val="1100"/>
              </a:spcAft>
              <a:buClr>
                <a:srgbClr val="2C6E3F"/>
              </a:buClr>
              <a:buFont typeface="Segoe UI"/>
              <a:buChar char="▸"/>
            </a:pPr>
            <a:r>
              <a:rPr sz="2100" b="0">
                <a:solidFill>
                  <a:srgbClr val="1C241E"/>
                </a:solidFill>
                <a:latin typeface="Segoe UI"/>
              </a:rPr>
              <a:t>Each group gets a 'center' - its typical member.</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Clustering = auto-group similar points; no labels.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BUSINESS &amp; SECURITY USES</a:t>
            </a:r>
          </a:p>
          <a:p>
            <a:pPr algn="l">
              <a:lnSpc>
                <a:spcPct val="100000"/>
              </a:lnSpc>
              <a:spcAft>
                <a:spcPts val="600"/>
              </a:spcAft>
              <a:buNone/>
            </a:pPr>
            <a:r>
              <a:rPr sz="2500" b="1">
                <a:solidFill>
                  <a:srgbClr val="FFFFFF"/>
                </a:solidFill>
                <a:latin typeface="Segoe UI"/>
              </a:rPr>
              <a:t>What Clustering Is Used For</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Business: segment customers, power recommendations, organize documents.</a:t>
            </a:r>
          </a:p>
          <a:p>
            <a:pPr algn="l" indent="-256032" marL="256032">
              <a:lnSpc>
                <a:spcPct val="105000"/>
              </a:lnSpc>
              <a:spcAft>
                <a:spcPts val="1100"/>
              </a:spcAft>
              <a:buClr>
                <a:srgbClr val="2C6E3F"/>
              </a:buClr>
              <a:buFont typeface="Segoe UI"/>
              <a:buChar char="▸"/>
            </a:pPr>
            <a:r>
              <a:rPr sz="2100" b="0">
                <a:solidFill>
                  <a:srgbClr val="1C241E"/>
                </a:solidFill>
                <a:latin typeface="Segoe UI"/>
              </a:rPr>
              <a:t>Security: group similar NETWORK TRAFFIC to reveal patterns and baselines.</a:t>
            </a:r>
          </a:p>
          <a:p>
            <a:pPr algn="l" indent="-256032" marL="256032">
              <a:lnSpc>
                <a:spcPct val="105000"/>
              </a:lnSpc>
              <a:spcAft>
                <a:spcPts val="1100"/>
              </a:spcAft>
              <a:buClr>
                <a:srgbClr val="2C6E3F"/>
              </a:buClr>
              <a:buFont typeface="Segoe UI"/>
              <a:buChar char="▸"/>
            </a:pPr>
            <a:r>
              <a:rPr sz="2100" b="0">
                <a:solidFill>
                  <a:srgbClr val="1C241E"/>
                </a:solidFill>
                <a:latin typeface="Segoe UI"/>
              </a:rPr>
              <a:t>Security: cluster MALWARE SAMPLES into families that behave alike.</a:t>
            </a:r>
          </a:p>
          <a:p>
            <a:pPr algn="l" indent="-256032" marL="256032">
              <a:lnSpc>
                <a:spcPct val="105000"/>
              </a:lnSpc>
              <a:spcAft>
                <a:spcPts val="1100"/>
              </a:spcAft>
              <a:buClr>
                <a:srgbClr val="2C6E3F"/>
              </a:buClr>
              <a:buFont typeface="Segoe UI"/>
              <a:buChar char="▸"/>
            </a:pPr>
            <a:r>
              <a:rPr sz="2100" b="0">
                <a:solidFill>
                  <a:srgbClr val="1C241E"/>
                </a:solidFill>
                <a:latin typeface="Segoe UI"/>
              </a:rPr>
              <a:t>Security: profile normal USER BEHAVIOR to define 'typical.'</a:t>
            </a:r>
          </a:p>
          <a:p>
            <a:pPr algn="l" indent="-256032" marL="256032">
              <a:lnSpc>
                <a:spcPct val="105000"/>
              </a:lnSpc>
              <a:spcAft>
                <a:spcPts val="1100"/>
              </a:spcAft>
              <a:buClr>
                <a:srgbClr val="2C6E3F"/>
              </a:buClr>
              <a:buFont typeface="Segoe UI"/>
              <a:buChar char="▸"/>
            </a:pPr>
            <a:r>
              <a:rPr sz="2100" b="0">
                <a:solidFill>
                  <a:srgbClr val="1C241E"/>
                </a:solidFill>
                <a:latin typeface="Segoe UI"/>
              </a:rPr>
              <a:t>Common thread: make sense of large, unlabeled data fast.</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Segment customers; group traffic, malware, behavior.</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CLUSTERS IN SECURITY</a:t>
            </a:r>
          </a:p>
          <a:p>
            <a:pPr algn="l">
              <a:lnSpc>
                <a:spcPct val="100000"/>
              </a:lnSpc>
              <a:spcAft>
                <a:spcPts val="600"/>
              </a:spcAft>
              <a:buNone/>
            </a:pPr>
            <a:r>
              <a:rPr sz="2500" b="1">
                <a:solidFill>
                  <a:srgbClr val="FFFFFF"/>
                </a:solidFill>
                <a:latin typeface="Segoe UI"/>
              </a:rPr>
              <a:t>What a 'Cluster' Means in Security Data</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A cluster is a group of records that BEHAVE similarly.</a:t>
            </a:r>
          </a:p>
          <a:p>
            <a:pPr algn="l" indent="-256032" marL="256032">
              <a:lnSpc>
                <a:spcPct val="105000"/>
              </a:lnSpc>
              <a:spcAft>
                <a:spcPts val="1100"/>
              </a:spcAft>
              <a:buClr>
                <a:srgbClr val="2C6E3F"/>
              </a:buClr>
              <a:buFont typeface="Segoe UI"/>
              <a:buChar char="▸"/>
            </a:pPr>
            <a:r>
              <a:rPr sz="2100" b="0">
                <a:solidFill>
                  <a:srgbClr val="1C241E"/>
                </a:solidFill>
                <a:latin typeface="Segoe UI"/>
              </a:rPr>
              <a:t>Example: short, local, business-hours logins = typical staff.</a:t>
            </a:r>
          </a:p>
          <a:p>
            <a:pPr algn="l" indent="-256032" marL="256032">
              <a:lnSpc>
                <a:spcPct val="105000"/>
              </a:lnSpc>
              <a:spcAft>
                <a:spcPts val="1100"/>
              </a:spcAft>
              <a:buClr>
                <a:srgbClr val="2C6E3F"/>
              </a:buClr>
              <a:buFont typeface="Segoe UI"/>
              <a:buChar char="▸"/>
            </a:pPr>
            <a:r>
              <a:rPr sz="2100" b="0">
                <a:solidFill>
                  <a:srgbClr val="1C241E"/>
                </a:solidFill>
                <a:latin typeface="Segoe UI"/>
              </a:rPr>
              <a:t>Another: large late-night transfers from new devices.</a:t>
            </a:r>
          </a:p>
          <a:p>
            <a:pPr algn="l" indent="-256032" marL="256032">
              <a:lnSpc>
                <a:spcPct val="105000"/>
              </a:lnSpc>
              <a:spcAft>
                <a:spcPts val="1100"/>
              </a:spcAft>
              <a:buClr>
                <a:srgbClr val="2C6E3F"/>
              </a:buClr>
              <a:buFont typeface="Segoe UI"/>
              <a:buChar char="▸"/>
            </a:pPr>
            <a:r>
              <a:rPr sz="2100" b="0">
                <a:solidFill>
                  <a:srgbClr val="1C241E"/>
                </a:solidFill>
                <a:latin typeface="Segoe UI"/>
              </a:rPr>
              <a:t>A small, odd cluster (or lone point) can signal suspicious activity.</a:t>
            </a:r>
          </a:p>
          <a:p>
            <a:pPr algn="l" indent="-256032" marL="256032">
              <a:lnSpc>
                <a:spcPct val="105000"/>
              </a:lnSpc>
              <a:spcAft>
                <a:spcPts val="1100"/>
              </a:spcAft>
              <a:buClr>
                <a:srgbClr val="2C6E3F"/>
              </a:buClr>
              <a:buFont typeface="Segoe UI"/>
              <a:buChar char="▸"/>
            </a:pPr>
            <a:r>
              <a:rPr sz="2100" b="0">
                <a:solidFill>
                  <a:srgbClr val="1C241E"/>
                </a:solidFill>
                <a:latin typeface="Segoe UI"/>
              </a:rPr>
              <a:t>Clusters describe behavior; a human decides which groups matter.</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A cluster = a behavior group; you judge which matter.</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GROUPS EMERGE WITH NO LABELS</a:t>
            </a:r>
          </a:p>
          <a:p>
            <a:pPr algn="l">
              <a:lnSpc>
                <a:spcPct val="100000"/>
              </a:lnSpc>
              <a:spcAft>
                <a:spcPts val="600"/>
              </a:spcAft>
              <a:buNone/>
            </a:pPr>
            <a:r>
              <a:rPr sz="2500" b="1">
                <a:solidFill>
                  <a:srgbClr val="FFFFFF"/>
                </a:solidFill>
                <a:latin typeface="Segoe UI"/>
              </a:rPr>
              <a:t>Clustering Login Sessions</a:t>
            </a:r>
          </a:p>
        </p:txBody>
      </p:sp>
      <p:pic>
        <p:nvPicPr>
          <p:cNvPr id="6" name="Picture 5" descr="clusters.png"/>
          <p:cNvPicPr>
            <a:picLocks noChangeAspect="1"/>
          </p:cNvPicPr>
          <p:nvPr/>
        </p:nvPicPr>
        <p:blipFill>
          <a:blip r:embed="rId2"/>
          <a:stretch>
            <a:fillRect/>
          </a:stretch>
        </p:blipFill>
        <p:spPr>
          <a:xfrm>
            <a:off x="2667936" y="1325880"/>
            <a:ext cx="6855823"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Each dot is a login; the method found three behavior groups (colors) and their centers (X) with no labels.</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15</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ACTIVITY  ·  3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What could each cluster be?</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Look at the three-cluster login plot. With a neighbor:</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Describe each cluster in plain words (e.g., 'short, low-volume').</a:t>
            </a:r>
          </a:p>
          <a:p>
            <a:pPr algn="l" indent="-256032" marL="256032">
              <a:lnSpc>
                <a:spcPct val="105000"/>
              </a:lnSpc>
              <a:spcAft>
                <a:spcPts val="1100"/>
              </a:spcAft>
              <a:buClr>
                <a:srgbClr val="2C6E3F"/>
              </a:buClr>
              <a:buFont typeface="Segoe UI"/>
              <a:buChar char="▸"/>
            </a:pPr>
            <a:r>
              <a:rPr sz="1800" b="0">
                <a:solidFill>
                  <a:srgbClr val="1C241E"/>
                </a:solidFill>
                <a:latin typeface="Segoe UI"/>
              </a:rPr>
              <a:t>Which cluster looks most like normal staff behavior?</a:t>
            </a:r>
          </a:p>
          <a:p>
            <a:pPr algn="l" indent="-256032" marL="256032">
              <a:lnSpc>
                <a:spcPct val="105000"/>
              </a:lnSpc>
              <a:spcAft>
                <a:spcPts val="1100"/>
              </a:spcAft>
              <a:buClr>
                <a:srgbClr val="2C6E3F"/>
              </a:buClr>
              <a:buFont typeface="Segoe UI"/>
              <a:buChar char="▸"/>
            </a:pPr>
            <a:r>
              <a:rPr sz="1800" b="0">
                <a:solidFill>
                  <a:srgbClr val="1C241E"/>
                </a:solidFill>
                <a:latin typeface="Segoe UI"/>
              </a:rPr>
              <a:t>Which cluster would you investigate first, and why?</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3 · TWO WAYS TO CLUSTER   ·   ~16 MIN</a:t>
            </a:r>
          </a:p>
          <a:p>
            <a:pPr algn="l">
              <a:lnSpc>
                <a:spcPct val="100000"/>
              </a:lnSpc>
              <a:spcAft>
                <a:spcPts val="600"/>
              </a:spcAft>
              <a:buNone/>
            </a:pPr>
            <a:r>
              <a:rPr sz="3800" b="1">
                <a:solidFill>
                  <a:srgbClr val="FFFFFF"/>
                </a:solidFill>
                <a:latin typeface="Segoe UI"/>
              </a:rPr>
              <a:t>k-means vs. Hierarchical, Explained Visually</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METHOD 1: K-MEANS</a:t>
            </a:r>
          </a:p>
          <a:p>
            <a:pPr algn="l">
              <a:lnSpc>
                <a:spcPct val="100000"/>
              </a:lnSpc>
              <a:spcAft>
                <a:spcPts val="600"/>
              </a:spcAft>
              <a:buNone/>
            </a:pPr>
            <a:r>
              <a:rPr sz="2500" b="1">
                <a:solidFill>
                  <a:srgbClr val="FFFFFF"/>
                </a:solidFill>
                <a:latin typeface="Segoe UI"/>
              </a:rPr>
              <a:t>How k-Means Works (No Math)</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1. You choose k - how many groups to look for (say, 3).</a:t>
            </a:r>
          </a:p>
          <a:p>
            <a:pPr algn="l" indent="-256032" marL="256032">
              <a:lnSpc>
                <a:spcPct val="105000"/>
              </a:lnSpc>
              <a:spcAft>
                <a:spcPts val="1100"/>
              </a:spcAft>
              <a:buClr>
                <a:srgbClr val="2C6E3F"/>
              </a:buClr>
              <a:buFont typeface="Segoe UI"/>
              <a:buChar char="▸"/>
            </a:pPr>
            <a:r>
              <a:rPr sz="2100" b="0">
                <a:solidFill>
                  <a:srgbClr val="1C241E"/>
                </a:solidFill>
                <a:latin typeface="Segoe UI"/>
              </a:rPr>
              <a:t>2. Drop k centers; assign each point to its nearest center.</a:t>
            </a:r>
          </a:p>
          <a:p>
            <a:pPr algn="l" indent="-256032" marL="256032">
              <a:lnSpc>
                <a:spcPct val="105000"/>
              </a:lnSpc>
              <a:spcAft>
                <a:spcPts val="1100"/>
              </a:spcAft>
              <a:buClr>
                <a:srgbClr val="2C6E3F"/>
              </a:buClr>
              <a:buFont typeface="Segoe UI"/>
              <a:buChar char="▸"/>
            </a:pPr>
            <a:r>
              <a:rPr sz="2100" b="0">
                <a:solidFill>
                  <a:srgbClr val="1C241E"/>
                </a:solidFill>
                <a:latin typeface="Segoe UI"/>
              </a:rPr>
              <a:t>3. Move each center to the middle of its assigned points.</a:t>
            </a:r>
          </a:p>
          <a:p>
            <a:pPr algn="l" indent="-256032" marL="256032">
              <a:lnSpc>
                <a:spcPct val="105000"/>
              </a:lnSpc>
              <a:spcAft>
                <a:spcPts val="1100"/>
              </a:spcAft>
              <a:buClr>
                <a:srgbClr val="2C6E3F"/>
              </a:buClr>
              <a:buFont typeface="Segoe UI"/>
              <a:buChar char="▸"/>
            </a:pPr>
            <a:r>
              <a:rPr sz="2100" b="0">
                <a:solidFill>
                  <a:srgbClr val="1C241E"/>
                </a:solidFill>
                <a:latin typeface="Segoe UI"/>
              </a:rPr>
              <a:t>4. Repeat steps 2-3 until the groups stop changing.</a:t>
            </a:r>
          </a:p>
          <a:p>
            <a:pPr algn="l" indent="-256032" marL="256032">
              <a:lnSpc>
                <a:spcPct val="105000"/>
              </a:lnSpc>
              <a:spcAft>
                <a:spcPts val="1100"/>
              </a:spcAft>
              <a:buClr>
                <a:srgbClr val="2C6E3F"/>
              </a:buClr>
              <a:buFont typeface="Segoe UI"/>
              <a:buChar char="▸"/>
            </a:pPr>
            <a:r>
              <a:rPr sz="2100" b="0">
                <a:solidFill>
                  <a:srgbClr val="1C241E"/>
                </a:solidFill>
                <a:latin typeface="Segoe UI"/>
              </a:rPr>
              <a:t>Catch: YOU pick k - try a few and keep the one whose groups make sense.</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Pick k -&gt; assign to nearest -&gt; move centers -&gt; repeat.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ASSIGN, MOVE, REPEAT - UNTIL STABLE</a:t>
            </a:r>
          </a:p>
          <a:p>
            <a:pPr algn="l">
              <a:lnSpc>
                <a:spcPct val="100000"/>
              </a:lnSpc>
              <a:spcAft>
                <a:spcPts val="600"/>
              </a:spcAft>
              <a:buNone/>
            </a:pPr>
            <a:r>
              <a:rPr sz="2500" b="1">
                <a:solidFill>
                  <a:srgbClr val="FFFFFF"/>
                </a:solidFill>
                <a:latin typeface="Segoe UI"/>
              </a:rPr>
              <a:t>The k-Means Loop, Step by Step</a:t>
            </a:r>
          </a:p>
        </p:txBody>
      </p:sp>
      <p:pic>
        <p:nvPicPr>
          <p:cNvPr id="6" name="Picture 5" descr="kmeans_loop.png"/>
          <p:cNvPicPr>
            <a:picLocks noChangeAspect="1"/>
          </p:cNvPicPr>
          <p:nvPr/>
        </p:nvPicPr>
        <p:blipFill>
          <a:blip r:embed="rId2"/>
          <a:stretch>
            <a:fillRect/>
          </a:stretch>
        </p:blipFill>
        <p:spPr>
          <a:xfrm>
            <a:off x="969798" y="1325880"/>
            <a:ext cx="10252099"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k-means repeats two steps - assign each point to its nearest center, then move each center to its points' middle - until the groups stop changing.</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19</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WARM-UP  ·  5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What do labels do for us?</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With a neighbor, one sentence each:</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Weeks 3-4: what did our models need in order to learn?</a:t>
            </a:r>
          </a:p>
          <a:p>
            <a:pPr algn="l" indent="-256032" marL="256032">
              <a:lnSpc>
                <a:spcPct val="105000"/>
              </a:lnSpc>
              <a:spcAft>
                <a:spcPts val="1100"/>
              </a:spcAft>
              <a:buClr>
                <a:srgbClr val="2C6E3F"/>
              </a:buClr>
              <a:buFont typeface="Segoe UI"/>
              <a:buChar char="▸"/>
            </a:pPr>
            <a:r>
              <a:rPr sz="1800" b="0">
                <a:solidFill>
                  <a:srgbClr val="1C241E"/>
                </a:solidFill>
                <a:latin typeface="Segoe UI"/>
              </a:rPr>
              <a:t>Give one example of a 'label' we used (spam/ham, risk score...).</a:t>
            </a:r>
          </a:p>
          <a:p>
            <a:pPr algn="l" indent="-256032" marL="256032">
              <a:lnSpc>
                <a:spcPct val="105000"/>
              </a:lnSpc>
              <a:spcAft>
                <a:spcPts val="1100"/>
              </a:spcAft>
              <a:buClr>
                <a:srgbClr val="2C6E3F"/>
              </a:buClr>
              <a:buFont typeface="Segoe UI"/>
              <a:buChar char="▸"/>
            </a:pPr>
            <a:r>
              <a:rPr sz="1800" b="0">
                <a:solidFill>
                  <a:srgbClr val="1C241E"/>
                </a:solidFill>
                <a:latin typeface="Segoe UI"/>
              </a:rPr>
              <a:t>Where in security might we have NO labels?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METHOD 2: HIERARCHICAL</a:t>
            </a:r>
          </a:p>
          <a:p>
            <a:pPr algn="l">
              <a:lnSpc>
                <a:spcPct val="100000"/>
              </a:lnSpc>
              <a:spcAft>
                <a:spcPts val="600"/>
              </a:spcAft>
              <a:buNone/>
            </a:pPr>
            <a:r>
              <a:rPr sz="2500" b="1">
                <a:solidFill>
                  <a:srgbClr val="FFFFFF"/>
                </a:solidFill>
                <a:latin typeface="Segoe UI"/>
              </a:rPr>
              <a:t>How Hierarchical Clustering Works (No Math)</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Start with every record as its own tiny cluster.</a:t>
            </a:r>
          </a:p>
          <a:p>
            <a:pPr algn="l" indent="-256032" marL="256032">
              <a:lnSpc>
                <a:spcPct val="105000"/>
              </a:lnSpc>
              <a:spcAft>
                <a:spcPts val="1100"/>
              </a:spcAft>
              <a:buClr>
                <a:srgbClr val="2C6E3F"/>
              </a:buClr>
              <a:buFont typeface="Segoe UI"/>
              <a:buChar char="▸"/>
            </a:pPr>
            <a:r>
              <a:rPr sz="2100" b="0">
                <a:solidFill>
                  <a:srgbClr val="1C241E"/>
                </a:solidFill>
                <a:latin typeface="Segoe UI"/>
              </a:rPr>
              <a:t>Repeatedly MERGE the two closest clusters together.</a:t>
            </a:r>
          </a:p>
          <a:p>
            <a:pPr algn="l" indent="-256032" marL="256032">
              <a:lnSpc>
                <a:spcPct val="105000"/>
              </a:lnSpc>
              <a:spcAft>
                <a:spcPts val="1100"/>
              </a:spcAft>
              <a:buClr>
                <a:srgbClr val="2C6E3F"/>
              </a:buClr>
              <a:buFont typeface="Segoe UI"/>
              <a:buChar char="▸"/>
            </a:pPr>
            <a:r>
              <a:rPr sz="2100" b="0">
                <a:solidFill>
                  <a:srgbClr val="1C241E"/>
                </a:solidFill>
                <a:latin typeface="Segoe UI"/>
              </a:rPr>
              <a:t>Keep merging until everything joins one big cluster.</a:t>
            </a:r>
          </a:p>
          <a:p>
            <a:pPr algn="l" indent="-256032" marL="256032">
              <a:lnSpc>
                <a:spcPct val="105000"/>
              </a:lnSpc>
              <a:spcAft>
                <a:spcPts val="1100"/>
              </a:spcAft>
              <a:buClr>
                <a:srgbClr val="2C6E3F"/>
              </a:buClr>
              <a:buFont typeface="Segoe UI"/>
              <a:buChar char="▸"/>
            </a:pPr>
            <a:r>
              <a:rPr sz="2100" b="0">
                <a:solidFill>
                  <a:srgbClr val="1C241E"/>
                </a:solidFill>
                <a:latin typeface="Segoe UI"/>
              </a:rPr>
              <a:t>The result is a TREE of merges - a 'dendrogram.'</a:t>
            </a:r>
          </a:p>
          <a:p>
            <a:pPr algn="l" indent="-256032" marL="256032">
              <a:lnSpc>
                <a:spcPct val="105000"/>
              </a:lnSpc>
              <a:spcAft>
                <a:spcPts val="1100"/>
              </a:spcAft>
              <a:buClr>
                <a:srgbClr val="2C6E3F"/>
              </a:buClr>
              <a:buFont typeface="Segoe UI"/>
              <a:buChar char="▸"/>
            </a:pPr>
            <a:r>
              <a:rPr sz="2100" b="0">
                <a:solidFill>
                  <a:srgbClr val="1C241E"/>
                </a:solidFill>
                <a:latin typeface="Segoe UI"/>
              </a:rPr>
              <a:t>You don't pick k up front - you 'cut' the tree wherever you like.</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Merge nearest repeatedly -&gt; a tree you cut.</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20</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HIERARCHICAL 'TREE OF MERGES'</a:t>
            </a:r>
          </a:p>
          <a:p>
            <a:pPr algn="l">
              <a:lnSpc>
                <a:spcPct val="100000"/>
              </a:lnSpc>
              <a:spcAft>
                <a:spcPts val="600"/>
              </a:spcAft>
              <a:buNone/>
            </a:pPr>
            <a:r>
              <a:rPr sz="2500" b="1">
                <a:solidFill>
                  <a:srgbClr val="FFFFFF"/>
                </a:solidFill>
                <a:latin typeface="Segoe UI"/>
              </a:rPr>
              <a:t>Reading a Dendrogram</a:t>
            </a:r>
          </a:p>
        </p:txBody>
      </p:sp>
      <p:pic>
        <p:nvPicPr>
          <p:cNvPr id="6" name="Picture 5" descr="dendrogram.png"/>
          <p:cNvPicPr>
            <a:picLocks noChangeAspect="1"/>
          </p:cNvPicPr>
          <p:nvPr/>
        </p:nvPicPr>
        <p:blipFill>
          <a:blip r:embed="rId2"/>
          <a:stretch>
            <a:fillRect/>
          </a:stretch>
        </p:blipFill>
        <p:spPr>
          <a:xfrm>
            <a:off x="2171106" y="1325880"/>
            <a:ext cx="7849482"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Height = how different two groups were when merged. Cut across at a height to choose the number of clusters.</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21</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K-MEANS VS. HIERARCHICAL</a:t>
            </a:r>
          </a:p>
          <a:p>
            <a:pPr algn="l">
              <a:lnSpc>
                <a:spcPct val="100000"/>
              </a:lnSpc>
              <a:spcAft>
                <a:spcPts val="600"/>
              </a:spcAft>
              <a:buNone/>
            </a:pPr>
            <a:r>
              <a:rPr sz="2500" b="1">
                <a:solidFill>
                  <a:srgbClr val="FFFFFF"/>
                </a:solidFill>
                <a:latin typeface="Segoe UI"/>
              </a:rPr>
              <a:t>Same Data, Two Methods</a:t>
            </a:r>
          </a:p>
        </p:txBody>
      </p:sp>
      <p:pic>
        <p:nvPicPr>
          <p:cNvPr id="6" name="Picture 5" descr="cluster_methods.png"/>
          <p:cNvPicPr>
            <a:picLocks noChangeAspect="1"/>
          </p:cNvPicPr>
          <p:nvPr/>
        </p:nvPicPr>
        <p:blipFill>
          <a:blip r:embed="rId2"/>
          <a:stretch>
            <a:fillRect/>
          </a:stretch>
        </p:blipFill>
        <p:spPr>
          <a:xfrm>
            <a:off x="844922" y="1325880"/>
            <a:ext cx="10501850"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Both methods recover the same three login groups - but k-means needs k up front, hierarchical builds a full tree.</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22</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MATCH THE METHOD TO THE JOB</a:t>
            </a:r>
          </a:p>
          <a:p>
            <a:pPr algn="l">
              <a:lnSpc>
                <a:spcPct val="100000"/>
              </a:lnSpc>
              <a:spcAft>
                <a:spcPts val="600"/>
              </a:spcAft>
              <a:buNone/>
            </a:pPr>
            <a:r>
              <a:rPr sz="2500" b="1">
                <a:solidFill>
                  <a:srgbClr val="FFFFFF"/>
                </a:solidFill>
                <a:latin typeface="Segoe UI"/>
              </a:rPr>
              <a:t>Which Should You Use?</a:t>
            </a:r>
          </a:p>
        </p:txBody>
      </p:sp>
      <p:sp>
        <p:nvSpPr>
          <p:cNvPr id="6" name="Rounded Rectangle 5"/>
          <p:cNvSpPr/>
          <p:nvPr/>
        </p:nvSpPr>
        <p:spPr>
          <a:xfrm>
            <a:off x="640080" y="1463040"/>
            <a:ext cx="5285232" cy="4526280"/>
          </a:xfrm>
          <a:prstGeom prst="roundRect">
            <a:avLst>
              <a:gd name="adj" fmla="val 5000"/>
            </a:avLst>
          </a:prstGeom>
          <a:solidFill>
            <a:srgbClr val="EEF3EA"/>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14400"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k-means</a:t>
            </a:r>
          </a:p>
        </p:txBody>
      </p:sp>
      <p:sp>
        <p:nvSpPr>
          <p:cNvPr id="8" name="TextBox 7"/>
          <p:cNvSpPr txBox="1"/>
          <p:nvPr/>
        </p:nvSpPr>
        <p:spPr>
          <a:xfrm>
            <a:off x="93268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You have a rough idea of how many groups (k).</a:t>
            </a:r>
          </a:p>
          <a:p>
            <a:pPr algn="l" indent="-256032" marL="256032">
              <a:lnSpc>
                <a:spcPct val="105000"/>
              </a:lnSpc>
              <a:spcAft>
                <a:spcPts val="900"/>
              </a:spcAft>
              <a:buClr>
                <a:srgbClr val="2C6E3F"/>
              </a:buClr>
              <a:buFont typeface="Segoe UI"/>
              <a:buChar char="▸"/>
            </a:pPr>
            <a:r>
              <a:rPr sz="1550" b="0">
                <a:solidFill>
                  <a:srgbClr val="1C241E"/>
                </a:solidFill>
                <a:latin typeface="Segoe UI"/>
              </a:rPr>
              <a:t>Large dataset - it scales well and is fast.</a:t>
            </a:r>
          </a:p>
          <a:p>
            <a:pPr algn="l" indent="-256032" marL="256032">
              <a:lnSpc>
                <a:spcPct val="105000"/>
              </a:lnSpc>
              <a:spcAft>
                <a:spcPts val="900"/>
              </a:spcAft>
              <a:buClr>
                <a:srgbClr val="2C6E3F"/>
              </a:buClr>
              <a:buFont typeface="Segoe UI"/>
              <a:buChar char="▸"/>
            </a:pPr>
            <a:r>
              <a:rPr sz="1550" b="0">
                <a:solidFill>
                  <a:srgbClr val="1C241E"/>
                </a:solidFill>
                <a:latin typeface="Segoe UI"/>
              </a:rPr>
              <a:t>You want simple, round-ish groups.</a:t>
            </a:r>
          </a:p>
        </p:txBody>
      </p:sp>
      <p:sp>
        <p:nvSpPr>
          <p:cNvPr id="9" name="Rounded Rectangle 8"/>
          <p:cNvSpPr/>
          <p:nvPr/>
        </p:nvSpPr>
        <p:spPr>
          <a:xfrm>
            <a:off x="6263640" y="1463040"/>
            <a:ext cx="5285232" cy="4526280"/>
          </a:xfrm>
          <a:prstGeom prst="roundRect">
            <a:avLst>
              <a:gd name="adj" fmla="val 5000"/>
            </a:avLst>
          </a:prstGeom>
          <a:solidFill>
            <a:srgbClr val="FBF8E9"/>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37959" y="1691640"/>
            <a:ext cx="4754880" cy="640080"/>
          </a:xfrm>
          <a:prstGeom prst="rect">
            <a:avLst/>
          </a:prstGeom>
          <a:noFill/>
        </p:spPr>
        <p:txBody>
          <a:bodyPr wrap="square" anchor="t" lIns="0" rIns="0" tIns="0" bIns="0">
            <a:spAutoFit/>
          </a:bodyPr>
          <a:lstStyle/>
          <a:p>
            <a:pPr algn="l">
              <a:lnSpc>
                <a:spcPct val="105000"/>
              </a:lnSpc>
              <a:spcAft>
                <a:spcPts val="600"/>
              </a:spcAft>
              <a:buNone/>
            </a:pPr>
            <a:r>
              <a:rPr sz="1900" b="1">
                <a:solidFill>
                  <a:srgbClr val="1E4D2B"/>
                </a:solidFill>
                <a:latin typeface="Segoe UI Emoji"/>
              </a:rPr>
              <a:t>🌳 Hierarchical</a:t>
            </a:r>
          </a:p>
        </p:txBody>
      </p:sp>
      <p:sp>
        <p:nvSpPr>
          <p:cNvPr id="11" name="TextBox 10"/>
          <p:cNvSpPr txBox="1"/>
          <p:nvPr/>
        </p:nvSpPr>
        <p:spPr>
          <a:xfrm>
            <a:off x="6556248" y="2377440"/>
            <a:ext cx="4709160" cy="3474720"/>
          </a:xfrm>
          <a:prstGeom prst="rect">
            <a:avLst/>
          </a:prstGeom>
          <a:noFill/>
        </p:spPr>
        <p:txBody>
          <a:bodyPr wrap="square" anchor="t" lIns="0" rIns="0" tIns="0" bIns="0">
            <a:spAutoFit/>
          </a:bodyPr>
          <a:lstStyle/>
          <a:p>
            <a:pPr algn="l" indent="-256032" marL="256032">
              <a:lnSpc>
                <a:spcPct val="105000"/>
              </a:lnSpc>
              <a:spcAft>
                <a:spcPts val="900"/>
              </a:spcAft>
              <a:buClr>
                <a:srgbClr val="2C6E3F"/>
              </a:buClr>
              <a:buFont typeface="Segoe UI"/>
              <a:buChar char="▸"/>
            </a:pPr>
            <a:r>
              <a:rPr sz="1550" b="0">
                <a:solidFill>
                  <a:srgbClr val="1C241E"/>
                </a:solidFill>
                <a:latin typeface="Segoe UI"/>
              </a:rPr>
              <a:t>You don't know k - explore the tree, then cut.</a:t>
            </a:r>
          </a:p>
          <a:p>
            <a:pPr algn="l" indent="-256032" marL="256032">
              <a:lnSpc>
                <a:spcPct val="105000"/>
              </a:lnSpc>
              <a:spcAft>
                <a:spcPts val="900"/>
              </a:spcAft>
              <a:buClr>
                <a:srgbClr val="2C6E3F"/>
              </a:buClr>
              <a:buFont typeface="Segoe UI"/>
              <a:buChar char="▸"/>
            </a:pPr>
            <a:r>
              <a:rPr sz="1550" b="0">
                <a:solidFill>
                  <a:srgbClr val="1C241E"/>
                </a:solidFill>
                <a:latin typeface="Segoe UI"/>
              </a:rPr>
              <a:t>Smaller dataset - it's more computationally heavy.</a:t>
            </a:r>
          </a:p>
          <a:p>
            <a:pPr algn="l" indent="-256032" marL="256032">
              <a:lnSpc>
                <a:spcPct val="105000"/>
              </a:lnSpc>
              <a:spcAft>
                <a:spcPts val="900"/>
              </a:spcAft>
              <a:buClr>
                <a:srgbClr val="2C6E3F"/>
              </a:buClr>
              <a:buFont typeface="Segoe UI"/>
              <a:buChar char="▸"/>
            </a:pPr>
            <a:r>
              <a:rPr sz="1550" b="0">
                <a:solidFill>
                  <a:srgbClr val="1C241E"/>
                </a:solidFill>
                <a:latin typeface="Segoe UI"/>
              </a:rPr>
              <a:t>You want to see nested structure (groups within groups).</a:t>
            </a:r>
          </a:p>
        </p:txBody>
      </p:sp>
      <p:sp>
        <p:nvSpPr>
          <p:cNvPr id="12" name="Rectangle 11"/>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4" name="TextBox 13"/>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23</a:t>
            </a:r>
          </a:p>
        </p:txBody>
      </p:sp>
      <p:pic>
        <p:nvPicPr>
          <p:cNvPr id="15" name="Picture 14"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4 · LIVE DEMO   ·   ~16 MIN</a:t>
            </a:r>
          </a:p>
          <a:p>
            <a:pPr algn="l">
              <a:lnSpc>
                <a:spcPct val="100000"/>
              </a:lnSpc>
              <a:spcAft>
                <a:spcPts val="600"/>
              </a:spcAft>
              <a:buNone/>
            </a:pPr>
            <a:r>
              <a:rPr sz="3800" b="1">
                <a:solidFill>
                  <a:srgbClr val="FFFFFF"/>
                </a:solidFill>
                <a:latin typeface="Segoe UI"/>
              </a:rPr>
              <a:t>Clustering Login Behavior to Spot Anomalies</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DEMO SETUP</a:t>
            </a:r>
          </a:p>
          <a:p>
            <a:pPr algn="l">
              <a:lnSpc>
                <a:spcPct val="100000"/>
              </a:lnSpc>
              <a:spcAft>
                <a:spcPts val="600"/>
              </a:spcAft>
              <a:buNone/>
            </a:pPr>
            <a:r>
              <a:rPr sz="2500" b="1">
                <a:solidFill>
                  <a:srgbClr val="FFFFFF"/>
                </a:solidFill>
                <a:latin typeface="Segoe UI"/>
              </a:rPr>
              <a:t>The Demo: A Month of Logins, No Labels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We have a month of login records - and NO labeled attacks.</a:t>
            </a:r>
          </a:p>
          <a:p>
            <a:pPr algn="l" indent="-256032" marL="256032">
              <a:lnSpc>
                <a:spcPct val="105000"/>
              </a:lnSpc>
              <a:spcAft>
                <a:spcPts val="1100"/>
              </a:spcAft>
              <a:buClr>
                <a:srgbClr val="2C6E3F"/>
              </a:buClr>
              <a:buFont typeface="Segoe UI"/>
              <a:buChar char="▸"/>
            </a:pPr>
            <a:r>
              <a:rPr sz="2100" b="0">
                <a:solidFill>
                  <a:srgbClr val="1C241E"/>
                </a:solidFill>
                <a:latin typeface="Segoe UI"/>
              </a:rPr>
              <a:t>Features per login: hour, duration, data volume, failed attempts, device age.</a:t>
            </a:r>
          </a:p>
          <a:p>
            <a:pPr algn="l" indent="-256032" marL="256032">
              <a:lnSpc>
                <a:spcPct val="105000"/>
              </a:lnSpc>
              <a:spcAft>
                <a:spcPts val="1100"/>
              </a:spcAft>
              <a:buClr>
                <a:srgbClr val="2C6E3F"/>
              </a:buClr>
              <a:buFont typeface="Segoe UI"/>
              <a:buChar char="▸"/>
            </a:pPr>
            <a:r>
              <a:rPr sz="2100" b="0">
                <a:solidFill>
                  <a:srgbClr val="1C241E"/>
                </a:solidFill>
                <a:latin typeface="Segoe UI"/>
              </a:rPr>
              <a:t>Goal: learn normal behavior, then surface anything that doesn't fit.</a:t>
            </a:r>
          </a:p>
          <a:p>
            <a:pPr algn="l" indent="-256032" marL="256032">
              <a:lnSpc>
                <a:spcPct val="105000"/>
              </a:lnSpc>
              <a:spcAft>
                <a:spcPts val="1100"/>
              </a:spcAft>
              <a:buClr>
                <a:srgbClr val="2C6E3F"/>
              </a:buClr>
              <a:buFont typeface="Segoe UI"/>
              <a:buChar char="▸"/>
            </a:pPr>
            <a:r>
              <a:rPr sz="2100" b="0">
                <a:solidFill>
                  <a:srgbClr val="1C241E"/>
                </a:solidFill>
                <a:latin typeface="Segoe UI"/>
              </a:rPr>
              <a:t>Plan: CLUSTER to find behavior groups, then FLAG the outliers.</a:t>
            </a:r>
          </a:p>
          <a:p>
            <a:pPr algn="l" indent="-256032" marL="256032">
              <a:lnSpc>
                <a:spcPct val="105000"/>
              </a:lnSpc>
              <a:spcAft>
                <a:spcPts val="1100"/>
              </a:spcAft>
              <a:buClr>
                <a:srgbClr val="2C6E3F"/>
              </a:buClr>
              <a:buFont typeface="Segoe UI"/>
              <a:buChar char="▸"/>
            </a:pPr>
            <a:r>
              <a:rPr sz="2100" b="0">
                <a:solidFill>
                  <a:srgbClr val="1C241E"/>
                </a:solidFill>
                <a:latin typeface="Segoe UI"/>
              </a:rPr>
              <a:t>This is exactly the Lab 5 workflow you'll do next week.</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Unlabeled logins -&gt; cluster, then flag anomalies.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25</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WHOLE WORKFLOW IN A FEW LINES</a:t>
            </a:r>
          </a:p>
          <a:p>
            <a:pPr algn="l">
              <a:lnSpc>
                <a:spcPct val="100000"/>
              </a:lnSpc>
              <a:spcAft>
                <a:spcPts val="600"/>
              </a:spcAft>
              <a:buNone/>
            </a:pPr>
            <a:r>
              <a:rPr sz="2500" b="1">
                <a:solidFill>
                  <a:srgbClr val="FFFFFF"/>
                </a:solidFill>
                <a:latin typeface="Segoe UI"/>
              </a:rPr>
              <a:t>Cluster, Then Flag Anomalies</a:t>
            </a:r>
          </a:p>
        </p:txBody>
      </p:sp>
      <p:sp>
        <p:nvSpPr>
          <p:cNvPr id="6" name="Rounded Rectangle 5"/>
          <p:cNvSpPr/>
          <p:nvPr/>
        </p:nvSpPr>
        <p:spPr>
          <a:xfrm>
            <a:off x="640080" y="1554480"/>
            <a:ext cx="10927080" cy="3008376"/>
          </a:xfrm>
          <a:prstGeom prst="roundRect">
            <a:avLst>
              <a:gd name="adj" fmla="val 3000"/>
            </a:avLst>
          </a:prstGeom>
          <a:solidFill>
            <a:srgbClr val="122017"/>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664207"/>
            <a:ext cx="10469880" cy="274320"/>
          </a:xfrm>
          <a:prstGeom prst="rect">
            <a:avLst/>
          </a:prstGeom>
          <a:noFill/>
        </p:spPr>
        <p:txBody>
          <a:bodyPr wrap="square" anchor="t" lIns="0" rIns="0" tIns="0" bIns="0">
            <a:spAutoFit/>
          </a:bodyPr>
          <a:lstStyle/>
          <a:p>
            <a:pPr algn="l">
              <a:lnSpc>
                <a:spcPct val="105000"/>
              </a:lnSpc>
              <a:spcAft>
                <a:spcPts val="600"/>
              </a:spcAft>
              <a:buNone/>
            </a:pPr>
            <a:r>
              <a:rPr sz="1050" b="1">
                <a:solidFill>
                  <a:srgbClr val="C8C372"/>
                </a:solidFill>
                <a:latin typeface="Consolas"/>
              </a:rPr>
              <a:t>Python  ·  Google Colab</a:t>
            </a:r>
          </a:p>
        </p:txBody>
      </p:sp>
      <p:sp>
        <p:nvSpPr>
          <p:cNvPr id="8" name="TextBox 7"/>
          <p:cNvSpPr txBox="1"/>
          <p:nvPr/>
        </p:nvSpPr>
        <p:spPr>
          <a:xfrm>
            <a:off x="932688" y="2011680"/>
            <a:ext cx="10378440" cy="2459736"/>
          </a:xfrm>
          <a:prstGeom prst="rect">
            <a:avLst/>
          </a:prstGeom>
          <a:noFill/>
        </p:spPr>
        <p:txBody>
          <a:bodyPr wrap="square" anchor="t" lIns="0" rIns="0" tIns="0" bIns="0">
            <a:spAutoFit/>
          </a:bodyPr>
          <a:lstStyle/>
          <a:p>
            <a:pPr algn="l">
              <a:lnSpc>
                <a:spcPct val="100000"/>
              </a:lnSpc>
              <a:spcAft>
                <a:spcPts val="200"/>
              </a:spcAft>
              <a:buNone/>
            </a:pPr>
            <a:r>
              <a:rPr sz="1300" b="0">
                <a:solidFill>
                  <a:srgbClr val="ECF3EC"/>
                </a:solidFill>
                <a:latin typeface="Consolas"/>
              </a:rPr>
              <a:t>from sklearn.cluster import KMeans</a:t>
            </a:r>
          </a:p>
          <a:p>
            <a:pPr algn="l">
              <a:lnSpc>
                <a:spcPct val="100000"/>
              </a:lnSpc>
              <a:spcAft>
                <a:spcPts val="200"/>
              </a:spcAft>
              <a:buNone/>
            </a:pPr>
            <a:r>
              <a:rPr sz="1300" b="0">
                <a:solidFill>
                  <a:srgbClr val="ECF3EC"/>
                </a:solidFill>
                <a:latin typeface="Consolas"/>
              </a:rPr>
              <a:t>from sklearn.ensemble import IsolationForest</a:t>
            </a:r>
          </a:p>
          <a:p>
            <a:pPr algn="l">
              <a:lnSpc>
                <a:spcPct val="100000"/>
              </a:lnSpc>
              <a:spcAft>
                <a:spcPts val="200"/>
              </a:spcAft>
              <a:buNone/>
            </a:pPr>
            <a:r>
              <a:rPr sz="1300" b="0">
                <a:solidFill>
                  <a:srgbClr val="ECF3EC"/>
                </a:solidFill>
                <a:latin typeface="Consolas"/>
              </a:rPr>
              <a:t>import pandas as pd</a:t>
            </a:r>
          </a:p>
          <a:p>
            <a:pPr algn="l">
              <a:lnSpc>
                <a:spcPct val="100000"/>
              </a:lnSpc>
              <a:spcAft>
                <a:spcPts val="200"/>
              </a:spcAft>
              <a:buNone/>
            </a:pPr>
            <a:r>
              <a:rPr sz="1300" b="0">
                <a:solidFill>
                  <a:srgbClr val="ECF3EC"/>
                </a:solidFill>
                <a:latin typeface="Consolas"/>
              </a:rPr>
              <a:t> </a:t>
            </a:r>
          </a:p>
          <a:p>
            <a:pPr algn="l">
              <a:lnSpc>
                <a:spcPct val="100000"/>
              </a:lnSpc>
              <a:spcAft>
                <a:spcPts val="200"/>
              </a:spcAft>
              <a:buNone/>
            </a:pPr>
            <a:r>
              <a:rPr sz="1300" b="0">
                <a:solidFill>
                  <a:srgbClr val="ECF3EC"/>
                </a:solidFill>
                <a:latin typeface="Consolas"/>
              </a:rPr>
              <a:t>logins = pd.read_csv('logins.csv')     # no label column!</a:t>
            </a:r>
          </a:p>
          <a:p>
            <a:pPr algn="l">
              <a:lnSpc>
                <a:spcPct val="100000"/>
              </a:lnSpc>
              <a:spcAft>
                <a:spcPts val="200"/>
              </a:spcAft>
              <a:buNone/>
            </a:pPr>
            <a:r>
              <a:rPr sz="1300" b="0">
                <a:solidFill>
                  <a:srgbClr val="ECF3EC"/>
                </a:solidFill>
                <a:latin typeface="Consolas"/>
              </a:rPr>
              <a:t>X = logins[['hour', 'duration', 'data_volume', 'failed', 'device_age']]</a:t>
            </a:r>
          </a:p>
          <a:p>
            <a:pPr algn="l">
              <a:lnSpc>
                <a:spcPct val="100000"/>
              </a:lnSpc>
              <a:spcAft>
                <a:spcPts val="200"/>
              </a:spcAft>
              <a:buNone/>
            </a:pPr>
            <a:r>
              <a:rPr sz="1300" b="0">
                <a:solidFill>
                  <a:srgbClr val="ECF3EC"/>
                </a:solidFill>
                <a:latin typeface="Consolas"/>
              </a:rPr>
              <a:t>logins['cluster'] = KMeans(n_clusters=3, n_init=10).fit_predict(X)      # groups</a:t>
            </a:r>
          </a:p>
          <a:p>
            <a:pPr algn="l">
              <a:lnSpc>
                <a:spcPct val="100000"/>
              </a:lnSpc>
              <a:spcAft>
                <a:spcPts val="200"/>
              </a:spcAft>
              <a:buNone/>
            </a:pPr>
            <a:r>
              <a:rPr sz="1300" b="0">
                <a:solidFill>
                  <a:srgbClr val="ECF3EC"/>
                </a:solidFill>
                <a:latin typeface="Consolas"/>
              </a:rPr>
              <a:t>logins['anomaly'] = IsolationForest(contamination=0.02).fit_predict(X)  # -1 = odd</a:t>
            </a:r>
          </a:p>
        </p:txBody>
      </p:sp>
      <p:sp>
        <p:nvSpPr>
          <p:cNvPr id="9" name="TextBox 8"/>
          <p:cNvSpPr txBox="1"/>
          <p:nvPr/>
        </p:nvSpPr>
        <p:spPr>
          <a:xfrm>
            <a:off x="640080" y="4700016"/>
            <a:ext cx="10927080" cy="640080"/>
          </a:xfrm>
          <a:prstGeom prst="rect">
            <a:avLst/>
          </a:prstGeom>
          <a:noFill/>
        </p:spPr>
        <p:txBody>
          <a:bodyPr wrap="square" anchor="t" lIns="0" rIns="0" tIns="0" bIns="0">
            <a:spAutoFit/>
          </a:bodyPr>
          <a:lstStyle/>
          <a:p>
            <a:pPr algn="ctr">
              <a:lnSpc>
                <a:spcPct val="110000"/>
              </a:lnSpc>
              <a:spcAft>
                <a:spcPts val="600"/>
              </a:spcAft>
              <a:buNone/>
            </a:pPr>
            <a:r>
              <a:rPr sz="1300" b="0">
                <a:solidFill>
                  <a:srgbClr val="5C6B5E"/>
                </a:solidFill>
                <a:latin typeface="Segoe UI"/>
              </a:rPr>
              <a:t>Clustering finds the behavior groups; anomaly detection flags the outliers. No labels used.</a:t>
            </a:r>
          </a:p>
        </p:txBody>
      </p:sp>
      <p:sp>
        <p:nvSpPr>
          <p:cNvPr id="10" name="Rectangle 9"/>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2" name="TextBox 11"/>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26</a:t>
            </a:r>
          </a:p>
        </p:txBody>
      </p:sp>
      <p:pic>
        <p:nvPicPr>
          <p:cNvPr id="13" name="Picture 12"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INTERPRETING THE GROUPS</a:t>
            </a:r>
          </a:p>
          <a:p>
            <a:pPr algn="l">
              <a:lnSpc>
                <a:spcPct val="100000"/>
              </a:lnSpc>
              <a:spcAft>
                <a:spcPts val="600"/>
              </a:spcAft>
              <a:buNone/>
            </a:pPr>
            <a:r>
              <a:rPr sz="2500" b="1">
                <a:solidFill>
                  <a:srgbClr val="FFFFFF"/>
                </a:solidFill>
                <a:latin typeface="Segoe UI"/>
              </a:rPr>
              <a:t>Step 1 - Read the Clusters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Cluster 0: short, business-hours, low-volume = routine staff.</a:t>
            </a:r>
          </a:p>
          <a:p>
            <a:pPr algn="l" indent="-256032" marL="256032">
              <a:lnSpc>
                <a:spcPct val="105000"/>
              </a:lnSpc>
              <a:spcAft>
                <a:spcPts val="1100"/>
              </a:spcAft>
              <a:buClr>
                <a:srgbClr val="2C6E3F"/>
              </a:buClr>
              <a:buFont typeface="Segoe UI"/>
              <a:buChar char="▸"/>
            </a:pPr>
            <a:r>
              <a:rPr sz="2100" b="0">
                <a:solidFill>
                  <a:srgbClr val="1C241E"/>
                </a:solidFill>
                <a:latin typeface="Segoe UI"/>
              </a:rPr>
              <a:t>Cluster 1: long, high-volume, service accounts = backups/automation.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Cluster 2: evening remote workers, medium volume.</a:t>
            </a:r>
          </a:p>
          <a:p>
            <a:pPr algn="l" indent="-256032" marL="256032">
              <a:lnSpc>
                <a:spcPct val="105000"/>
              </a:lnSpc>
              <a:spcAft>
                <a:spcPts val="1100"/>
              </a:spcAft>
              <a:buClr>
                <a:srgbClr val="2C6E3F"/>
              </a:buClr>
              <a:buFont typeface="Segoe UI"/>
              <a:buChar char="▸"/>
            </a:pPr>
            <a:r>
              <a:rPr sz="2100" b="0">
                <a:solidFill>
                  <a:srgbClr val="1C241E"/>
                </a:solidFill>
                <a:latin typeface="Segoe UI"/>
              </a:rPr>
              <a:t>None is inherently 'bad' - they're normal behavior groups.</a:t>
            </a:r>
          </a:p>
          <a:p>
            <a:pPr algn="l" indent="-256032" marL="256032">
              <a:lnSpc>
                <a:spcPct val="105000"/>
              </a:lnSpc>
              <a:spcAft>
                <a:spcPts val="1100"/>
              </a:spcAft>
              <a:buClr>
                <a:srgbClr val="2C6E3F"/>
              </a:buClr>
              <a:buFont typeface="Segoe UI"/>
              <a:buChar char="▸"/>
            </a:pPr>
            <a:r>
              <a:rPr sz="2100" b="0">
                <a:solidFill>
                  <a:srgbClr val="1C241E"/>
                </a:solidFill>
                <a:latin typeface="Segoe UI"/>
              </a:rPr>
              <a:t>Cluster numbers are just names, not rankings (0 isn't 'better' than 2).</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Name each group; they're all 'normal' behaviors.</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27</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WHAT DOESN'T FIT ANY NORMAL GROUP</a:t>
            </a:r>
          </a:p>
          <a:p>
            <a:pPr algn="l">
              <a:lnSpc>
                <a:spcPct val="100000"/>
              </a:lnSpc>
              <a:spcAft>
                <a:spcPts val="600"/>
              </a:spcAft>
              <a:buNone/>
            </a:pPr>
            <a:r>
              <a:rPr sz="2500" b="1">
                <a:solidFill>
                  <a:srgbClr val="FFFFFF"/>
                </a:solidFill>
                <a:latin typeface="Segoe UI"/>
              </a:rPr>
              <a:t>Step 2 - Flag the Anomalies</a:t>
            </a:r>
          </a:p>
        </p:txBody>
      </p:sp>
      <p:pic>
        <p:nvPicPr>
          <p:cNvPr id="6" name="Picture 5" descr="anomaly_preview.png"/>
          <p:cNvPicPr>
            <a:picLocks noChangeAspect="1"/>
          </p:cNvPicPr>
          <p:nvPr/>
        </p:nvPicPr>
        <p:blipFill>
          <a:blip r:embed="rId2"/>
          <a:stretch>
            <a:fillRect/>
          </a:stretch>
        </p:blipFill>
        <p:spPr>
          <a:xfrm>
            <a:off x="2667936" y="1325880"/>
            <a:ext cx="6855823"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Green = normal logins; red X's don't fit any normal group - 3 a.m. logins, new devices, many failures - and get flagged.</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28</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DISCUSSION  ·  4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What would you do?</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Your pipeline flags 5 logins as anomalies out of 50,000.</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Would you auto-block them or send them for review? Why?</a:t>
            </a:r>
          </a:p>
          <a:p>
            <a:pPr algn="l" indent="-256032" marL="256032">
              <a:lnSpc>
                <a:spcPct val="105000"/>
              </a:lnSpc>
              <a:spcAft>
                <a:spcPts val="1100"/>
              </a:spcAft>
              <a:buClr>
                <a:srgbClr val="2C6E3F"/>
              </a:buClr>
              <a:buFont typeface="Segoe UI"/>
              <a:buChar char="▸"/>
            </a:pPr>
            <a:r>
              <a:rPr sz="1800" b="0">
                <a:solidFill>
                  <a:srgbClr val="1C241E"/>
                </a:solidFill>
                <a:latin typeface="Segoe UI"/>
              </a:rPr>
              <a:t>What extra info would help you decide?</a:t>
            </a:r>
          </a:p>
          <a:p>
            <a:pPr algn="l" indent="-256032" marL="256032">
              <a:lnSpc>
                <a:spcPct val="105000"/>
              </a:lnSpc>
              <a:spcAft>
                <a:spcPts val="1100"/>
              </a:spcAft>
              <a:buClr>
                <a:srgbClr val="2C6E3F"/>
              </a:buClr>
              <a:buFont typeface="Segoe UI"/>
              <a:buChar char="▸"/>
            </a:pPr>
            <a:r>
              <a:rPr sz="1800" b="0">
                <a:solidFill>
                  <a:srgbClr val="1C241E"/>
                </a:solidFill>
                <a:latin typeface="Segoe UI"/>
              </a:rPr>
              <a:t>What's the risk of setting the anomaly rate too high?</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29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MONDAY · 75 MINUTES</a:t>
            </a:r>
          </a:p>
          <a:p>
            <a:pPr algn="l">
              <a:lnSpc>
                <a:spcPct val="100000"/>
              </a:lnSpc>
              <a:spcAft>
                <a:spcPts val="600"/>
              </a:spcAft>
              <a:buNone/>
            </a:pPr>
            <a:r>
              <a:rPr sz="2500" b="1">
                <a:solidFill>
                  <a:srgbClr val="FFFFFF"/>
                </a:solidFill>
                <a:latin typeface="Segoe UI"/>
              </a:rPr>
              <a:t>Today's Plan</a:t>
            </a:r>
          </a:p>
        </p:txBody>
      </p:sp>
      <p:sp>
        <p:nvSpPr>
          <p:cNvPr id="6" name="Rounded Rectangle 5"/>
          <p:cNvSpPr/>
          <p:nvPr/>
        </p:nvSpPr>
        <p:spPr>
          <a:xfrm>
            <a:off x="640080" y="146304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841248" y="160934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41248" y="160934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7 min</a:t>
            </a:r>
          </a:p>
        </p:txBody>
      </p:sp>
      <p:sp>
        <p:nvSpPr>
          <p:cNvPr id="9" name="TextBox 8"/>
          <p:cNvSpPr txBox="1"/>
          <p:nvPr/>
        </p:nvSpPr>
        <p:spPr>
          <a:xfrm>
            <a:off x="2057400" y="146304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0" name="TextBox 9"/>
          <p:cNvSpPr txBox="1"/>
          <p:nvPr/>
        </p:nvSpPr>
        <p:spPr>
          <a:xfrm>
            <a:off x="2743200" y="146304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Warm-up &amp; orientation</a:t>
            </a:r>
          </a:p>
          <a:p>
            <a:pPr algn="l">
              <a:lnSpc>
                <a:spcPct val="105000"/>
              </a:lnSpc>
              <a:spcAft>
                <a:spcPts val="600"/>
              </a:spcAft>
              <a:buNone/>
            </a:pPr>
            <a:r>
              <a:rPr sz="1250" b="0">
                <a:solidFill>
                  <a:srgbClr val="5C6B5E"/>
                </a:solidFill>
                <a:latin typeface="Segoe UI"/>
              </a:rPr>
              <a:t>Recall labels; today's roadmap</a:t>
            </a:r>
          </a:p>
        </p:txBody>
      </p:sp>
      <p:sp>
        <p:nvSpPr>
          <p:cNvPr id="11" name="Rounded Rectangle 10"/>
          <p:cNvSpPr/>
          <p:nvPr/>
        </p:nvSpPr>
        <p:spPr>
          <a:xfrm>
            <a:off x="640080" y="2304288"/>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841248" y="2450592"/>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41248" y="2450592"/>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12 min</a:t>
            </a:r>
          </a:p>
        </p:txBody>
      </p:sp>
      <p:sp>
        <p:nvSpPr>
          <p:cNvPr id="14" name="TextBox 13"/>
          <p:cNvSpPr txBox="1"/>
          <p:nvPr/>
        </p:nvSpPr>
        <p:spPr>
          <a:xfrm>
            <a:off x="2057400" y="2304288"/>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15" name="TextBox 14"/>
          <p:cNvSpPr txBox="1"/>
          <p:nvPr/>
        </p:nvSpPr>
        <p:spPr>
          <a:xfrm>
            <a:off x="2743200" y="2304288"/>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Why unsupervised? No labels</a:t>
            </a:r>
          </a:p>
          <a:p>
            <a:pPr algn="l">
              <a:lnSpc>
                <a:spcPct val="105000"/>
              </a:lnSpc>
              <a:spcAft>
                <a:spcPts val="600"/>
              </a:spcAft>
              <a:buNone/>
            </a:pPr>
            <a:r>
              <a:rPr sz="1250" b="0">
                <a:solidFill>
                  <a:srgbClr val="5C6B5E"/>
                </a:solidFill>
                <a:latin typeface="Segoe UI"/>
              </a:rPr>
              <a:t>Intuition: when you don't have answers</a:t>
            </a:r>
          </a:p>
        </p:txBody>
      </p:sp>
      <p:sp>
        <p:nvSpPr>
          <p:cNvPr id="16" name="Rounded Rectangle 15"/>
          <p:cNvSpPr/>
          <p:nvPr/>
        </p:nvSpPr>
        <p:spPr>
          <a:xfrm>
            <a:off x="640080" y="3145536"/>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ounded Rectangle 16"/>
          <p:cNvSpPr/>
          <p:nvPr/>
        </p:nvSpPr>
        <p:spPr>
          <a:xfrm>
            <a:off x="841248" y="3291840"/>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41248" y="3291840"/>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13 min</a:t>
            </a:r>
          </a:p>
        </p:txBody>
      </p:sp>
      <p:sp>
        <p:nvSpPr>
          <p:cNvPr id="19" name="TextBox 18"/>
          <p:cNvSpPr txBox="1"/>
          <p:nvPr/>
        </p:nvSpPr>
        <p:spPr>
          <a:xfrm>
            <a:off x="2057400" y="3145536"/>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0" name="TextBox 19"/>
          <p:cNvSpPr txBox="1"/>
          <p:nvPr/>
        </p:nvSpPr>
        <p:spPr>
          <a:xfrm>
            <a:off x="2743200" y="3145536"/>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Clustering as a security tool</a:t>
            </a:r>
          </a:p>
          <a:p>
            <a:pPr algn="l">
              <a:lnSpc>
                <a:spcPct val="105000"/>
              </a:lnSpc>
              <a:spcAft>
                <a:spcPts val="600"/>
              </a:spcAft>
              <a:buNone/>
            </a:pPr>
            <a:r>
              <a:rPr sz="1250" b="0">
                <a:solidFill>
                  <a:srgbClr val="5C6B5E"/>
                </a:solidFill>
                <a:latin typeface="Segoe UI"/>
              </a:rPr>
              <a:t>Grouping traffic, behavior, malware</a:t>
            </a:r>
          </a:p>
        </p:txBody>
      </p:sp>
      <p:sp>
        <p:nvSpPr>
          <p:cNvPr id="21" name="Rounded Rectangle 20"/>
          <p:cNvSpPr/>
          <p:nvPr/>
        </p:nvSpPr>
        <p:spPr>
          <a:xfrm>
            <a:off x="640080" y="3986784"/>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ounded Rectangle 21"/>
          <p:cNvSpPr/>
          <p:nvPr/>
        </p:nvSpPr>
        <p:spPr>
          <a:xfrm>
            <a:off x="841248" y="4133088"/>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841248" y="4133088"/>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14 min</a:t>
            </a:r>
          </a:p>
        </p:txBody>
      </p:sp>
      <p:sp>
        <p:nvSpPr>
          <p:cNvPr id="24" name="TextBox 23"/>
          <p:cNvSpPr txBox="1"/>
          <p:nvPr/>
        </p:nvSpPr>
        <p:spPr>
          <a:xfrm>
            <a:off x="2057400" y="3986784"/>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25" name="TextBox 24"/>
          <p:cNvSpPr txBox="1"/>
          <p:nvPr/>
        </p:nvSpPr>
        <p:spPr>
          <a:xfrm>
            <a:off x="2743200" y="3986784"/>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k-means vs. hierarchical</a:t>
            </a:r>
          </a:p>
          <a:p>
            <a:pPr algn="l">
              <a:lnSpc>
                <a:spcPct val="105000"/>
              </a:lnSpc>
              <a:spcAft>
                <a:spcPts val="600"/>
              </a:spcAft>
              <a:buNone/>
            </a:pPr>
            <a:r>
              <a:rPr sz="1250" b="0">
                <a:solidFill>
                  <a:srgbClr val="5C6B5E"/>
                </a:solidFill>
                <a:latin typeface="Segoe UI"/>
              </a:rPr>
              <a:t>Two ways to cluster + a loop diagram</a:t>
            </a:r>
          </a:p>
        </p:txBody>
      </p:sp>
      <p:sp>
        <p:nvSpPr>
          <p:cNvPr id="26" name="Rounded Rectangle 25"/>
          <p:cNvSpPr/>
          <p:nvPr/>
        </p:nvSpPr>
        <p:spPr>
          <a:xfrm>
            <a:off x="640080" y="4828032"/>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ounded Rectangle 26"/>
          <p:cNvSpPr/>
          <p:nvPr/>
        </p:nvSpPr>
        <p:spPr>
          <a:xfrm>
            <a:off x="841248" y="4974336"/>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
          <p:cNvSpPr txBox="1"/>
          <p:nvPr/>
        </p:nvSpPr>
        <p:spPr>
          <a:xfrm>
            <a:off x="841248" y="4974336"/>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12 min</a:t>
            </a:r>
          </a:p>
        </p:txBody>
      </p:sp>
      <p:sp>
        <p:nvSpPr>
          <p:cNvPr id="29" name="TextBox 28"/>
          <p:cNvSpPr txBox="1"/>
          <p:nvPr/>
        </p:nvSpPr>
        <p:spPr>
          <a:xfrm>
            <a:off x="2057400" y="4828032"/>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0" name="TextBox 29"/>
          <p:cNvSpPr txBox="1"/>
          <p:nvPr/>
        </p:nvSpPr>
        <p:spPr>
          <a:xfrm>
            <a:off x="2743200" y="4828032"/>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Live demo: cluster logins -&gt; anomalies</a:t>
            </a:r>
          </a:p>
          <a:p>
            <a:pPr algn="l">
              <a:lnSpc>
                <a:spcPct val="105000"/>
              </a:lnSpc>
              <a:spcAft>
                <a:spcPts val="600"/>
              </a:spcAft>
              <a:buNone/>
            </a:pPr>
            <a:r>
              <a:rPr sz="1250" b="0">
                <a:solidFill>
                  <a:srgbClr val="5C6B5E"/>
                </a:solidFill>
                <a:latin typeface="Segoe UI"/>
              </a:rPr>
              <a:t>The full workflow in code</a:t>
            </a:r>
          </a:p>
        </p:txBody>
      </p:sp>
      <p:sp>
        <p:nvSpPr>
          <p:cNvPr id="31" name="Rounded Rectangle 30"/>
          <p:cNvSpPr/>
          <p:nvPr/>
        </p:nvSpPr>
        <p:spPr>
          <a:xfrm>
            <a:off x="640080" y="5669280"/>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ounded Rectangle 31"/>
          <p:cNvSpPr/>
          <p:nvPr/>
        </p:nvSpPr>
        <p:spPr>
          <a:xfrm>
            <a:off x="841248" y="5815584"/>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841248" y="5815584"/>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12 min</a:t>
            </a:r>
          </a:p>
        </p:txBody>
      </p:sp>
      <p:sp>
        <p:nvSpPr>
          <p:cNvPr id="34" name="TextBox 33"/>
          <p:cNvSpPr txBox="1"/>
          <p:nvPr/>
        </p:nvSpPr>
        <p:spPr>
          <a:xfrm>
            <a:off x="2057400" y="5669280"/>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35" name="TextBox 34"/>
          <p:cNvSpPr txBox="1"/>
          <p:nvPr/>
        </p:nvSpPr>
        <p:spPr>
          <a:xfrm>
            <a:off x="2743200" y="5669280"/>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Hands-on: cluster the logins by hand</a:t>
            </a:r>
          </a:p>
          <a:p>
            <a:pPr algn="l">
              <a:lnSpc>
                <a:spcPct val="105000"/>
              </a:lnSpc>
              <a:spcAft>
                <a:spcPts val="600"/>
              </a:spcAft>
              <a:buNone/>
            </a:pPr>
            <a:r>
              <a:rPr sz="1250" b="0">
                <a:solidFill>
                  <a:srgbClr val="5C6B5E"/>
                </a:solidFill>
                <a:latin typeface="Segoe UI"/>
              </a:rPr>
              <a:t>Find the groups + the odd one out</a:t>
            </a:r>
          </a:p>
        </p:txBody>
      </p:sp>
      <p:sp>
        <p:nvSpPr>
          <p:cNvPr id="36" name="Rounded Rectangle 35"/>
          <p:cNvSpPr/>
          <p:nvPr/>
        </p:nvSpPr>
        <p:spPr>
          <a:xfrm>
            <a:off x="640080" y="6510528"/>
            <a:ext cx="10927080" cy="749808"/>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Rounded Rectangle 36"/>
          <p:cNvSpPr/>
          <p:nvPr/>
        </p:nvSpPr>
        <p:spPr>
          <a:xfrm>
            <a:off x="841248" y="6656832"/>
            <a:ext cx="1051560" cy="457200"/>
          </a:xfrm>
          <a:prstGeom prst="round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841248" y="6656832"/>
            <a:ext cx="1051560" cy="457200"/>
          </a:xfrm>
          <a:prstGeom prst="rect">
            <a:avLst/>
          </a:prstGeom>
          <a:noFill/>
        </p:spPr>
        <p:txBody>
          <a:bodyPr wrap="square" anchor="ctr" lIns="0" rIns="0" tIns="0" bIns="0">
            <a:spAutoFit/>
          </a:bodyPr>
          <a:lstStyle/>
          <a:p>
            <a:pPr algn="ctr">
              <a:lnSpc>
                <a:spcPct val="105000"/>
              </a:lnSpc>
              <a:spcAft>
                <a:spcPts val="600"/>
              </a:spcAft>
              <a:buNone/>
            </a:pPr>
            <a:r>
              <a:rPr sz="1300" b="1">
                <a:solidFill>
                  <a:srgbClr val="1E4D2B"/>
                </a:solidFill>
                <a:latin typeface="Segoe UI"/>
              </a:rPr>
              <a:t>5 min</a:t>
            </a:r>
          </a:p>
        </p:txBody>
      </p:sp>
      <p:sp>
        <p:nvSpPr>
          <p:cNvPr id="39" name="TextBox 38"/>
          <p:cNvSpPr txBox="1"/>
          <p:nvPr/>
        </p:nvSpPr>
        <p:spPr>
          <a:xfrm>
            <a:off x="2057400" y="6510528"/>
            <a:ext cx="731520" cy="749808"/>
          </a:xfrm>
          <a:prstGeom prst="rect">
            <a:avLst/>
          </a:prstGeom>
          <a:noFill/>
        </p:spPr>
        <p:txBody>
          <a:bodyPr wrap="square" anchor="ctr" lIns="0" rIns="0" tIns="0" bIns="0">
            <a:spAutoFit/>
          </a:bodyPr>
          <a:lstStyle/>
          <a:p>
            <a:pPr algn="ctr">
              <a:lnSpc>
                <a:spcPct val="105000"/>
              </a:lnSpc>
              <a:spcAft>
                <a:spcPts val="600"/>
              </a:spcAft>
              <a:buNone/>
            </a:pPr>
            <a:r>
              <a:rPr sz="2200" b="0">
                <a:solidFill>
                  <a:srgbClr val="1E4D2B"/>
                </a:solidFill>
                <a:latin typeface="Segoe UI Emoji"/>
              </a:rPr>
              <a:t>🎯</a:t>
            </a:r>
          </a:p>
        </p:txBody>
      </p:sp>
      <p:sp>
        <p:nvSpPr>
          <p:cNvPr id="40" name="TextBox 39"/>
          <p:cNvSpPr txBox="1"/>
          <p:nvPr/>
        </p:nvSpPr>
        <p:spPr>
          <a:xfrm>
            <a:off x="2743200" y="6510528"/>
            <a:ext cx="8595360" cy="749808"/>
          </a:xfrm>
          <a:prstGeom prst="rect">
            <a:avLst/>
          </a:prstGeom>
          <a:noFill/>
        </p:spPr>
        <p:txBody>
          <a:bodyPr wrap="square" anchor="ctr" lIns="0" rIns="0" tIns="0" bIns="0">
            <a:spAutoFit/>
          </a:bodyPr>
          <a:lstStyle/>
          <a:p>
            <a:pPr algn="l">
              <a:lnSpc>
                <a:spcPct val="105000"/>
              </a:lnSpc>
              <a:spcAft>
                <a:spcPts val="100"/>
              </a:spcAft>
              <a:buNone/>
            </a:pPr>
            <a:r>
              <a:rPr sz="1600" b="1">
                <a:solidFill>
                  <a:srgbClr val="1C241E"/>
                </a:solidFill>
                <a:latin typeface="Segoe UI"/>
              </a:rPr>
              <a:t>Wrap &amp; exit</a:t>
            </a:r>
          </a:p>
          <a:p>
            <a:pPr algn="l">
              <a:lnSpc>
                <a:spcPct val="105000"/>
              </a:lnSpc>
              <a:spcAft>
                <a:spcPts val="600"/>
              </a:spcAft>
              <a:buNone/>
            </a:pPr>
            <a:r>
              <a:rPr sz="1250" b="0">
                <a:solidFill>
                  <a:srgbClr val="5C6B5E"/>
                </a:solidFill>
                <a:latin typeface="Segoe UI"/>
              </a:rPr>
              <a:t>Takeaways; Exam 1 &amp; Week 6</a:t>
            </a:r>
          </a:p>
        </p:txBody>
      </p:sp>
      <p:sp>
        <p:nvSpPr>
          <p:cNvPr id="41" name="Rectangle 40"/>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43" name="TextBox 42"/>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a:t>
            </a:r>
          </a:p>
        </p:txBody>
      </p:sp>
      <p:pic>
        <p:nvPicPr>
          <p:cNvPr id="44" name="Picture 43"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RAW LOGINS -&gt; GROUPS -&gt; A SHORT REVIEW LIST</a:t>
            </a:r>
          </a:p>
          <a:p>
            <a:pPr algn="l">
              <a:lnSpc>
                <a:spcPct val="100000"/>
              </a:lnSpc>
              <a:spcAft>
                <a:spcPts val="600"/>
              </a:spcAft>
              <a:buNone/>
            </a:pPr>
            <a:r>
              <a:rPr sz="2500" b="1">
                <a:solidFill>
                  <a:srgbClr val="FFFFFF"/>
                </a:solidFill>
                <a:latin typeface="Segoe UI"/>
              </a:rPr>
              <a:t>The Cluster-then-Flag Pipeline</a:t>
            </a:r>
          </a:p>
        </p:txBody>
      </p:sp>
      <p:pic>
        <p:nvPicPr>
          <p:cNvPr id="6" name="Picture 5" descr="cluster_then_flag_pipeline.png"/>
          <p:cNvPicPr>
            <a:picLocks noChangeAspect="1"/>
          </p:cNvPicPr>
          <p:nvPr/>
        </p:nvPicPr>
        <p:blipFill>
          <a:blip r:embed="rId2"/>
          <a:stretch>
            <a:fillRect/>
          </a:stretch>
        </p:blipFill>
        <p:spPr>
          <a:xfrm>
            <a:off x="485702" y="1325880"/>
            <a:ext cx="11220290"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Cluster the unlabeled logins to learn normal behavior groups, flag the points that fit no group, and hand the few anomalies to an analyst - no labels anywhere.</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30</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IN-CLASS TASK  ·  12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Cluster the Logins by Hand</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You're a SOC analyst with 10 overnight logins (NO labels), each plotted as a dot by session duration (x) and data volume (y). One 3 a.m. point with many failed attempts sits far from the rest. Find the groups and the odd one out - by hand.</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Circle the dots that sit close together into 2-3 groups (clusters).</a:t>
            </a:r>
          </a:p>
          <a:p>
            <a:pPr algn="l" indent="-256032" marL="256032">
              <a:lnSpc>
                <a:spcPct val="105000"/>
              </a:lnSpc>
              <a:spcAft>
                <a:spcPts val="1100"/>
              </a:spcAft>
              <a:buClr>
                <a:srgbClr val="2C6E3F"/>
              </a:buClr>
              <a:buFont typeface="Segoe UI"/>
              <a:buChar char="▸"/>
            </a:pPr>
            <a:r>
              <a:rPr sz="1800" b="0">
                <a:solidFill>
                  <a:srgbClr val="1C241E"/>
                </a:solidFill>
                <a:latin typeface="Segoe UI"/>
              </a:rPr>
              <a:t>Mark an X at the rough center (middle) of each group.</a:t>
            </a:r>
          </a:p>
          <a:p>
            <a:pPr algn="l" indent="-256032" marL="256032">
              <a:lnSpc>
                <a:spcPct val="105000"/>
              </a:lnSpc>
              <a:spcAft>
                <a:spcPts val="1100"/>
              </a:spcAft>
              <a:buClr>
                <a:srgbClr val="2C6E3F"/>
              </a:buClr>
              <a:buFont typeface="Segoe UI"/>
              <a:buChar char="▸"/>
            </a:pPr>
            <a:r>
              <a:rPr sz="1800" b="0">
                <a:solidFill>
                  <a:srgbClr val="1C241E"/>
                </a:solidFill>
                <a:latin typeface="Segoe UI"/>
              </a:rPr>
              <a:t>Give each group a plain-language name (e.g., 'short, low-volume = routine staff').</a:t>
            </a:r>
          </a:p>
          <a:p>
            <a:pPr algn="l" indent="-256032" marL="256032">
              <a:lnSpc>
                <a:spcPct val="105000"/>
              </a:lnSpc>
              <a:spcAft>
                <a:spcPts val="1100"/>
              </a:spcAft>
              <a:buClr>
                <a:srgbClr val="2C6E3F"/>
              </a:buClr>
              <a:buFont typeface="Segoe UI"/>
              <a:buChar char="▸"/>
            </a:pPr>
            <a:r>
              <a:rPr sz="1800" b="0">
                <a:solidFill>
                  <a:srgbClr val="1C241E"/>
                </a:solidFill>
                <a:latin typeface="Segoe UI"/>
              </a:rPr>
              <a:t>Circle in red the login that fits no group; note WHY it looks odd (time, failed tries, distance).</a:t>
            </a:r>
          </a:p>
          <a:p>
            <a:pPr algn="l" indent="-256032" marL="256032">
              <a:lnSpc>
                <a:spcPct val="105000"/>
              </a:lnSpc>
              <a:spcAft>
                <a:spcPts val="1100"/>
              </a:spcAft>
              <a:buClr>
                <a:srgbClr val="2C6E3F"/>
              </a:buClr>
              <a:buFont typeface="Segoe UI"/>
              <a:buChar char="▸"/>
            </a:pPr>
            <a:r>
              <a:rPr sz="1800" b="0">
                <a:solidFill>
                  <a:srgbClr val="1C241E"/>
                </a:solidFill>
                <a:latin typeface="Segoe UI"/>
              </a:rPr>
              <a:t>Deliverable: the annotated scatter - clusters, centers, names, one red anomaly - + block or review? and why.</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31</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457200"/>
            <a:ext cx="10881360" cy="822960"/>
          </a:xfrm>
          <a:prstGeom prst="rect">
            <a:avLst/>
          </a:prstGeom>
          <a:noFill/>
        </p:spPr>
        <p:txBody>
          <a:bodyPr wrap="square" anchor="t" lIns="0" rIns="0" tIns="0" bIns="0">
            <a:spAutoFit/>
          </a:bodyPr>
          <a:lstStyle/>
          <a:p>
            <a:pPr algn="l">
              <a:lnSpc>
                <a:spcPct val="105000"/>
              </a:lnSpc>
              <a:spcAft>
                <a:spcPts val="600"/>
              </a:spcAft>
              <a:buNone/>
            </a:pPr>
            <a:r>
              <a:rPr sz="3200" b="1">
                <a:solidFill>
                  <a:srgbClr val="FFFFFF"/>
                </a:solidFill>
                <a:latin typeface="Segoe UI"/>
              </a:rPr>
              <a:t>Key Takeaways</a:t>
            </a:r>
          </a:p>
        </p:txBody>
      </p:sp>
      <p:sp>
        <p:nvSpPr>
          <p:cNvPr id="4" name="Rectangle 3"/>
          <p:cNvSpPr/>
          <p:nvPr/>
        </p:nvSpPr>
        <p:spPr>
          <a:xfrm>
            <a:off x="658368" y="1207008"/>
            <a:ext cx="822960" cy="914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40080" y="1554480"/>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554480"/>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7" name="TextBox 6"/>
          <p:cNvSpPr txBox="1"/>
          <p:nvPr/>
        </p:nvSpPr>
        <p:spPr>
          <a:xfrm>
            <a:off x="1645920" y="1554480"/>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Unsupervised learning finds patterns in data with NO labels.</a:t>
            </a:r>
          </a:p>
        </p:txBody>
      </p:sp>
      <p:sp>
        <p:nvSpPr>
          <p:cNvPr id="8" name="Rounded Rectangle 7"/>
          <p:cNvSpPr/>
          <p:nvPr/>
        </p:nvSpPr>
        <p:spPr>
          <a:xfrm>
            <a:off x="640080" y="2633472"/>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8680" y="2633472"/>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0" name="TextBox 9"/>
          <p:cNvSpPr txBox="1"/>
          <p:nvPr/>
        </p:nvSpPr>
        <p:spPr>
          <a:xfrm>
            <a:off x="1645920" y="2633472"/>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Clustering groups similar records; in security a cluster is a behavior group you then interpret.</a:t>
            </a:r>
          </a:p>
        </p:txBody>
      </p:sp>
      <p:sp>
        <p:nvSpPr>
          <p:cNvPr id="11" name="Rounded Rectangle 10"/>
          <p:cNvSpPr/>
          <p:nvPr/>
        </p:nvSpPr>
        <p:spPr>
          <a:xfrm>
            <a:off x="640080" y="3712463"/>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68680" y="3712463"/>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3" name="TextBox 12"/>
          <p:cNvSpPr txBox="1"/>
          <p:nvPr/>
        </p:nvSpPr>
        <p:spPr>
          <a:xfrm>
            <a:off x="1645920" y="3712463"/>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k-means needs k up front and scales well; hierarchical builds a tree (dendrogram) you cut - no k needed.</a:t>
            </a:r>
          </a:p>
        </p:txBody>
      </p:sp>
      <p:sp>
        <p:nvSpPr>
          <p:cNvPr id="14" name="Rounded Rectangle 13"/>
          <p:cNvSpPr/>
          <p:nvPr/>
        </p:nvSpPr>
        <p:spPr>
          <a:xfrm>
            <a:off x="640080" y="4791455"/>
            <a:ext cx="10881360" cy="960120"/>
          </a:xfrm>
          <a:prstGeom prst="roundRect">
            <a:avLst>
              <a:gd name="adj" fmla="val 5000"/>
            </a:avLst>
          </a:prstGeom>
          <a:solidFill>
            <a:srgbClr val="255935"/>
          </a:solidFill>
          <a:ln w="12700">
            <a:solidFill>
              <a:srgbClr val="2C6E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68680" y="4791455"/>
            <a:ext cx="731520" cy="960120"/>
          </a:xfrm>
          <a:prstGeom prst="rect">
            <a:avLst/>
          </a:prstGeom>
          <a:noFill/>
        </p:spPr>
        <p:txBody>
          <a:bodyPr wrap="square" anchor="ctr" lIns="0" rIns="0" tIns="0" bIns="0">
            <a:spAutoFit/>
          </a:bodyPr>
          <a:lstStyle/>
          <a:p>
            <a:pPr algn="ctr">
              <a:lnSpc>
                <a:spcPct val="105000"/>
              </a:lnSpc>
              <a:spcAft>
                <a:spcPts val="600"/>
              </a:spcAft>
              <a:buNone/>
            </a:pPr>
            <a:r>
              <a:rPr sz="2800" b="1">
                <a:solidFill>
                  <a:srgbClr val="C8C372"/>
                </a:solidFill>
                <a:latin typeface="Segoe UI"/>
              </a:rPr>
              <a:t>✓</a:t>
            </a:r>
          </a:p>
        </p:txBody>
      </p:sp>
      <p:sp>
        <p:nvSpPr>
          <p:cNvPr id="16" name="TextBox 15"/>
          <p:cNvSpPr txBox="1"/>
          <p:nvPr/>
        </p:nvSpPr>
        <p:spPr>
          <a:xfrm>
            <a:off x="1645920" y="4791455"/>
            <a:ext cx="9692640" cy="960120"/>
          </a:xfrm>
          <a:prstGeom prst="rect">
            <a:avLst/>
          </a:prstGeom>
          <a:noFill/>
        </p:spPr>
        <p:txBody>
          <a:bodyPr wrap="square" anchor="ctr" lIns="0" rIns="0" tIns="0" bIns="0">
            <a:spAutoFit/>
          </a:bodyPr>
          <a:lstStyle/>
          <a:p>
            <a:pPr algn="l">
              <a:lnSpc>
                <a:spcPct val="105000"/>
              </a:lnSpc>
              <a:spcAft>
                <a:spcPts val="600"/>
              </a:spcAft>
              <a:buNone/>
            </a:pPr>
            <a:r>
              <a:rPr sz="1800" b="0">
                <a:solidFill>
                  <a:srgbClr val="FFFFFF"/>
                </a:solidFill>
                <a:latin typeface="Segoe UI"/>
              </a:rPr>
              <a:t>Cluster then flag: group normal behavior, then surface the anomalies that don't fit - no labels required.</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WHAT'S NEXT</a:t>
            </a:r>
          </a:p>
          <a:p>
            <a:pPr algn="l">
              <a:lnSpc>
                <a:spcPct val="100000"/>
              </a:lnSpc>
              <a:spcAft>
                <a:spcPts val="600"/>
              </a:spcAft>
              <a:buNone/>
            </a:pPr>
            <a:r>
              <a:rPr sz="2500" b="1">
                <a:solidFill>
                  <a:srgbClr val="FFFFFF"/>
                </a:solidFill>
                <a:latin typeface="Segoe UI"/>
              </a:rPr>
              <a:t>Looking Ahead: Exam 1 &amp; Week 6</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 Exam 1 is an ONLINE exam this week: 90 minutes, 100 points, via Canvas (Weeks 1-4).</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covers Weeks 1-4 - today's unsupervised material is NOT on it.</a:t>
            </a:r>
          </a:p>
          <a:p>
            <a:pPr algn="l" indent="-256032" marL="256032">
              <a:lnSpc>
                <a:spcPct val="105000"/>
              </a:lnSpc>
              <a:spcAft>
                <a:spcPts val="1100"/>
              </a:spcAft>
              <a:buClr>
                <a:srgbClr val="2C6E3F"/>
              </a:buClr>
              <a:buFont typeface="Segoe UI"/>
              <a:buChar char="▸"/>
            </a:pPr>
            <a:r>
              <a:rPr sz="2100" b="0">
                <a:solidFill>
                  <a:srgbClr val="1C241E"/>
                </a:solidFill>
                <a:latin typeface="Segoe UI"/>
              </a:rPr>
              <a:t>Prep: Exam 1 Study Guide + Practice Exam on the site; test LockDown Browser in advance.</a:t>
            </a:r>
          </a:p>
          <a:p>
            <a:pPr algn="l" indent="-256032" marL="256032">
              <a:lnSpc>
                <a:spcPct val="105000"/>
              </a:lnSpc>
              <a:spcAft>
                <a:spcPts val="1100"/>
              </a:spcAft>
              <a:buClr>
                <a:srgbClr val="2C6E3F"/>
              </a:buClr>
              <a:buFont typeface="Segoe UI"/>
              <a:buChar char="▸"/>
            </a:pPr>
            <a:r>
              <a:rPr sz="2100" b="0">
                <a:solidFill>
                  <a:srgbClr val="1C241E"/>
                </a:solidFill>
                <a:latin typeface="Segoe UI"/>
              </a:rPr>
              <a:t>🔎 Week 6: unsupervised learning goes hands-on - deeper k-means, dendrograms, isolation forests.</a:t>
            </a:r>
          </a:p>
          <a:p>
            <a:pPr algn="l" indent="-256032" marL="256032">
              <a:lnSpc>
                <a:spcPct val="105000"/>
              </a:lnSpc>
              <a:spcAft>
                <a:spcPts val="1100"/>
              </a:spcAft>
              <a:buClr>
                <a:srgbClr val="2C6E3F"/>
              </a:buClr>
              <a:buFont typeface="Segoe UI"/>
              <a:buChar char="▸"/>
            </a:pPr>
            <a:r>
              <a:rPr sz="2100" b="0">
                <a:solidFill>
                  <a:srgbClr val="1C241E"/>
                </a:solidFill>
                <a:latin typeface="Segoe UI"/>
              </a:rPr>
              <a:t>💻 Lab 5 (Clustering &amp; Anomaly Detection) reuses today's exact cluster-then-flag workflow.</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Exam 1 online (90 min, Weeks 1-4); Week 6 goes hands-on.</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33</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BF8E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ounded Rectangle 3"/>
          <p:cNvSpPr/>
          <p:nvPr/>
        </p:nvSpPr>
        <p:spPr>
          <a:xfrm>
            <a:off x="640080" y="502920"/>
            <a:ext cx="3931920" cy="548640"/>
          </a:xfrm>
          <a:prstGeom prst="round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40080" y="502920"/>
            <a:ext cx="3931920" cy="548640"/>
          </a:xfrm>
          <a:prstGeom prst="rect">
            <a:avLst/>
          </a:prstGeom>
          <a:noFill/>
        </p:spPr>
        <p:txBody>
          <a:bodyPr wrap="square" anchor="ctr" lIns="0" rIns="0" tIns="0" bIns="0">
            <a:spAutoFit/>
          </a:bodyPr>
          <a:lstStyle/>
          <a:p>
            <a:pPr algn="ctr">
              <a:lnSpc>
                <a:spcPct val="105000"/>
              </a:lnSpc>
              <a:spcAft>
                <a:spcPts val="600"/>
              </a:spcAft>
              <a:buNone/>
            </a:pPr>
            <a:r>
              <a:rPr sz="1500" b="1">
                <a:solidFill>
                  <a:srgbClr val="FFFFFF"/>
                </a:solidFill>
                <a:latin typeface="Segoe UI Emoji"/>
              </a:rPr>
              <a:t>🎯  EXIT TICKET  ·  2 MIN</a:t>
            </a:r>
          </a:p>
        </p:txBody>
      </p:sp>
      <p:sp>
        <p:nvSpPr>
          <p:cNvPr id="6" name="TextBox 5"/>
          <p:cNvSpPr txBox="1"/>
          <p:nvPr/>
        </p:nvSpPr>
        <p:spPr>
          <a:xfrm>
            <a:off x="640080" y="1280160"/>
            <a:ext cx="10881360" cy="914400"/>
          </a:xfrm>
          <a:prstGeom prst="rect">
            <a:avLst/>
          </a:prstGeom>
          <a:noFill/>
        </p:spPr>
        <p:txBody>
          <a:bodyPr wrap="square" anchor="t" lIns="0" rIns="0" tIns="0" bIns="0">
            <a:spAutoFit/>
          </a:bodyPr>
          <a:lstStyle/>
          <a:p>
            <a:pPr algn="l">
              <a:lnSpc>
                <a:spcPct val="100000"/>
              </a:lnSpc>
              <a:spcAft>
                <a:spcPts val="600"/>
              </a:spcAft>
              <a:buNone/>
            </a:pPr>
            <a:r>
              <a:rPr sz="2900" b="1">
                <a:solidFill>
                  <a:srgbClr val="1E4D2B"/>
                </a:solidFill>
                <a:latin typeface="Segoe UI"/>
              </a:rPr>
              <a:t>One minute before you go</a:t>
            </a:r>
          </a:p>
        </p:txBody>
      </p:sp>
      <p:sp>
        <p:nvSpPr>
          <p:cNvPr id="7" name="TextBox 6"/>
          <p:cNvSpPr txBox="1"/>
          <p:nvPr/>
        </p:nvSpPr>
        <p:spPr>
          <a:xfrm>
            <a:off x="640080" y="2240280"/>
            <a:ext cx="10881360" cy="1188720"/>
          </a:xfrm>
          <a:prstGeom prst="rect">
            <a:avLst/>
          </a:prstGeom>
          <a:noFill/>
        </p:spPr>
        <p:txBody>
          <a:bodyPr wrap="square" anchor="t" lIns="0" rIns="0" tIns="0" bIns="0">
            <a:spAutoFit/>
          </a:bodyPr>
          <a:lstStyle/>
          <a:p>
            <a:pPr algn="l">
              <a:lnSpc>
                <a:spcPct val="112000"/>
              </a:lnSpc>
              <a:spcAft>
                <a:spcPts val="600"/>
              </a:spcAft>
              <a:buNone/>
            </a:pPr>
            <a:r>
              <a:rPr sz="2000" b="0">
                <a:solidFill>
                  <a:srgbClr val="1C241E"/>
                </a:solidFill>
                <a:latin typeface="Segoe UI"/>
              </a:rPr>
              <a:t>On the Canvas exit-ticket quiz or a card:</a:t>
            </a:r>
          </a:p>
        </p:txBody>
      </p:sp>
      <p:sp>
        <p:nvSpPr>
          <p:cNvPr id="8" name="TextBox 7"/>
          <p:cNvSpPr txBox="1"/>
          <p:nvPr/>
        </p:nvSpPr>
        <p:spPr>
          <a:xfrm>
            <a:off x="822960" y="3611880"/>
            <a:ext cx="10515600" cy="25603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1800" b="0">
                <a:solidFill>
                  <a:srgbClr val="1C241E"/>
                </a:solidFill>
                <a:latin typeface="Segoe UI"/>
              </a:rPr>
              <a:t>In one sentence, what makes a task 'unsupervised'?</a:t>
            </a:r>
          </a:p>
          <a:p>
            <a:pPr algn="l" indent="-256032" marL="256032">
              <a:lnSpc>
                <a:spcPct val="105000"/>
              </a:lnSpc>
              <a:spcAft>
                <a:spcPts val="1100"/>
              </a:spcAft>
              <a:buClr>
                <a:srgbClr val="2C6E3F"/>
              </a:buClr>
              <a:buFont typeface="Segoe UI"/>
              <a:buChar char="▸"/>
            </a:pPr>
            <a:r>
              <a:rPr sz="1800" b="0">
                <a:solidFill>
                  <a:srgbClr val="1C241E"/>
                </a:solidFill>
                <a:latin typeface="Segoe UI"/>
              </a:rPr>
              <a:t>Name one difference between k-means and hierarchical clustering.</a:t>
            </a:r>
          </a:p>
          <a:p>
            <a:pPr algn="l" indent="-256032" marL="256032">
              <a:lnSpc>
                <a:spcPct val="105000"/>
              </a:lnSpc>
              <a:spcAft>
                <a:spcPts val="1100"/>
              </a:spcAft>
              <a:buClr>
                <a:srgbClr val="2C6E3F"/>
              </a:buClr>
              <a:buFont typeface="Segoe UI"/>
              <a:buChar char="▸"/>
            </a:pPr>
            <a:r>
              <a:rPr sz="1800" b="0">
                <a:solidFill>
                  <a:srgbClr val="1C241E"/>
                </a:solidFill>
                <a:latin typeface="Segoe UI"/>
              </a:rPr>
              <a:t>One thing from today you'd like clarified.</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34</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SOURCES &amp; FURTHER READING</a:t>
            </a:r>
          </a:p>
          <a:p>
            <a:pPr algn="l">
              <a:lnSpc>
                <a:spcPct val="100000"/>
              </a:lnSpc>
              <a:spcAft>
                <a:spcPts val="600"/>
              </a:spcAft>
              <a:buNone/>
            </a:pPr>
            <a:r>
              <a:rPr sz="2500" b="1">
                <a:solidFill>
                  <a:srgbClr val="FFFFFF"/>
                </a:solidFill>
                <a:latin typeface="Segoe UI"/>
              </a:rPr>
              <a:t>References &amp; Further Reading</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lvl="1" algn="l" indent="-256032" marL="256032">
              <a:lnSpc>
                <a:spcPct val="105000"/>
              </a:lnSpc>
              <a:spcAft>
                <a:spcPts val="600"/>
              </a:spcAft>
              <a:buClr>
                <a:srgbClr val="2C6E3F"/>
              </a:buClr>
              <a:buFont typeface="Segoe UI"/>
              <a:buChar char="▸"/>
            </a:pPr>
            <a:r>
              <a:rPr sz="1700" b="0">
                <a:solidFill>
                  <a:srgbClr val="5C6B5E"/>
                </a:solidFill>
                <a:latin typeface="Segoe UI"/>
              </a:rPr>
              <a:t>NIST, Artificial Intelligence Risk Management Framework (AI RMF 1.0), 2023.</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scikit-learn User Guide - Clustering (scikit-learn.org).</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Google, Machine Learning Crash Course - Clustering (developers.google.com/machine-learning).</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Tom Taulli, Artificial Intelligence Basics: A Non-Technical Introduction (Apress).</a:t>
            </a:r>
          </a:p>
          <a:p>
            <a:pPr lvl="1" algn="l" indent="-256032" marL="256032">
              <a:lnSpc>
                <a:spcPct val="105000"/>
              </a:lnSpc>
              <a:spcAft>
                <a:spcPts val="600"/>
              </a:spcAft>
              <a:buClr>
                <a:srgbClr val="2C6E3F"/>
              </a:buClr>
              <a:buFont typeface="Segoe UI"/>
              <a:buChar char="▸"/>
            </a:pPr>
            <a:r>
              <a:rPr sz="1700" b="0">
                <a:solidFill>
                  <a:srgbClr val="5C6B5E"/>
                </a:solidFill>
                <a:latin typeface="Segoe UI"/>
              </a:rPr>
              <a:t>Clarence Chio &amp; David Freeman, Machine Learning and Security (O'Reilly).</a:t>
            </a:r>
          </a:p>
        </p:txBody>
      </p:sp>
      <p:sp>
        <p:nvSpPr>
          <p:cNvPr id="7" name="Rectangle 6"/>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9" name="TextBox 8"/>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35</a:t>
            </a:r>
          </a:p>
        </p:txBody>
      </p:sp>
      <p:pic>
        <p:nvPicPr>
          <p:cNvPr id="10" name="Picture 9"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UNSUPERVISED LEARNING</a:t>
            </a:r>
          </a:p>
          <a:p>
            <a:pPr algn="l">
              <a:lnSpc>
                <a:spcPct val="100000"/>
              </a:lnSpc>
              <a:spcAft>
                <a:spcPts val="600"/>
              </a:spcAft>
              <a:buNone/>
            </a:pPr>
            <a:r>
              <a:rPr sz="2500" b="1">
                <a:solidFill>
                  <a:srgbClr val="FFFFFF"/>
                </a:solidFill>
                <a:latin typeface="Segoe UI"/>
              </a:rPr>
              <a:t>This Week's Learning Objectives</a:t>
            </a:r>
          </a:p>
        </p:txBody>
      </p:sp>
      <p:sp>
        <p:nvSpPr>
          <p:cNvPr id="6" name="Rounded Rectangle 5"/>
          <p:cNvSpPr/>
          <p:nvPr/>
        </p:nvSpPr>
        <p:spPr>
          <a:xfrm>
            <a:off x="640080" y="1463040"/>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68680" y="1463040"/>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1</a:t>
            </a:r>
          </a:p>
        </p:txBody>
      </p:sp>
      <p:sp>
        <p:nvSpPr>
          <p:cNvPr id="8" name="TextBox 7"/>
          <p:cNvSpPr txBox="1"/>
          <p:nvPr/>
        </p:nvSpPr>
        <p:spPr>
          <a:xfrm>
            <a:off x="1737360" y="1463040"/>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Explain unsupervised learning as finding patterns in data without labels.</a:t>
            </a:r>
          </a:p>
        </p:txBody>
      </p:sp>
      <p:sp>
        <p:nvSpPr>
          <p:cNvPr id="9" name="Rounded Rectangle 8"/>
          <p:cNvSpPr/>
          <p:nvPr/>
        </p:nvSpPr>
        <p:spPr>
          <a:xfrm>
            <a:off x="640080" y="2670048"/>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68680" y="2670048"/>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2</a:t>
            </a:r>
          </a:p>
        </p:txBody>
      </p:sp>
      <p:sp>
        <p:nvSpPr>
          <p:cNvPr id="11" name="TextBox 10"/>
          <p:cNvSpPr txBox="1"/>
          <p:nvPr/>
        </p:nvSpPr>
        <p:spPr>
          <a:xfrm>
            <a:off x="1737360" y="2670048"/>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Describe clustering and what a 'cluster' means in security data.</a:t>
            </a:r>
          </a:p>
        </p:txBody>
      </p:sp>
      <p:sp>
        <p:nvSpPr>
          <p:cNvPr id="12" name="Rounded Rectangle 11"/>
          <p:cNvSpPr/>
          <p:nvPr/>
        </p:nvSpPr>
        <p:spPr>
          <a:xfrm>
            <a:off x="640080" y="3877056"/>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68680" y="3877056"/>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3</a:t>
            </a:r>
          </a:p>
        </p:txBody>
      </p:sp>
      <p:sp>
        <p:nvSpPr>
          <p:cNvPr id="14" name="TextBox 13"/>
          <p:cNvSpPr txBox="1"/>
          <p:nvPr/>
        </p:nvSpPr>
        <p:spPr>
          <a:xfrm>
            <a:off x="1737360" y="3877056"/>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Identify business and security uses of clustering.</a:t>
            </a:r>
          </a:p>
        </p:txBody>
      </p:sp>
      <p:sp>
        <p:nvSpPr>
          <p:cNvPr id="15" name="Rounded Rectangle 14"/>
          <p:cNvSpPr/>
          <p:nvPr/>
        </p:nvSpPr>
        <p:spPr>
          <a:xfrm>
            <a:off x="640080" y="5084064"/>
            <a:ext cx="10927080" cy="1078992"/>
          </a:xfrm>
          <a:prstGeom prst="roundRect">
            <a:avLst>
              <a:gd name="adj" fmla="val 5000"/>
            </a:avLst>
          </a:prstGeom>
          <a:solidFill>
            <a:srgbClr val="FFFFFF"/>
          </a:solidFill>
          <a:ln w="12700">
            <a:solidFill>
              <a:srgbClr val="DDE5DD"/>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68680" y="5084064"/>
            <a:ext cx="777240" cy="1078992"/>
          </a:xfrm>
          <a:prstGeom prst="rect">
            <a:avLst/>
          </a:prstGeom>
          <a:noFill/>
        </p:spPr>
        <p:txBody>
          <a:bodyPr wrap="square" anchor="ctr" lIns="0" rIns="0" tIns="0" bIns="0">
            <a:spAutoFit/>
          </a:bodyPr>
          <a:lstStyle/>
          <a:p>
            <a:pPr algn="ctr">
              <a:lnSpc>
                <a:spcPct val="105000"/>
              </a:lnSpc>
              <a:spcAft>
                <a:spcPts val="600"/>
              </a:spcAft>
              <a:buNone/>
            </a:pPr>
            <a:r>
              <a:rPr sz="3000" b="1">
                <a:solidFill>
                  <a:srgbClr val="C8C372"/>
                </a:solidFill>
                <a:latin typeface="Segoe UI"/>
              </a:rPr>
              <a:t>4</a:t>
            </a:r>
          </a:p>
        </p:txBody>
      </p:sp>
      <p:sp>
        <p:nvSpPr>
          <p:cNvPr id="17" name="TextBox 16"/>
          <p:cNvSpPr txBox="1"/>
          <p:nvPr/>
        </p:nvSpPr>
        <p:spPr>
          <a:xfrm>
            <a:off x="1737360" y="5084064"/>
            <a:ext cx="9601200" cy="1078992"/>
          </a:xfrm>
          <a:prstGeom prst="rect">
            <a:avLst/>
          </a:prstGeom>
          <a:noFill/>
        </p:spPr>
        <p:txBody>
          <a:bodyPr wrap="square" anchor="ctr" lIns="0" rIns="0" tIns="0" bIns="0">
            <a:spAutoFit/>
          </a:bodyPr>
          <a:lstStyle/>
          <a:p>
            <a:pPr algn="l">
              <a:lnSpc>
                <a:spcPct val="105000"/>
              </a:lnSpc>
              <a:spcAft>
                <a:spcPts val="600"/>
              </a:spcAft>
              <a:buNone/>
            </a:pPr>
            <a:r>
              <a:rPr sz="1700" b="0">
                <a:solidFill>
                  <a:srgbClr val="1C241E"/>
                </a:solidFill>
                <a:latin typeface="Segoe UI"/>
              </a:rPr>
              <a:t>Interpret a simple cluster visualization.</a:t>
            </a:r>
          </a:p>
        </p:txBody>
      </p:sp>
      <p:sp>
        <p:nvSpPr>
          <p:cNvPr id="18" name="Rectangle 1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20" name="TextBox 1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4</a:t>
            </a:r>
          </a:p>
        </p:txBody>
      </p:sp>
      <p:pic>
        <p:nvPicPr>
          <p:cNvPr id="21" name="Picture 20"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685800" y="2788920"/>
            <a:ext cx="822960" cy="109728"/>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685800" y="1920240"/>
            <a:ext cx="10789920" cy="2194560"/>
          </a:xfrm>
          <a:prstGeom prst="rect">
            <a:avLst/>
          </a:prstGeom>
          <a:noFill/>
        </p:spPr>
        <p:txBody>
          <a:bodyPr wrap="square" anchor="t" lIns="0" rIns="0" tIns="0" bIns="0">
            <a:spAutoFit/>
          </a:bodyPr>
          <a:lstStyle/>
          <a:p>
            <a:pPr algn="l">
              <a:lnSpc>
                <a:spcPct val="105000"/>
              </a:lnSpc>
              <a:spcAft>
                <a:spcPts val="1000"/>
              </a:spcAft>
              <a:buNone/>
            </a:pPr>
            <a:r>
              <a:rPr sz="1600" b="1">
                <a:solidFill>
                  <a:srgbClr val="C8C372"/>
                </a:solidFill>
                <a:latin typeface="Segoe UI"/>
              </a:rPr>
              <a:t>PART 1 · WHY UNSUPERVISED?   ·   ~14 MIN</a:t>
            </a:r>
          </a:p>
          <a:p>
            <a:pPr algn="l">
              <a:lnSpc>
                <a:spcPct val="100000"/>
              </a:lnSpc>
              <a:spcAft>
                <a:spcPts val="600"/>
              </a:spcAft>
              <a:buNone/>
            </a:pPr>
            <a:r>
              <a:rPr sz="3800" b="1">
                <a:solidFill>
                  <a:srgbClr val="FFFFFF"/>
                </a:solidFill>
                <a:latin typeface="Segoe UI"/>
              </a:rPr>
              <a:t>Learning When You Have No Labels</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DEFINITION</a:t>
            </a:r>
          </a:p>
          <a:p>
            <a:pPr algn="l">
              <a:lnSpc>
                <a:spcPct val="100000"/>
              </a:lnSpc>
              <a:spcAft>
                <a:spcPts val="600"/>
              </a:spcAft>
              <a:buNone/>
            </a:pPr>
            <a:r>
              <a:rPr sz="2500" b="1">
                <a:solidFill>
                  <a:srgbClr val="FFFFFF"/>
                </a:solidFill>
                <a:latin typeface="Segoe UI"/>
              </a:rPr>
              <a:t>Supervised vs. Unsupervised, in Plain Words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Supervised: data comes WITH labels; we learn to predict them (spam/ham).</a:t>
            </a:r>
          </a:p>
          <a:p>
            <a:pPr algn="l" indent="-256032" marL="256032">
              <a:lnSpc>
                <a:spcPct val="105000"/>
              </a:lnSpc>
              <a:spcAft>
                <a:spcPts val="1100"/>
              </a:spcAft>
              <a:buClr>
                <a:srgbClr val="2C6E3F"/>
              </a:buClr>
              <a:buFont typeface="Segoe UI"/>
              <a:buChar char="▸"/>
            </a:pPr>
            <a:r>
              <a:rPr sz="2100" b="0">
                <a:solidFill>
                  <a:srgbClr val="1C241E"/>
                </a:solidFill>
                <a:latin typeface="Segoe UI"/>
              </a:rPr>
              <a:t>Unsupervised: data has NO labels; we learn its structure instead.</a:t>
            </a:r>
          </a:p>
          <a:p>
            <a:pPr algn="l" indent="-256032" marL="256032">
              <a:lnSpc>
                <a:spcPct val="105000"/>
              </a:lnSpc>
              <a:spcAft>
                <a:spcPts val="1100"/>
              </a:spcAft>
              <a:buClr>
                <a:srgbClr val="2C6E3F"/>
              </a:buClr>
              <a:buFont typeface="Segoe UI"/>
              <a:buChar char="▸"/>
            </a:pPr>
            <a:r>
              <a:rPr sz="2100" b="0">
                <a:solidFill>
                  <a:srgbClr val="1C241E"/>
                </a:solidFill>
                <a:latin typeface="Segoe UI"/>
              </a:rPr>
              <a:t>Supervised asks 'which category / what number?'</a:t>
            </a:r>
          </a:p>
          <a:p>
            <a:pPr algn="l" indent="-256032" marL="256032">
              <a:lnSpc>
                <a:spcPct val="105000"/>
              </a:lnSpc>
              <a:spcAft>
                <a:spcPts val="1100"/>
              </a:spcAft>
              <a:buClr>
                <a:srgbClr val="2C6E3F"/>
              </a:buClr>
              <a:buFont typeface="Segoe UI"/>
              <a:buChar char="▸"/>
            </a:pPr>
            <a:r>
              <a:rPr sz="2100" b="0">
                <a:solidFill>
                  <a:srgbClr val="1C241E"/>
                </a:solidFill>
                <a:latin typeface="Segoe UI"/>
              </a:rPr>
              <a:t>Unsupervised asks 'what natural groups or oddities are in here?'</a:t>
            </a:r>
          </a:p>
          <a:p>
            <a:pPr algn="l" indent="-256032" marL="256032">
              <a:lnSpc>
                <a:spcPct val="105000"/>
              </a:lnSpc>
              <a:spcAft>
                <a:spcPts val="1100"/>
              </a:spcAft>
              <a:buClr>
                <a:srgbClr val="2C6E3F"/>
              </a:buClr>
              <a:buFont typeface="Segoe UI"/>
              <a:buChar char="▸"/>
            </a:pPr>
            <a:r>
              <a:rPr sz="2100" b="0">
                <a:solidFill>
                  <a:srgbClr val="1C241E"/>
                </a:solidFill>
                <a:latin typeface="Segoe UI"/>
              </a:rPr>
              <a:t>It does NOT mean 'no human' - we still pick features and interpret.</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Labeled -&gt; supervised; unlabeled -&gt; unsupervised.</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6</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THE KEY DIFFERENCE</a:t>
            </a:r>
          </a:p>
          <a:p>
            <a:pPr algn="l">
              <a:lnSpc>
                <a:spcPct val="100000"/>
              </a:lnSpc>
              <a:spcAft>
                <a:spcPts val="600"/>
              </a:spcAft>
              <a:buNone/>
            </a:pPr>
            <a:r>
              <a:rPr sz="2500" b="1">
                <a:solidFill>
                  <a:srgbClr val="FFFFFF"/>
                </a:solidFill>
                <a:latin typeface="Segoe UI"/>
              </a:rPr>
              <a:t>Supervised vs. Unsupervised, Side by Side</a:t>
            </a:r>
          </a:p>
        </p:txBody>
      </p:sp>
      <p:pic>
        <p:nvPicPr>
          <p:cNvPr id="6" name="Picture 5" descr="supervised_vs_unsupervised.png"/>
          <p:cNvPicPr>
            <a:picLocks noChangeAspect="1"/>
          </p:cNvPicPr>
          <p:nvPr/>
        </p:nvPicPr>
        <p:blipFill>
          <a:blip r:embed="rId2"/>
          <a:stretch>
            <a:fillRect/>
          </a:stretch>
        </p:blipFill>
        <p:spPr>
          <a:xfrm>
            <a:off x="602115" y="1325880"/>
            <a:ext cx="10987465" cy="4297680"/>
          </a:xfrm>
          <a:prstGeom prst="rect">
            <a:avLst/>
          </a:prstGeom>
        </p:spPr>
      </p:pic>
      <p:sp>
        <p:nvSpPr>
          <p:cNvPr id="7" name="TextBox 6"/>
          <p:cNvSpPr txBox="1"/>
          <p:nvPr/>
        </p:nvSpPr>
        <p:spPr>
          <a:xfrm>
            <a:off x="640080" y="5897880"/>
            <a:ext cx="10927080" cy="548640"/>
          </a:xfrm>
          <a:prstGeom prst="rect">
            <a:avLst/>
          </a:prstGeom>
          <a:noFill/>
        </p:spPr>
        <p:txBody>
          <a:bodyPr wrap="square" anchor="t" lIns="0" rIns="0" tIns="0" bIns="0">
            <a:spAutoFit/>
          </a:bodyPr>
          <a:lstStyle/>
          <a:p>
            <a:pPr algn="ctr">
              <a:lnSpc>
                <a:spcPct val="110000"/>
              </a:lnSpc>
              <a:spcAft>
                <a:spcPts val="600"/>
              </a:spcAft>
              <a:buNone/>
            </a:pPr>
            <a:r>
              <a:rPr sz="1300" b="0">
                <a:solidFill>
                  <a:srgbClr val="1C241E"/>
                </a:solidFill>
                <a:latin typeface="Segoe UI"/>
              </a:rPr>
              <a:t>Left: labels are given (colors). Right: no labels - the algorithm discovers the groups (gold centers) itself.</a:t>
            </a:r>
          </a:p>
        </p:txBody>
      </p:sp>
      <p:sp>
        <p:nvSpPr>
          <p:cNvPr id="8" name="Rectangle 7"/>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0" name="TextBox 9"/>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7</a:t>
            </a:r>
          </a:p>
        </p:txBody>
      </p:sp>
      <p:pic>
        <p:nvPicPr>
          <p:cNvPr id="11" name="Picture 10" descr="csu-color.png"/>
          <p:cNvPicPr>
            <a:picLocks noChangeAspect="1"/>
          </p:cNvPicPr>
          <p:nvPr/>
        </p:nvPicPr>
        <p:blipFill>
          <a:blip r:embed="rId3"/>
          <a:stretch>
            <a:fillRect/>
          </a:stretch>
        </p:blipFill>
        <p:spPr>
          <a:xfrm>
            <a:off x="10515600" y="6254496"/>
            <a:ext cx="420624" cy="420624"/>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WHY IT MATTERS</a:t>
            </a:r>
          </a:p>
          <a:p>
            <a:pPr algn="l">
              <a:lnSpc>
                <a:spcPct val="100000"/>
              </a:lnSpc>
              <a:spcAft>
                <a:spcPts val="600"/>
              </a:spcAft>
              <a:buNone/>
            </a:pPr>
            <a:r>
              <a:rPr sz="2500" b="1">
                <a:solidFill>
                  <a:srgbClr val="FFFFFF"/>
                </a:solidFill>
                <a:latin typeface="Segoe UI"/>
              </a:rPr>
              <a:t>Why and When You Don't Have Labels</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Labeling is slow and costly - a human must tag every example by hand.</a:t>
            </a:r>
          </a:p>
          <a:p>
            <a:pPr algn="l" indent="-256032" marL="256032">
              <a:lnSpc>
                <a:spcPct val="105000"/>
              </a:lnSpc>
              <a:spcAft>
                <a:spcPts val="1100"/>
              </a:spcAft>
              <a:buClr>
                <a:srgbClr val="2C6E3F"/>
              </a:buClr>
              <a:buFont typeface="Segoe UI"/>
              <a:buChar char="▸"/>
            </a:pPr>
            <a:r>
              <a:rPr sz="2100" b="0">
                <a:solidFill>
                  <a:srgbClr val="1C241E"/>
                </a:solidFill>
                <a:latin typeface="Segoe UI"/>
              </a:rPr>
              <a:t>New threats have no label yet - nobody has seen or named them.</a:t>
            </a:r>
          </a:p>
          <a:p>
            <a:pPr algn="l" indent="-256032" marL="256032">
              <a:lnSpc>
                <a:spcPct val="105000"/>
              </a:lnSpc>
              <a:spcAft>
                <a:spcPts val="1100"/>
              </a:spcAft>
              <a:buClr>
                <a:srgbClr val="2C6E3F"/>
              </a:buClr>
              <a:buFont typeface="Segoe UI"/>
              <a:buChar char="▸"/>
            </a:pPr>
            <a:r>
              <a:rPr sz="2100" b="0">
                <a:solidFill>
                  <a:srgbClr val="1C241E"/>
                </a:solidFill>
                <a:latin typeface="Segoe UI"/>
              </a:rPr>
              <a:t>Security teams face oceans of raw, unlabeled logs, alerts, and traffic.</a:t>
            </a:r>
          </a:p>
          <a:p>
            <a:pPr algn="l" indent="-256032" marL="256032">
              <a:lnSpc>
                <a:spcPct val="105000"/>
              </a:lnSpc>
              <a:spcAft>
                <a:spcPts val="1100"/>
              </a:spcAft>
              <a:buClr>
                <a:srgbClr val="2C6E3F"/>
              </a:buClr>
              <a:buFont typeface="Segoe UI"/>
              <a:buChar char="▸"/>
            </a:pPr>
            <a:r>
              <a:rPr sz="2100" b="0">
                <a:solidFill>
                  <a:srgbClr val="1C241E"/>
                </a:solidFill>
                <a:latin typeface="Segoe UI"/>
              </a:rPr>
              <a:t>Sometimes you don't even know what categories exist yet.</a:t>
            </a:r>
          </a:p>
          <a:p>
            <a:pPr algn="l" indent="-256032" marL="256032">
              <a:lnSpc>
                <a:spcPct val="105000"/>
              </a:lnSpc>
              <a:spcAft>
                <a:spcPts val="1100"/>
              </a:spcAft>
              <a:buClr>
                <a:srgbClr val="2C6E3F"/>
              </a:buClr>
              <a:buFont typeface="Segoe UI"/>
              <a:buChar char="▸"/>
            </a:pPr>
            <a:r>
              <a:rPr sz="2100" b="0">
                <a:solidFill>
                  <a:srgbClr val="1C241E"/>
                </a:solidFill>
                <a:latin typeface="Segoe UI"/>
              </a:rPr>
              <a:t>Unsupervised learning works directly on that raw, unlabeled data.</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Labels are scarce; unlabeled data is everywhere.</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8</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5F7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91695" cy="1097280"/>
          </a:xfrm>
          <a:prstGeom prst="rect">
            <a:avLst/>
          </a:prstGeom>
          <a:solidFill>
            <a:srgbClr val="1E4D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Rectangle 3"/>
          <p:cNvSpPr/>
          <p:nvPr/>
        </p:nvSpPr>
        <p:spPr>
          <a:xfrm>
            <a:off x="0" y="1097280"/>
            <a:ext cx="12191695" cy="3810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48640" y="109728"/>
            <a:ext cx="11064240" cy="914400"/>
          </a:xfrm>
          <a:prstGeom prst="rect">
            <a:avLst/>
          </a:prstGeom>
          <a:noFill/>
        </p:spPr>
        <p:txBody>
          <a:bodyPr wrap="square" anchor="ctr" lIns="0" rIns="0" tIns="0" bIns="0">
            <a:spAutoFit/>
          </a:bodyPr>
          <a:lstStyle/>
          <a:p>
            <a:pPr algn="l">
              <a:lnSpc>
                <a:spcPct val="105000"/>
              </a:lnSpc>
              <a:spcAft>
                <a:spcPts val="200"/>
              </a:spcAft>
              <a:buNone/>
            </a:pPr>
            <a:r>
              <a:rPr sz="1200" b="1">
                <a:solidFill>
                  <a:srgbClr val="C8C372"/>
                </a:solidFill>
                <a:latin typeface="Segoe UI"/>
              </a:rPr>
              <a:t>WHAT'S IN THE BOX</a:t>
            </a:r>
          </a:p>
          <a:p>
            <a:pPr algn="l">
              <a:lnSpc>
                <a:spcPct val="100000"/>
              </a:lnSpc>
              <a:spcAft>
                <a:spcPts val="600"/>
              </a:spcAft>
              <a:buNone/>
            </a:pPr>
            <a:r>
              <a:rPr sz="2500" b="1">
                <a:solidFill>
                  <a:srgbClr val="FFFFFF"/>
                </a:solidFill>
                <a:latin typeface="Segoe UI"/>
              </a:rPr>
              <a:t>The Unsupervised Toolbox</a:t>
            </a:r>
          </a:p>
        </p:txBody>
      </p:sp>
      <p:sp>
        <p:nvSpPr>
          <p:cNvPr id="6" name="TextBox 5"/>
          <p:cNvSpPr txBox="1"/>
          <p:nvPr/>
        </p:nvSpPr>
        <p:spPr>
          <a:xfrm>
            <a:off x="640080" y="1463040"/>
            <a:ext cx="10927080" cy="4389120"/>
          </a:xfrm>
          <a:prstGeom prst="rect">
            <a:avLst/>
          </a:prstGeom>
          <a:noFill/>
        </p:spPr>
        <p:txBody>
          <a:bodyPr wrap="square" anchor="t" lIns="0" rIns="0" tIns="0" bIns="0">
            <a:spAutoFit/>
          </a:bodyPr>
          <a:lstStyle/>
          <a:p>
            <a:pPr algn="l" indent="-256032" marL="256032">
              <a:lnSpc>
                <a:spcPct val="105000"/>
              </a:lnSpc>
              <a:spcAft>
                <a:spcPts val="1100"/>
              </a:spcAft>
              <a:buClr>
                <a:srgbClr val="2C6E3F"/>
              </a:buClr>
              <a:buFont typeface="Segoe UI"/>
              <a:buChar char="▸"/>
            </a:pPr>
            <a:r>
              <a:rPr sz="2100" b="0">
                <a:solidFill>
                  <a:srgbClr val="1C241E"/>
                </a:solidFill>
                <a:latin typeface="Segoe UI"/>
              </a:rPr>
              <a:t>Clustering: group similar records together (today's main focus).</a:t>
            </a:r>
          </a:p>
          <a:p>
            <a:pPr algn="l" indent="-256032" marL="256032">
              <a:lnSpc>
                <a:spcPct val="105000"/>
              </a:lnSpc>
              <a:spcAft>
                <a:spcPts val="1100"/>
              </a:spcAft>
              <a:buClr>
                <a:srgbClr val="2C6E3F"/>
              </a:buClr>
              <a:buFont typeface="Segoe UI"/>
              <a:buChar char="▸"/>
            </a:pPr>
            <a:r>
              <a:rPr sz="2100" b="0">
                <a:solidFill>
                  <a:srgbClr val="1C241E"/>
                </a:solidFill>
                <a:latin typeface="Segoe UI"/>
              </a:rPr>
              <a:t>Anomaly detection: flag records that fit no normal group (the demo).</a:t>
            </a:r>
          </a:p>
          <a:p>
            <a:pPr algn="l" indent="-256032" marL="256032">
              <a:lnSpc>
                <a:spcPct val="105000"/>
              </a:lnSpc>
              <a:spcAft>
                <a:spcPts val="1100"/>
              </a:spcAft>
              <a:buClr>
                <a:srgbClr val="2C6E3F"/>
              </a:buClr>
              <a:buFont typeface="Segoe UI"/>
              <a:buChar char="▸"/>
            </a:pPr>
            <a:r>
              <a:rPr sz="2100" b="0">
                <a:solidFill>
                  <a:srgbClr val="1C241E"/>
                </a:solidFill>
                <a:latin typeface="Segoe UI"/>
              </a:rPr>
              <a:t>Dimensionality reduction: simplify many features into a few (a mention).</a:t>
            </a:r>
          </a:p>
          <a:p>
            <a:pPr algn="l" indent="-256032" marL="256032">
              <a:lnSpc>
                <a:spcPct val="105000"/>
              </a:lnSpc>
              <a:spcAft>
                <a:spcPts val="1100"/>
              </a:spcAft>
              <a:buClr>
                <a:srgbClr val="2C6E3F"/>
              </a:buClr>
              <a:buFont typeface="Segoe UI"/>
              <a:buChar char="▸"/>
            </a:pPr>
            <a:r>
              <a:rPr sz="2100" b="0">
                <a:solidFill>
                  <a:srgbClr val="1C241E"/>
                </a:solidFill>
                <a:latin typeface="Segoe UI"/>
              </a:rPr>
              <a:t>All find structure WITHOUT labels.</a:t>
            </a:r>
          </a:p>
          <a:p>
            <a:pPr algn="l" indent="-256032" marL="256032">
              <a:lnSpc>
                <a:spcPct val="105000"/>
              </a:lnSpc>
              <a:spcAft>
                <a:spcPts val="1100"/>
              </a:spcAft>
              <a:buClr>
                <a:srgbClr val="2C6E3F"/>
              </a:buClr>
              <a:buFont typeface="Segoe UI"/>
              <a:buChar char="▸"/>
            </a:pPr>
            <a:r>
              <a:rPr sz="2100" b="0">
                <a:solidFill>
                  <a:srgbClr val="1C241E"/>
                </a:solidFill>
                <a:latin typeface="Segoe UI"/>
              </a:rPr>
              <a:t>Everyday analogy: sorting an unlabeled box of photos into piles yourself.</a:t>
            </a:r>
          </a:p>
        </p:txBody>
      </p:sp>
      <p:sp>
        <p:nvSpPr>
          <p:cNvPr id="7" name="Rectangle 6"/>
          <p:cNvSpPr/>
          <p:nvPr/>
        </p:nvSpPr>
        <p:spPr>
          <a:xfrm>
            <a:off x="640080" y="5760720"/>
            <a:ext cx="10927080" cy="566928"/>
          </a:xfrm>
          <a:prstGeom prst="rect">
            <a:avLst/>
          </a:prstGeom>
          <a:solidFill>
            <a:srgbClr val="FBF8E9"/>
          </a:solidFill>
          <a:ln w="12700">
            <a:solidFill>
              <a:srgbClr val="C8C37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5760720"/>
            <a:ext cx="10469880" cy="566928"/>
          </a:xfrm>
          <a:prstGeom prst="rect">
            <a:avLst/>
          </a:prstGeom>
          <a:noFill/>
        </p:spPr>
        <p:txBody>
          <a:bodyPr wrap="square" anchor="ctr" lIns="0" rIns="0" tIns="0" bIns="0">
            <a:spAutoFit/>
          </a:bodyPr>
          <a:lstStyle/>
          <a:p>
            <a:pPr algn="l">
              <a:lnSpc>
                <a:spcPct val="105000"/>
              </a:lnSpc>
              <a:spcAft>
                <a:spcPts val="600"/>
              </a:spcAft>
              <a:buNone/>
            </a:pPr>
            <a:r>
              <a:rPr sz="1400" b="1">
                <a:solidFill>
                  <a:srgbClr val="1E4D2B"/>
                </a:solidFill>
                <a:latin typeface="Segoe UI"/>
              </a:rPr>
              <a:t>Clustering, anomaly detection, dimensionality reduction.</a:t>
            </a:r>
          </a:p>
        </p:txBody>
      </p:sp>
      <p:sp>
        <p:nvSpPr>
          <p:cNvPr id="9" name="Rectangle 8"/>
          <p:cNvSpPr/>
          <p:nvPr/>
        </p:nvSpPr>
        <p:spPr>
          <a:xfrm>
            <a:off x="0" y="6565392"/>
            <a:ext cx="12191695" cy="27940"/>
          </a:xfrm>
          <a:prstGeom prst="rect">
            <a:avLst/>
          </a:prstGeom>
          <a:solidFill>
            <a:srgbClr val="C8C37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502920" y="6400800"/>
            <a:ext cx="8229600" cy="365760"/>
          </a:xfrm>
          <a:prstGeom prst="rect">
            <a:avLst/>
          </a:prstGeom>
          <a:noFill/>
        </p:spPr>
        <p:txBody>
          <a:bodyPr wrap="square" anchor="t" lIns="0" rIns="0" tIns="0" bIns="0">
            <a:spAutoFit/>
          </a:bodyPr>
          <a:lstStyle/>
          <a:p>
            <a:pPr algn="l">
              <a:lnSpc>
                <a:spcPct val="105000"/>
              </a:lnSpc>
              <a:spcAft>
                <a:spcPts val="600"/>
              </a:spcAft>
              <a:buNone/>
            </a:pPr>
            <a:r>
              <a:rPr sz="1000" b="0">
                <a:solidFill>
                  <a:srgbClr val="5C6B5E"/>
                </a:solidFill>
                <a:latin typeface="Segoe UI"/>
              </a:rPr>
              <a:t>CIS 350: AI for Cybersecurity  ·  Monday</a:t>
            </a:r>
          </a:p>
        </p:txBody>
      </p:sp>
      <p:sp>
        <p:nvSpPr>
          <p:cNvPr id="11" name="TextBox 10"/>
          <p:cNvSpPr txBox="1"/>
          <p:nvPr/>
        </p:nvSpPr>
        <p:spPr>
          <a:xfrm>
            <a:off x="11155680" y="6400800"/>
            <a:ext cx="640080" cy="365760"/>
          </a:xfrm>
          <a:prstGeom prst="rect">
            <a:avLst/>
          </a:prstGeom>
          <a:noFill/>
        </p:spPr>
        <p:txBody>
          <a:bodyPr wrap="square" anchor="t" lIns="0" rIns="0" tIns="0" bIns="0">
            <a:spAutoFit/>
          </a:bodyPr>
          <a:lstStyle/>
          <a:p>
            <a:pPr algn="r">
              <a:lnSpc>
                <a:spcPct val="105000"/>
              </a:lnSpc>
              <a:spcAft>
                <a:spcPts val="600"/>
              </a:spcAft>
              <a:buNone/>
            </a:pPr>
            <a:r>
              <a:rPr sz="1000" b="0">
                <a:solidFill>
                  <a:srgbClr val="5C6B5E"/>
                </a:solidFill>
                <a:latin typeface="Segoe UI"/>
              </a:rPr>
              <a:t>9</a:t>
            </a:r>
          </a:p>
        </p:txBody>
      </p:sp>
      <p:pic>
        <p:nvPicPr>
          <p:cNvPr id="12" name="Picture 11" descr="csu-color.png"/>
          <p:cNvPicPr>
            <a:picLocks noChangeAspect="1"/>
          </p:cNvPicPr>
          <p:nvPr/>
        </p:nvPicPr>
        <p:blipFill>
          <a:blip r:embed="rId2"/>
          <a:stretch>
            <a:fillRect/>
          </a:stretch>
        </p:blipFill>
        <p:spPr>
          <a:xfrm>
            <a:off x="10515600" y="6254496"/>
            <a:ext cx="420624" cy="420624"/>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