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the day's big question: 'We can build models - but did they get it RIGHT? And what kind of mistakes do they make?' This is the most business-relevant lecture yet: every manager must understand false alarms vs missed attacks. Note Exam 1 review is at the end.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business heart of the week. Make it concrete: is it worse to quarantine a real invoice (FP) or to let ransomware through (FN)? The answer depends on context. Plant that reducing one error usually raises the other - the trade-off we'll tune in Part 3.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that the confusion matrix is one function call. Explain the standard layout ([[TN, FP],[FN, TP]]) so students can read Lab 4's output. Contrast the single accuracy number with the richer matrix. ~3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classify outcomes. Answers: TP (good catch); FN (missed attack - dangerous); FP (false alarm - lost email); TN (correct). Ask which of the two errors is worse here and why.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'Two numbers capture the trade-off accuracy hides: precision and recall.' ~18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Re-anchor the imbalance trap with a number so precision/recall feel necessary, not academic. A 'do-nothing' model can look great on accuracy while missing every attack. ~3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both with the 'of the... how many...' phrasing that sticks. Precision watches false alarms; recall watches misses. Give the mnemonic: precision = trust the alarms; recall = catch the threats. Note the tension, which the plot shows next. ~3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Anchor precision and recall to the confusion matrix cells. The amber box = the predicted-spam column (precision = TP/(TP+FP)); the green box = the actual-spam row (recall = TP/(TP+FN)). They share the TP corner but divide by different totals - that's why they can move in opposite directions. ~2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key evaluation plot. Point out accuracy barely moves while precision and recall diverge - proving accuracy hides the trade-off. As we demand more confidence before flagging, precision rises but recall falls. This directly sets up thresholds in Part 3. ~3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precision/recall are as easy to compute as accuracy. Note pos_label picks the class we care about (spam). Students will report these in Lab 4. ~3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reason about the trade-off. Guidance: threat scanner -&gt; recall (never miss); CEO inbox -&gt; precision (don't lose real mail); hospital malware -&gt; recall (don't miss); marketing folder -&gt; either, low stakes. The point: the RIGHT metric depends on which error is worse.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Reactivate Monday and Week 3. Pairs 2, cold-call 2-3. Expected: regression -&gt; number, classification -&gt; category; risk score vs spam/ham; training-data scores measure memorization. Bridge: 'Today we judge a classifier honestly.'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'Most classifiers output a probability - and WE choose the cutoff. That one knob controls the FP/FN balance.' ~19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Reveal the threshold as the control that ties everything together. It's not baked in - you choose it. Walk both directions (lower vs higher) and their effects on the two errors. Emphasize it's a policy choice reflecting which error is costlier.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threshold a literal dial. Point at the dots crossing the cutoff as you 'slide' it: move left -&gt; catch more spam but more false alarms; move right -&gt; fewer false alarms but miss more. It's a policy choice about which error costs more. Sets up the by-hand tuning task. ~2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trade-off in one picture. Trace it: moving the threshold right cuts false alarms but lets more spam through. There's no free lunch - you choose where to sit based on costs. This is exactly the slider students adjust in Lab 4.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metrics to human reality - a favorite of security managers. Too many false alarms cause alert fatigue, and fatigued analysts miss real attacks (recall Week 1). Tie back to Monday: a risk SCORE (regression) can rank alerts so the worst rise to the top.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that changing the threshold is trivial in code - it's just comparing probabilities to a cutoff. Students will sweep this in Lab 4 and watch FP/FN move. Reinforce predict_proba gives the probability behind the label.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make a real policy call. Reasonable answer: lower threshold to raise recall (don't miss attacks), accepting more false alarms; mitigate the downside with triage, a quarantine folder, and user training. Reinforce that context drives the choice.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tallies on the board. Going 0.5 -&gt; 0.8 flips borderline spam to 'ham': FP drops (precision rises), FN rises (recall falls), accuracy barely moves (it hides the trade-off). For a hospital the costly error is a MISSED attack (FN), so favor RECALL with the looser threshold and accept more false alarms, mitigated by a quarantine folder. This is the by-hand version of the Lab 4 slider. ~13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Wednesday to the assessments. Left = Lab 4 tasks (each shown today); right = Quiz 4 question types. Tell students these slides ARE the study guide for both, and that Exam 1 (Weeks 1-4) draws heavily on this evaluation vocabulary.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the four points slowly - this vocabulary is the backbone of Exam 1. Cold-call two students: 'Define false positive and false negative for a spam filter' and 'which error is worse for a hospital, and why?' Listen for whether they tie each error to a real cost, not just the definition. Remind them the confusion matrix, precision/recall, and the threshold dial all describe the SAME underlying FP/FN trade-off from different angles.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Preview the plan: warm-up, three content parts, a by-hand task, and wrap - the row minutes add up to exactly 75. Flag that FP vs FN (Part 1) is the single most important business idea of the week.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Week 4 as the capstone of the first month and orient students for Exam 1 (Weeks 1-4). Give a one-line map of what each week contributed. Assign Lab 4 and Quiz 4, and invite exam questions. ~1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FP/FN definitions are a quick formative check that the week's core vocabulary landed - if many are shaky, budget a few minutes at the start of the Exam 1 review. The 'which error is worse and why' answers reveal whether students can reason about cost, not just recite terms. Tally the 'one topic to review' responses and let them shape the review session's agenda. ~2 min.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Wednesday's four objectives - all prime Exam 1 material. Tell students that by the end they'll be able to look at any classifier's results and say what KIND of mistakes it makes and whether it can be trusted. These are the exact skills Lab 4 and Quiz 4 assess.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'A single accuracy number hides WHAT KIND of mistakes a model makes. The confusion matrix reveals them.' ~23 minutes, ending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Start from accuracy (familiar) and expose its blind spot: it lumps all errors together, but in security a missed attack and a false alarm are worlds apart. This motivates the confusion matrix. Recall the Week 2/3 imbalance warning.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the four outcomes with the spam framing - objective on FP/FN. Emphasize the two error types by name: FALSE ALARM (FP) and MISSED ATTACK (FN). Students must be able to say these in plain English. The plot on the next slide shows them in a grid.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medical-test analogy - the most intuitive way to make FP vs FN stick. Everyone grasps that a missed cancer (FN) and a false cancer scare (FP) are both bad but in very different ways. Map it straight back to security: same two errors, different costs. Ask which is worse for a cancer screen (usually FN) to preview that the answer is context-dependent. This primes the confusion-matrix figure next. ~2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grid: diagonal = correct (true ham, true spam); off-diagonal = the two errors. Point to the false-alarm and missed-spam cells and name their real-world consequences. This is the picture behind every evaluation conversation.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4  ·  WEDNESDAY  ·  75 MINUTES</a:t>
            </a:r>
          </a:p>
          <a:p>
            <a:pPr algn="l">
              <a:lnSpc>
                <a:spcPct val="100000"/>
              </a:lnSpc>
              <a:spcAft>
                <a:spcPts val="400"/>
              </a:spcAft>
              <a:buNone/>
            </a:pPr>
            <a:r>
              <a:rPr sz="4000" b="1">
                <a:solidFill>
                  <a:srgbClr val="FFFFFF"/>
                </a:solidFill>
                <a:latin typeface="Segoe UI"/>
              </a:rPr>
              <a:t>Did the Model Get It Right?</a:t>
            </a:r>
          </a:p>
          <a:p>
            <a:pPr algn="l">
              <a:lnSpc>
                <a:spcPct val="105000"/>
              </a:lnSpc>
              <a:spcAft>
                <a:spcPts val="0"/>
              </a:spcAft>
              <a:buNone/>
            </a:pPr>
            <a:r>
              <a:rPr sz="2200" b="0">
                <a:solidFill>
                  <a:srgbClr val="E7F1E8"/>
                </a:solidFill>
                <a:latin typeface="Segoe UI"/>
              </a:rPr>
              <a:t>Confusion Matrix  ·  False Positives &amp; Negatives  ·  Threshold Trade-offs</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IT MATTERS TO THE BUSINESS</a:t>
            </a:r>
          </a:p>
          <a:p>
            <a:pPr algn="l">
              <a:lnSpc>
                <a:spcPct val="100000"/>
              </a:lnSpc>
              <a:spcAft>
                <a:spcPts val="600"/>
              </a:spcAft>
              <a:buNone/>
            </a:pPr>
            <a:r>
              <a:rPr sz="2500" b="1">
                <a:solidFill>
                  <a:srgbClr val="FFFFFF"/>
                </a:solidFill>
                <a:latin typeface="Segoe UI"/>
              </a:rPr>
              <a:t>False Positive vs. False Negative - the Cost Question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False alarm (FP): a real, maybe important, email gets quarantined - lost productivity, lost trust.</a:t>
            </a:r>
          </a:p>
          <a:p>
            <a:pPr algn="l" indent="-256032" marL="256032">
              <a:lnSpc>
                <a:spcPct val="105000"/>
              </a:lnSpc>
              <a:spcAft>
                <a:spcPts val="1100"/>
              </a:spcAft>
              <a:buClr>
                <a:srgbClr val="2C6E3F"/>
              </a:buClr>
              <a:buFont typeface="Segoe UI"/>
              <a:buChar char="▸"/>
            </a:pPr>
            <a:r>
              <a:rPr sz="2100" b="0">
                <a:solidFill>
                  <a:srgbClr val="1C241E"/>
                </a:solidFill>
                <a:latin typeface="Segoe UI"/>
              </a:rPr>
              <a:t>Missed attack (FN): a phishing email reaches the inbox - possible breach.</a:t>
            </a:r>
          </a:p>
          <a:p>
            <a:pPr algn="l" indent="-256032" marL="256032">
              <a:lnSpc>
                <a:spcPct val="105000"/>
              </a:lnSpc>
              <a:spcAft>
                <a:spcPts val="1100"/>
              </a:spcAft>
              <a:buClr>
                <a:srgbClr val="2C6E3F"/>
              </a:buClr>
              <a:buFont typeface="Segoe UI"/>
              <a:buChar char="▸"/>
            </a:pPr>
            <a:r>
              <a:rPr sz="2100" b="0">
                <a:solidFill>
                  <a:srgbClr val="1C241E"/>
                </a:solidFill>
                <a:latin typeface="Segoe UI"/>
              </a:rPr>
              <a:t>Different settings weigh these differently: a hospital vs a marketing team.</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There is usually a trade-off: reducing one error tends to increase the other.</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leaders must decide which mistake they can least afford.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FP vs FN is a business decision.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ONE FUNCTION REVEALS THE FOUR CELLS</a:t>
            </a:r>
          </a:p>
          <a:p>
            <a:pPr algn="l">
              <a:lnSpc>
                <a:spcPct val="100000"/>
              </a:lnSpc>
              <a:spcAft>
                <a:spcPts val="600"/>
              </a:spcAft>
              <a:buNone/>
            </a:pPr>
            <a:r>
              <a:rPr sz="2500" b="1">
                <a:solidFill>
                  <a:srgbClr val="FFFFFF"/>
                </a:solidFill>
                <a:latin typeface="Segoe UI"/>
              </a:rPr>
              <a:t>Confusion Matrix in Code</a:t>
            </a:r>
          </a:p>
        </p:txBody>
      </p:sp>
      <p:sp>
        <p:nvSpPr>
          <p:cNvPr id="6" name="Rounded Rectangle 5"/>
          <p:cNvSpPr/>
          <p:nvPr/>
        </p:nvSpPr>
        <p:spPr>
          <a:xfrm>
            <a:off x="640080" y="155448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sklearn.metrics import confusion_matrix, accuracy_score</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preds = model.predict(X_test)</a:t>
            </a:r>
          </a:p>
          <a:p>
            <a:pPr algn="l">
              <a:lnSpc>
                <a:spcPct val="100000"/>
              </a:lnSpc>
              <a:spcAft>
                <a:spcPts val="200"/>
              </a:spcAft>
              <a:buNone/>
            </a:pPr>
            <a:r>
              <a:rPr sz="1300" b="0">
                <a:solidFill>
                  <a:srgbClr val="ECF3EC"/>
                </a:solidFill>
                <a:latin typeface="Consolas"/>
              </a:rPr>
              <a:t>print(accuracy_score(y_test, preds))          # one number</a:t>
            </a:r>
          </a:p>
          <a:p>
            <a:pPr algn="l">
              <a:lnSpc>
                <a:spcPct val="100000"/>
              </a:lnSpc>
              <a:spcAft>
                <a:spcPts val="200"/>
              </a:spcAft>
              <a:buNone/>
            </a:pPr>
            <a:r>
              <a:rPr sz="1300" b="0">
                <a:solidFill>
                  <a:srgbClr val="ECF3EC"/>
                </a:solidFill>
                <a:latin typeface="Consolas"/>
              </a:rPr>
              <a:t>print(confusion_matrix(y_test, preds))        # [[TN, FP],</a:t>
            </a:r>
          </a:p>
          <a:p>
            <a:pPr algn="l">
              <a:lnSpc>
                <a:spcPct val="100000"/>
              </a:lnSpc>
              <a:spcAft>
                <a:spcPts val="200"/>
              </a:spcAft>
              <a:buNone/>
            </a:pPr>
            <a:r>
              <a:rPr sz="1300" b="0">
                <a:solidFill>
                  <a:srgbClr val="C8C372"/>
                </a:solidFill>
                <a:latin typeface="Consolas"/>
              </a:rPr>
              <a:t>                                              #  [FN, TP]]</a:t>
            </a:r>
          </a:p>
        </p:txBody>
      </p:sp>
      <p:sp>
        <p:nvSpPr>
          <p:cNvPr id="9" name="TextBox 8"/>
          <p:cNvSpPr txBox="1"/>
          <p:nvPr/>
        </p:nvSpPr>
        <p:spPr>
          <a:xfrm>
            <a:off x="640080" y="4114800"/>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You'll run exactly this in Lab 4 to judge the phishing detector.</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Name that outcome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case, name the outcome (TP / TN / FP / FN) and its real-world effect.</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The filter flags a phishing email as spam.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The filter lets a phishing email into the inbox.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The filter sends your boss's real email to spam.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The filter delivers a normal newsletter normally.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BEYOND ACCURACY   ·   ~18 MIN</a:t>
            </a:r>
          </a:p>
          <a:p>
            <a:pPr algn="l">
              <a:lnSpc>
                <a:spcPct val="100000"/>
              </a:lnSpc>
              <a:spcAft>
                <a:spcPts val="600"/>
              </a:spcAft>
              <a:buNone/>
            </a:pPr>
            <a:r>
              <a:rPr sz="3800" b="1">
                <a:solidFill>
                  <a:srgbClr val="FFFFFF"/>
                </a:solidFill>
                <a:latin typeface="Segoe UI"/>
              </a:rPr>
              <a:t>Precision &amp; Recall</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PROBLEM</a:t>
            </a:r>
          </a:p>
          <a:p>
            <a:pPr algn="l">
              <a:lnSpc>
                <a:spcPct val="100000"/>
              </a:lnSpc>
              <a:spcAft>
                <a:spcPts val="600"/>
              </a:spcAft>
              <a:buNone/>
            </a:pPr>
            <a:r>
              <a:rPr sz="2500" b="1">
                <a:solidFill>
                  <a:srgbClr val="FFFFFF"/>
                </a:solidFill>
                <a:latin typeface="Segoe UI"/>
              </a:rPr>
              <a:t>Why Accuracy Misleads (Again)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Recall the imbalance trap: if 95% of email is legit, 'always legit' scores 95%.</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model catches ZERO spam - useless, despite high accuracy.</a:t>
            </a:r>
          </a:p>
          <a:p>
            <a:pPr algn="l" indent="-256032" marL="256032">
              <a:lnSpc>
                <a:spcPct val="105000"/>
              </a:lnSpc>
              <a:spcAft>
                <a:spcPts val="1100"/>
              </a:spcAft>
              <a:buClr>
                <a:srgbClr val="2C6E3F"/>
              </a:buClr>
              <a:buFont typeface="Segoe UI"/>
              <a:buChar char="▸"/>
            </a:pPr>
            <a:r>
              <a:rPr sz="2100" b="0">
                <a:solidFill>
                  <a:srgbClr val="1C241E"/>
                </a:solidFill>
                <a:latin typeface="Segoe UI"/>
              </a:rPr>
              <a:t>We need measures that focus on the class we care about (spam /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Enter precision and recall - two simple, powerful ideas.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Accuracy can be high yet useless.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QUESTIONS</a:t>
            </a:r>
          </a:p>
          <a:p>
            <a:pPr algn="l">
              <a:lnSpc>
                <a:spcPct val="100000"/>
              </a:lnSpc>
              <a:spcAft>
                <a:spcPts val="600"/>
              </a:spcAft>
              <a:buNone/>
            </a:pPr>
            <a:r>
              <a:rPr sz="2500" b="1">
                <a:solidFill>
                  <a:srgbClr val="FFFFFF"/>
                </a:solidFill>
                <a:latin typeface="Segoe UI"/>
              </a:rPr>
              <a:t>Precision and Recall, in Plain English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PRECISION: of the emails we FLAGGED as spam, how many really were? (few false alarms)</a:t>
            </a:r>
          </a:p>
          <a:p>
            <a:pPr algn="l" indent="-256032" marL="256032">
              <a:lnSpc>
                <a:spcPct val="105000"/>
              </a:lnSpc>
              <a:spcAft>
                <a:spcPts val="1100"/>
              </a:spcAft>
              <a:buClr>
                <a:srgbClr val="2C6E3F"/>
              </a:buClr>
              <a:buFont typeface="Segoe UI"/>
              <a:buChar char="▸"/>
            </a:pPr>
            <a:r>
              <a:rPr sz="2100" b="0">
                <a:solidFill>
                  <a:srgbClr val="1C241E"/>
                </a:solidFill>
                <a:latin typeface="Segoe UI"/>
              </a:rPr>
              <a:t>RECALL: of the emails that REALLY were spam, how many did we catch? (few misses)</a:t>
            </a:r>
          </a:p>
          <a:p>
            <a:pPr algn="l" indent="-256032" marL="256032">
              <a:lnSpc>
                <a:spcPct val="105000"/>
              </a:lnSpc>
              <a:spcAft>
                <a:spcPts val="1100"/>
              </a:spcAft>
              <a:buClr>
                <a:srgbClr val="2C6E3F"/>
              </a:buClr>
              <a:buFont typeface="Segoe UI"/>
              <a:buChar char="▸"/>
            </a:pPr>
            <a:r>
              <a:rPr sz="2100" b="0">
                <a:solidFill>
                  <a:srgbClr val="1C241E"/>
                </a:solidFill>
                <a:latin typeface="Segoe UI"/>
              </a:rPr>
              <a:t>High precision = we rarely cry wolf. High recall = we rarely miss.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There's tension: cranking up one often lowers the other.</a:t>
            </a:r>
          </a:p>
          <a:p>
            <a:pPr algn="l" indent="-256032" marL="256032">
              <a:lnSpc>
                <a:spcPct val="105000"/>
              </a:lnSpc>
              <a:spcAft>
                <a:spcPts val="1100"/>
              </a:spcAft>
              <a:buClr>
                <a:srgbClr val="2C6E3F"/>
              </a:buClr>
              <a:buFont typeface="Segoe UI"/>
              <a:buChar char="▸"/>
            </a:pPr>
            <a:r>
              <a:rPr sz="2100" b="0">
                <a:solidFill>
                  <a:srgbClr val="1C241E"/>
                </a:solidFill>
                <a:latin typeface="Segoe UI"/>
              </a:rPr>
              <a:t>Pick which to favor based on the cost of each error.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Precision = of flagged, right? Recall = of real, caught?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MATRIX, TWO DIFFERENT VIEWS</a:t>
            </a:r>
          </a:p>
          <a:p>
            <a:pPr algn="l">
              <a:lnSpc>
                <a:spcPct val="100000"/>
              </a:lnSpc>
              <a:spcAft>
                <a:spcPts val="600"/>
              </a:spcAft>
              <a:buNone/>
            </a:pPr>
            <a:r>
              <a:rPr sz="2500" b="1">
                <a:solidFill>
                  <a:srgbClr val="FFFFFF"/>
                </a:solidFill>
                <a:latin typeface="Segoe UI"/>
              </a:rPr>
              <a:t>What Precision and Recall Each Look At</a:t>
            </a:r>
          </a:p>
        </p:txBody>
      </p:sp>
      <p:pic>
        <p:nvPicPr>
          <p:cNvPr id="6" name="Picture 5" descr="precision_recall_focus.png"/>
          <p:cNvPicPr>
            <a:picLocks noChangeAspect="1"/>
          </p:cNvPicPr>
          <p:nvPr/>
        </p:nvPicPr>
        <p:blipFill>
          <a:blip r:embed="rId2"/>
          <a:stretch>
            <a:fillRect/>
          </a:stretch>
        </p:blipFill>
        <p:spPr>
          <a:xfrm>
            <a:off x="2405886" y="1325880"/>
            <a:ext cx="737992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Precision divides the 'predicted spam' COLUMN (of what we flagged, how many right?); recall divides the 'actual spam' ROW (of real spam, how many caught?).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AS THE THRESHOLD CHANGES</a:t>
            </a:r>
          </a:p>
          <a:p>
            <a:pPr algn="l">
              <a:lnSpc>
                <a:spcPct val="100000"/>
              </a:lnSpc>
              <a:spcAft>
                <a:spcPts val="600"/>
              </a:spcAft>
              <a:buNone/>
            </a:pPr>
            <a:r>
              <a:rPr sz="2500" b="1">
                <a:solidFill>
                  <a:srgbClr val="FFFFFF"/>
                </a:solidFill>
                <a:latin typeface="Segoe UI"/>
              </a:rPr>
              <a:t>Accuracy Hides It; Precision &amp; Recall Show It</a:t>
            </a:r>
          </a:p>
        </p:txBody>
      </p:sp>
      <p:pic>
        <p:nvPicPr>
          <p:cNvPr id="6" name="Picture 5" descr="metrics_vs_threshold.png"/>
          <p:cNvPicPr>
            <a:picLocks noChangeAspect="1"/>
          </p:cNvPicPr>
          <p:nvPr/>
        </p:nvPicPr>
        <p:blipFill>
          <a:blip r:embed="rId2"/>
          <a:stretch>
            <a:fillRect/>
          </a:stretch>
        </p:blipFill>
        <p:spPr>
          <a:xfrm>
            <a:off x="3000575" y="1325880"/>
            <a:ext cx="619054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Accuracy looks flat and comfortable, while precision and recall move in opposite directions - the real trade-off.</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MORE ONE-LINE METRICS</a:t>
            </a:r>
          </a:p>
          <a:p>
            <a:pPr algn="l">
              <a:lnSpc>
                <a:spcPct val="100000"/>
              </a:lnSpc>
              <a:spcAft>
                <a:spcPts val="600"/>
              </a:spcAft>
              <a:buNone/>
            </a:pPr>
            <a:r>
              <a:rPr sz="2500" b="1">
                <a:solidFill>
                  <a:srgbClr val="FFFFFF"/>
                </a:solidFill>
                <a:latin typeface="Segoe UI"/>
              </a:rPr>
              <a:t>Precision &amp; Recall in Code</a:t>
            </a:r>
          </a:p>
        </p:txBody>
      </p:sp>
      <p:sp>
        <p:nvSpPr>
          <p:cNvPr id="6" name="Rounded Rectangle 5"/>
          <p:cNvSpPr/>
          <p:nvPr/>
        </p:nvSpPr>
        <p:spPr>
          <a:xfrm>
            <a:off x="640080" y="1554480"/>
            <a:ext cx="10927080" cy="1837944"/>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289304"/>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sklearn.metrics import precision_score, recall_score</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precision_score(y_test, preds, pos_label='spam')   # of flagged, how many right</a:t>
            </a:r>
          </a:p>
          <a:p>
            <a:pPr algn="l">
              <a:lnSpc>
                <a:spcPct val="100000"/>
              </a:lnSpc>
              <a:spcAft>
                <a:spcPts val="200"/>
              </a:spcAft>
              <a:buNone/>
            </a:pPr>
            <a:r>
              <a:rPr sz="1300" b="0">
                <a:solidFill>
                  <a:srgbClr val="ECF3EC"/>
                </a:solidFill>
                <a:latin typeface="Consolas"/>
              </a:rPr>
              <a:t>recall_score(y_test, preds, pos_label='spam')      # of real spam, how many caught</a:t>
            </a:r>
          </a:p>
        </p:txBody>
      </p:sp>
      <p:sp>
        <p:nvSpPr>
          <p:cNvPr id="9" name="TextBox 8"/>
          <p:cNvSpPr txBox="1"/>
          <p:nvPr/>
        </p:nvSpPr>
        <p:spPr>
          <a:xfrm>
            <a:off x="640080" y="3529584"/>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Lab 4 asks you to compute and compare these for the URL detector.</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Precision or recall?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system, decide whether you'd favor high precision or high recall - and why.</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Airport threat scanner (missing a real threat is catastrophic).</a:t>
            </a:r>
          </a:p>
          <a:p>
            <a:pPr algn="l" indent="-256032" marL="256032">
              <a:lnSpc>
                <a:spcPct val="105000"/>
              </a:lnSpc>
              <a:spcAft>
                <a:spcPts val="1100"/>
              </a:spcAft>
              <a:buClr>
                <a:srgbClr val="2C6E3F"/>
              </a:buClr>
              <a:buFont typeface="Segoe UI"/>
              <a:buChar char="▸"/>
            </a:pPr>
            <a:r>
              <a:rPr sz="1800" b="0">
                <a:solidFill>
                  <a:srgbClr val="1C241E"/>
                </a:solidFill>
                <a:latin typeface="Segoe UI"/>
              </a:rPr>
              <a:t>Spam filter for a CEO's inbox (losing a real email is very costly).</a:t>
            </a:r>
          </a:p>
          <a:p>
            <a:pPr algn="l" indent="-256032" marL="256032">
              <a:lnSpc>
                <a:spcPct val="105000"/>
              </a:lnSpc>
              <a:spcAft>
                <a:spcPts val="1100"/>
              </a:spcAft>
              <a:buClr>
                <a:srgbClr val="2C6E3F"/>
              </a:buClr>
              <a:buFont typeface="Segoe UI"/>
              <a:buChar char="▸"/>
            </a:pPr>
            <a:r>
              <a:rPr sz="1800" b="0">
                <a:solidFill>
                  <a:srgbClr val="1C241E"/>
                </a:solidFill>
                <a:latin typeface="Segoe UI"/>
              </a:rPr>
              <a:t>Malware quarantine on a hospital network.</a:t>
            </a:r>
          </a:p>
          <a:p>
            <a:pPr algn="l" indent="-256032" marL="256032">
              <a:lnSpc>
                <a:spcPct val="105000"/>
              </a:lnSpc>
              <a:spcAft>
                <a:spcPts val="1100"/>
              </a:spcAft>
              <a:buClr>
                <a:srgbClr val="2C6E3F"/>
              </a:buClr>
              <a:buFont typeface="Segoe UI"/>
              <a:buChar char="▸"/>
            </a:pPr>
            <a:r>
              <a:rPr sz="1800" b="0">
                <a:solidFill>
                  <a:srgbClr val="1C241E"/>
                </a:solidFill>
                <a:latin typeface="Segoe UI"/>
              </a:rPr>
              <a:t>A marketing team's promotions folder.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regression vs classification</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does regression predict? What does classification predict?</a:t>
            </a:r>
          </a:p>
          <a:p>
            <a:pPr algn="l" indent="-256032" marL="256032">
              <a:lnSpc>
                <a:spcPct val="105000"/>
              </a:lnSpc>
              <a:spcAft>
                <a:spcPts val="1100"/>
              </a:spcAft>
              <a:buClr>
                <a:srgbClr val="2C6E3F"/>
              </a:buClr>
              <a:buFont typeface="Segoe UI"/>
              <a:buChar char="▸"/>
            </a:pPr>
            <a:r>
              <a:rPr sz="1800" b="0">
                <a:solidFill>
                  <a:srgbClr val="1C241E"/>
                </a:solidFill>
                <a:latin typeface="Segoe UI"/>
              </a:rPr>
              <a:t>Give one security example of each.</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can't we judge a model on its training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TUNING THE ALARM   ·   ~19 MIN</a:t>
            </a:r>
          </a:p>
          <a:p>
            <a:pPr algn="l">
              <a:lnSpc>
                <a:spcPct val="100000"/>
              </a:lnSpc>
              <a:spcAft>
                <a:spcPts val="600"/>
              </a:spcAft>
              <a:buNone/>
            </a:pPr>
            <a:r>
              <a:rPr sz="3800" b="1">
                <a:solidFill>
                  <a:srgbClr val="FFFFFF"/>
                </a:solidFill>
                <a:latin typeface="Segoe UI"/>
              </a:rPr>
              <a:t>Threshold Trade-offs &amp; Analyst Fatigue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ONE KNOB</a:t>
            </a:r>
          </a:p>
          <a:p>
            <a:pPr algn="l">
              <a:lnSpc>
                <a:spcPct val="100000"/>
              </a:lnSpc>
              <a:spcAft>
                <a:spcPts val="600"/>
              </a:spcAft>
              <a:buNone/>
            </a:pPr>
            <a:r>
              <a:rPr sz="2500" b="1">
                <a:solidFill>
                  <a:srgbClr val="FFFFFF"/>
                </a:solidFill>
                <a:latin typeface="Segoe UI"/>
              </a:rPr>
              <a:t>The Threshold Is a Dial You Control</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Most classifiers output a probability (e.g., 'this email is 0.82 likely spam').</a:t>
            </a:r>
          </a:p>
          <a:p>
            <a:pPr algn="l" indent="-256032" marL="256032">
              <a:lnSpc>
                <a:spcPct val="105000"/>
              </a:lnSpc>
              <a:spcAft>
                <a:spcPts val="1100"/>
              </a:spcAft>
              <a:buClr>
                <a:srgbClr val="2C6E3F"/>
              </a:buClr>
              <a:buFont typeface="Segoe UI"/>
              <a:buChar char="▸"/>
            </a:pPr>
            <a:r>
              <a:rPr sz="2100" b="0">
                <a:solidFill>
                  <a:srgbClr val="1C241E"/>
                </a:solidFill>
                <a:latin typeface="Segoe UI"/>
              </a:rPr>
              <a:t>We pick a threshold: flag as spam if the probability is above the cutoff.</a:t>
            </a:r>
          </a:p>
          <a:p>
            <a:pPr algn="l" indent="-256032" marL="256032">
              <a:lnSpc>
                <a:spcPct val="105000"/>
              </a:lnSpc>
              <a:spcAft>
                <a:spcPts val="1100"/>
              </a:spcAft>
              <a:buClr>
                <a:srgbClr val="2C6E3F"/>
              </a:buClr>
              <a:buFont typeface="Segoe UI"/>
              <a:buChar char="▸"/>
            </a:pPr>
            <a:r>
              <a:rPr sz="2100" b="0">
                <a:solidFill>
                  <a:srgbClr val="1C241E"/>
                </a:solidFill>
                <a:latin typeface="Segoe UI"/>
              </a:rPr>
              <a:t>Lower threshold = flag more -&gt; catch more spam (higher recall) but more false alarms.</a:t>
            </a:r>
          </a:p>
          <a:p>
            <a:pPr algn="l" indent="-256032" marL="256032">
              <a:lnSpc>
                <a:spcPct val="105000"/>
              </a:lnSpc>
              <a:spcAft>
                <a:spcPts val="1100"/>
              </a:spcAft>
              <a:buClr>
                <a:srgbClr val="2C6E3F"/>
              </a:buClr>
              <a:buFont typeface="Segoe UI"/>
              <a:buChar char="▸"/>
            </a:pPr>
            <a:r>
              <a:rPr sz="2100" b="0">
                <a:solidFill>
                  <a:srgbClr val="1C241E"/>
                </a:solidFill>
                <a:latin typeface="Segoe UI"/>
              </a:rPr>
              <a:t>Higher threshold = flag less -&gt; fewer false alarms (higher precision) but miss more.</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threshold is a business decision, not just a technical one.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Lower = catch more + more false alarms.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SLIDE IT TO TRADE MISSES VS. FALSE ALARMS</a:t>
            </a:r>
          </a:p>
          <a:p>
            <a:pPr algn="l">
              <a:lnSpc>
                <a:spcPct val="100000"/>
              </a:lnSpc>
              <a:spcAft>
                <a:spcPts val="600"/>
              </a:spcAft>
              <a:buNone/>
            </a:pPr>
            <a:r>
              <a:rPr sz="2500" b="1">
                <a:solidFill>
                  <a:srgbClr val="FFFFFF"/>
                </a:solidFill>
                <a:latin typeface="Segoe UI"/>
              </a:rPr>
              <a:t>The Threshold Is a Dial You Control</a:t>
            </a:r>
          </a:p>
        </p:txBody>
      </p:sp>
      <p:pic>
        <p:nvPicPr>
          <p:cNvPr id="6" name="Picture 5" descr="threshold_dial.png"/>
          <p:cNvPicPr>
            <a:picLocks noChangeAspect="1"/>
          </p:cNvPicPr>
          <p:nvPr/>
        </p:nvPicPr>
        <p:blipFill>
          <a:blip r:embed="rId2"/>
          <a:stretch>
            <a:fillRect/>
          </a:stretch>
        </p:blipFill>
        <p:spPr>
          <a:xfrm>
            <a:off x="1185335" y="1325880"/>
            <a:ext cx="9821024"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Everything left of the cutoff is let through; everything right is flagged. Sliding left catches more spam (higher recall); sliding right cuts false alarms (higher precision).</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STRICTER ALERTS: FEWER FALSE ALARMS, MORE MISSES</a:t>
            </a:r>
          </a:p>
          <a:p>
            <a:pPr algn="l">
              <a:lnSpc>
                <a:spcPct val="100000"/>
              </a:lnSpc>
              <a:spcAft>
                <a:spcPts val="600"/>
              </a:spcAft>
              <a:buNone/>
            </a:pPr>
            <a:r>
              <a:rPr sz="2500" b="1">
                <a:solidFill>
                  <a:srgbClr val="FFFFFF"/>
                </a:solidFill>
                <a:latin typeface="Segoe UI"/>
              </a:rPr>
              <a:t>The Threshold Trade-off</a:t>
            </a:r>
          </a:p>
        </p:txBody>
      </p:sp>
      <p:pic>
        <p:nvPicPr>
          <p:cNvPr id="6" name="Picture 5" descr="threshold_tradeoff.png"/>
          <p:cNvPicPr>
            <a:picLocks noChangeAspect="1"/>
          </p:cNvPicPr>
          <p:nvPr/>
        </p:nvPicPr>
        <p:blipFill>
          <a:blip r:embed="rId2"/>
          <a:stretch>
            <a:fillRect/>
          </a:stretch>
        </p:blipFill>
        <p:spPr>
          <a:xfrm>
            <a:off x="3091513" y="1325880"/>
            <a:ext cx="600866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As the threshold gets stricter, false alarms (FP) fall but missed spam (FN) rises. You cannot minimize both at once.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REAL OPERATIONAL PROBLEM</a:t>
            </a:r>
          </a:p>
          <a:p>
            <a:pPr algn="l">
              <a:lnSpc>
                <a:spcPct val="100000"/>
              </a:lnSpc>
              <a:spcAft>
                <a:spcPts val="600"/>
              </a:spcAft>
              <a:buNone/>
            </a:pPr>
            <a:r>
              <a:rPr sz="2500" b="1">
                <a:solidFill>
                  <a:srgbClr val="FFFFFF"/>
                </a:solidFill>
                <a:latin typeface="Segoe UI"/>
              </a:rPr>
              <a:t>Analyst Fatigue: When Alerts Cry Wolf</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Set the threshold too low and analysts drown in false alarms.</a:t>
            </a:r>
          </a:p>
          <a:p>
            <a:pPr algn="l" indent="-256032" marL="256032">
              <a:lnSpc>
                <a:spcPct val="105000"/>
              </a:lnSpc>
              <a:spcAft>
                <a:spcPts val="1100"/>
              </a:spcAft>
              <a:buClr>
                <a:srgbClr val="2C6E3F"/>
              </a:buClr>
              <a:buFont typeface="Segoe UI"/>
              <a:buChar char="▸"/>
            </a:pPr>
            <a:r>
              <a:rPr sz="2100" b="0">
                <a:solidFill>
                  <a:srgbClr val="1C241E"/>
                </a:solidFill>
                <a:latin typeface="Segoe UI"/>
              </a:rPr>
              <a:t>Overwhelmed teams start ignoring alerts - including the real ones.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'alert fatigue' is a top reason real breaches get missed.</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fix isn't just a better model - it's a well-chosen threshold and good triage.</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helps by ranking alerts so humans focus on the riskiest first (Week 4 regression!).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Too many false alarms -&gt; real ones ignored.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PROBABILITIES, NOT JUST LABELS</a:t>
            </a:r>
          </a:p>
          <a:p>
            <a:pPr algn="l">
              <a:lnSpc>
                <a:spcPct val="100000"/>
              </a:lnSpc>
              <a:spcAft>
                <a:spcPts val="600"/>
              </a:spcAft>
              <a:buNone/>
            </a:pPr>
            <a:r>
              <a:rPr sz="2500" b="1">
                <a:solidFill>
                  <a:srgbClr val="FFFFFF"/>
                </a:solidFill>
                <a:latin typeface="Segoe UI"/>
              </a:rPr>
              <a:t>Adjusting the Threshold in Code</a:t>
            </a:r>
          </a:p>
        </p:txBody>
      </p:sp>
      <p:sp>
        <p:nvSpPr>
          <p:cNvPr id="6" name="Rounded Rectangle 5"/>
          <p:cNvSpPr/>
          <p:nvPr/>
        </p:nvSpPr>
        <p:spPr>
          <a:xfrm>
            <a:off x="640080" y="1554480"/>
            <a:ext cx="10927080" cy="2130552"/>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581912"/>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prob = model.predict_proba(X_test)[:, 1]   # probability of 'spam'</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preds_default = (prob &gt;= 0.5)   # standard cutoff</a:t>
            </a:r>
          </a:p>
          <a:p>
            <a:pPr algn="l">
              <a:lnSpc>
                <a:spcPct val="100000"/>
              </a:lnSpc>
              <a:spcAft>
                <a:spcPts val="200"/>
              </a:spcAft>
              <a:buNone/>
            </a:pPr>
            <a:r>
              <a:rPr sz="1300" b="0">
                <a:solidFill>
                  <a:srgbClr val="ECF3EC"/>
                </a:solidFill>
                <a:latin typeface="Consolas"/>
              </a:rPr>
              <a:t>preds_strict  = (prob &gt;= 0.8)   # stricter: fewer false alarms, more misses</a:t>
            </a:r>
          </a:p>
          <a:p>
            <a:pPr algn="l">
              <a:lnSpc>
                <a:spcPct val="100000"/>
              </a:lnSpc>
              <a:spcAft>
                <a:spcPts val="200"/>
              </a:spcAft>
              <a:buNone/>
            </a:pPr>
            <a:r>
              <a:rPr sz="1300" b="0">
                <a:solidFill>
                  <a:srgbClr val="ECF3EC"/>
                </a:solidFill>
                <a:latin typeface="Consolas"/>
              </a:rPr>
              <a:t>preds_loose   = (prob &gt;= 0.3)   # looser: catch more, more false alarms</a:t>
            </a:r>
          </a:p>
        </p:txBody>
      </p:sp>
      <p:sp>
        <p:nvSpPr>
          <p:cNvPr id="9" name="TextBox 8"/>
          <p:cNvSpPr txBox="1"/>
          <p:nvPr/>
        </p:nvSpPr>
        <p:spPr>
          <a:xfrm>
            <a:off x="640080" y="3822192"/>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In Lab 4 you'll slide this cutoff and watch the confusion matrix change.</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Set the threshold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 run the spam filter for a hospital. Attacks are dangerous; a lost email is annoying but survivable.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Would you set a lower or higher threshold?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error are you choosing to accept more of?</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else (besides the model) could reduce the downside?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Build the Confusion Matrix and Tune the Threshold by Hand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 run the phishing filter for a hospital. Your worksheet lists 10 emails, each with the model's spam probability (0-1) and its true label. Turn probabilities into decisions at two thresholds and compare.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At threshold 0.5, label each email spam if probability &gt;= 0.5, else ham.</a:t>
            </a:r>
          </a:p>
          <a:p>
            <a:pPr algn="l" indent="-256032" marL="256032">
              <a:lnSpc>
                <a:spcPct val="105000"/>
              </a:lnSpc>
              <a:spcAft>
                <a:spcPts val="1100"/>
              </a:spcAft>
              <a:buClr>
                <a:srgbClr val="2C6E3F"/>
              </a:buClr>
              <a:buFont typeface="Segoe UI"/>
              <a:buChar char="▸"/>
            </a:pPr>
            <a:r>
              <a:rPr sz="1800" b="0">
                <a:solidFill>
                  <a:srgbClr val="1C241E"/>
                </a:solidFill>
                <a:latin typeface="Segoe UI"/>
              </a:rPr>
              <a:t>Tally all 10 into a 2x2 confusion matrix (TP, TN, FP, FN); compute accuracy, precision, recall.</a:t>
            </a:r>
          </a:p>
          <a:p>
            <a:pPr algn="l" indent="-256032" marL="256032">
              <a:lnSpc>
                <a:spcPct val="105000"/>
              </a:lnSpc>
              <a:spcAft>
                <a:spcPts val="1100"/>
              </a:spcAft>
              <a:buClr>
                <a:srgbClr val="2C6E3F"/>
              </a:buClr>
              <a:buFont typeface="Segoe UI"/>
              <a:buChar char="▸"/>
            </a:pPr>
            <a:r>
              <a:rPr sz="1800" b="0">
                <a:solidFill>
                  <a:srgbClr val="1C241E"/>
                </a:solidFill>
                <a:latin typeface="Segoe UI"/>
              </a:rPr>
              <a:t>Repeat at threshold 0.8; note which counts moved and how precision &amp; recall changed.</a:t>
            </a:r>
          </a:p>
          <a:p>
            <a:pPr algn="l" indent="-256032" marL="256032">
              <a:lnSpc>
                <a:spcPct val="105000"/>
              </a:lnSpc>
              <a:spcAft>
                <a:spcPts val="1100"/>
              </a:spcAft>
              <a:buClr>
                <a:srgbClr val="2C6E3F"/>
              </a:buClr>
              <a:buFont typeface="Segoe UI"/>
              <a:buChar char="▸"/>
            </a:pPr>
            <a:r>
              <a:rPr sz="1800" b="0">
                <a:solidFill>
                  <a:srgbClr val="1C241E"/>
                </a:solidFill>
                <a:latin typeface="Segoe UI"/>
              </a:rPr>
              <a:t>Recommend a threshold for the hospital and name which error (false alarm or missed attack) you accept more of.</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two confusion matrices, the three metrics at each threshold, and a one-sentence recommendation.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4 &amp; Quiz 4</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4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Compute accuracy AND a confusion matrix for a phishing detector.</a:t>
            </a:r>
          </a:p>
          <a:p>
            <a:pPr algn="l" indent="-256032" marL="256032">
              <a:lnSpc>
                <a:spcPct val="105000"/>
              </a:lnSpc>
              <a:spcAft>
                <a:spcPts val="900"/>
              </a:spcAft>
              <a:buClr>
                <a:srgbClr val="2C6E3F"/>
              </a:buClr>
              <a:buFont typeface="Segoe UI"/>
              <a:buChar char="▸"/>
            </a:pPr>
            <a:r>
              <a:rPr sz="1550" b="0">
                <a:solidFill>
                  <a:srgbClr val="1C241E"/>
                </a:solidFill>
                <a:latin typeface="Segoe UI"/>
              </a:rPr>
              <a:t>Report precision and recall, not just accuracy.</a:t>
            </a:r>
          </a:p>
          <a:p>
            <a:pPr algn="l" indent="-256032" marL="256032">
              <a:lnSpc>
                <a:spcPct val="105000"/>
              </a:lnSpc>
              <a:spcAft>
                <a:spcPts val="900"/>
              </a:spcAft>
              <a:buClr>
                <a:srgbClr val="2C6E3F"/>
              </a:buClr>
              <a:buFont typeface="Segoe UI"/>
              <a:buChar char="▸"/>
            </a:pPr>
            <a:r>
              <a:rPr sz="1550" b="0">
                <a:solidFill>
                  <a:srgbClr val="1C241E"/>
                </a:solidFill>
                <a:latin typeface="Segoe UI"/>
              </a:rPr>
              <a:t>Slide the alert threshold and watch false alarms vs misses change.</a:t>
            </a:r>
          </a:p>
          <a:p>
            <a:pPr algn="l" indent="-256032" marL="256032">
              <a:lnSpc>
                <a:spcPct val="105000"/>
              </a:lnSpc>
              <a:spcAft>
                <a:spcPts val="900"/>
              </a:spcAft>
              <a:buClr>
                <a:srgbClr val="2C6E3F"/>
              </a:buClr>
              <a:buFont typeface="Segoe UI"/>
              <a:buChar char="▸"/>
            </a:pPr>
            <a:r>
              <a:rPr sz="1550" b="0">
                <a:solidFill>
                  <a:srgbClr val="1C241E"/>
                </a:solidFill>
                <a:latin typeface="Segoe UI"/>
              </a:rPr>
              <a:t>Recommend a threshold for a given business context.</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4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Read a confusion matrix and name TP/TN/FP/FN.</a:t>
            </a:r>
          </a:p>
          <a:p>
            <a:pPr algn="l" indent="-256032" marL="256032">
              <a:lnSpc>
                <a:spcPct val="105000"/>
              </a:lnSpc>
              <a:spcAft>
                <a:spcPts val="900"/>
              </a:spcAft>
              <a:buClr>
                <a:srgbClr val="2C6E3F"/>
              </a:buClr>
              <a:buFont typeface="Segoe UI"/>
              <a:buChar char="▸"/>
            </a:pPr>
            <a:r>
              <a:rPr sz="1550" b="0">
                <a:solidFill>
                  <a:srgbClr val="1C241E"/>
                </a:solidFill>
                <a:latin typeface="Segoe UI"/>
              </a:rPr>
              <a:t>Define false positive and false negative in a security scenario.</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why accuracy alone can mislead.</a:t>
            </a:r>
          </a:p>
          <a:p>
            <a:pPr algn="l" indent="-256032" marL="256032">
              <a:lnSpc>
                <a:spcPct val="105000"/>
              </a:lnSpc>
              <a:spcAft>
                <a:spcPts val="900"/>
              </a:spcAft>
              <a:buClr>
                <a:srgbClr val="2C6E3F"/>
              </a:buClr>
              <a:buFont typeface="Segoe UI"/>
              <a:buChar char="▸"/>
            </a:pPr>
            <a:r>
              <a:rPr sz="1550" b="0">
                <a:solidFill>
                  <a:srgbClr val="1C241E"/>
                </a:solidFill>
                <a:latin typeface="Segoe UI"/>
              </a:rPr>
              <a:t>Reason about a precision/recall or threshold trade-off.</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 confusion matrix splits results into TP, TN, and the two errors: FP (false alarm) and FN (missed attack).</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Accuracy can mislead; precision (of flagged, how many right) and recall (of real, how many caught) show the trade-off.</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The alert threshold is a dial: stricter = fewer false alarms but more misses.</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Choosing the threshold is a business decision about which error you can least afford (and avoiding alert fatigue).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6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Recap + warm-up</a:t>
            </a:r>
          </a:p>
          <a:p>
            <a:pPr algn="l">
              <a:lnSpc>
                <a:spcPct val="105000"/>
              </a:lnSpc>
              <a:spcAft>
                <a:spcPts val="600"/>
              </a:spcAft>
              <a:buNone/>
            </a:pPr>
            <a:r>
              <a:rPr sz="1250" b="0">
                <a:solidFill>
                  <a:srgbClr val="5C6B5E"/>
                </a:solidFill>
                <a:latin typeface="Segoe UI"/>
              </a:rPr>
              <a:t>Regression vs classification</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The confusion matrix</a:t>
            </a:r>
          </a:p>
          <a:p>
            <a:pPr algn="l">
              <a:lnSpc>
                <a:spcPct val="105000"/>
              </a:lnSpc>
              <a:spcAft>
                <a:spcPts val="600"/>
              </a:spcAft>
              <a:buNone/>
            </a:pPr>
            <a:r>
              <a:rPr sz="1250" b="0">
                <a:solidFill>
                  <a:srgbClr val="5C6B5E"/>
                </a:solidFill>
                <a:latin typeface="Segoe UI"/>
              </a:rPr>
              <a:t>The four outcomes; FP vs FN</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15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Beyond accuracy: precision &amp; recall</a:t>
            </a:r>
          </a:p>
          <a:p>
            <a:pPr algn="l">
              <a:lnSpc>
                <a:spcPct val="105000"/>
              </a:lnSpc>
              <a:spcAft>
                <a:spcPts val="600"/>
              </a:spcAft>
              <a:buNone/>
            </a:pPr>
            <a:r>
              <a:rPr sz="1250" b="0">
                <a:solidFill>
                  <a:srgbClr val="5C6B5E"/>
                </a:solidFill>
                <a:latin typeface="Segoe UI"/>
              </a:rPr>
              <a:t>Why one number isn't enough + diagram</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16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Threshold trade-offs &amp; analyst fatigue</a:t>
            </a:r>
          </a:p>
          <a:p>
            <a:pPr algn="l">
              <a:lnSpc>
                <a:spcPct val="105000"/>
              </a:lnSpc>
              <a:spcAft>
                <a:spcPts val="600"/>
              </a:spcAft>
              <a:buNone/>
            </a:pPr>
            <a:r>
              <a:rPr sz="1250" b="0">
                <a:solidFill>
                  <a:srgbClr val="5C6B5E"/>
                </a:solidFill>
                <a:latin typeface="Segoe UI"/>
              </a:rPr>
              <a:t>Tuning the alarm + dial diagram</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confusion matrix + threshold by hand</a:t>
            </a:r>
          </a:p>
          <a:p>
            <a:pPr algn="l">
              <a:lnSpc>
                <a:spcPct val="105000"/>
              </a:lnSpc>
              <a:spcAft>
                <a:spcPts val="600"/>
              </a:spcAft>
              <a:buNone/>
            </a:pPr>
            <a:r>
              <a:rPr sz="1250" b="0">
                <a:solidFill>
                  <a:srgbClr val="5C6B5E"/>
                </a:solidFill>
                <a:latin typeface="Segoe UI"/>
              </a:rPr>
              <a:t>Build it, tune it</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7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Exam 1 review &amp; exit</a:t>
            </a:r>
          </a:p>
          <a:p>
            <a:pPr algn="l">
              <a:lnSpc>
                <a:spcPct val="105000"/>
              </a:lnSpc>
              <a:spcAft>
                <a:spcPts val="600"/>
              </a:spcAft>
              <a:buNone/>
            </a:pPr>
            <a:r>
              <a:rPr sz="1250" b="0">
                <a:solidFill>
                  <a:srgbClr val="5C6B5E"/>
                </a:solidFill>
                <a:latin typeface="Segoe UI"/>
              </a:rPr>
              <a:t>Lab 4 / Quiz 4 + Exam 1</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LOOKING AHEAD</a:t>
            </a:r>
          </a:p>
          <a:p>
            <a:pPr algn="l">
              <a:lnSpc>
                <a:spcPct val="100000"/>
              </a:lnSpc>
              <a:spcAft>
                <a:spcPts val="600"/>
              </a:spcAft>
              <a:buNone/>
            </a:pPr>
            <a:r>
              <a:rPr sz="2500" b="1">
                <a:solidFill>
                  <a:srgbClr val="FFFFFF"/>
                </a:solidFill>
                <a:latin typeface="Segoe UI"/>
              </a:rPr>
              <a:t>Exam 1 Review &amp; What's Next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Exam 1 (covers Weeks 1-4) is coming - see the schedule for the exact date.</a:t>
            </a:r>
          </a:p>
          <a:p>
            <a:pPr algn="l" indent="-256032" marL="256032">
              <a:lnSpc>
                <a:spcPct val="105000"/>
              </a:lnSpc>
              <a:spcAft>
                <a:spcPts val="1100"/>
              </a:spcAft>
              <a:buClr>
                <a:srgbClr val="2C6E3F"/>
              </a:buClr>
              <a:buFont typeface="Segoe UI"/>
              <a:buChar char="▸"/>
            </a:pPr>
            <a:r>
              <a:rPr sz="2100" b="0">
                <a:solidFill>
                  <a:srgbClr val="1C241E"/>
                </a:solidFill>
                <a:latin typeface="Segoe UI"/>
              </a:rPr>
              <a:t>Review: CIA triad &amp; threats (Wk1), data/features/labels (Wk2), supervised learning (Wk3), evaluation (Wk4).</a:t>
            </a:r>
          </a:p>
          <a:p>
            <a:pPr algn="l" indent="-256032" marL="256032">
              <a:lnSpc>
                <a:spcPct val="105000"/>
              </a:lnSpc>
              <a:spcAft>
                <a:spcPts val="1100"/>
              </a:spcAft>
              <a:buClr>
                <a:srgbClr val="2C6E3F"/>
              </a:buClr>
              <a:buFont typeface="Segoe UI"/>
              <a:buChar char="▸"/>
            </a:pPr>
            <a:r>
              <a:rPr sz="2100" b="0">
                <a:solidFill>
                  <a:srgbClr val="1C241E"/>
                </a:solidFill>
                <a:latin typeface="Segoe UI"/>
              </a:rPr>
              <a:t>💻 Finish Lab 4 ('Judging a Phishing URL Detector') - due Monday of Week 5.</a:t>
            </a:r>
          </a:p>
          <a:p>
            <a:pPr algn="l" indent="-256032" marL="256032">
              <a:lnSpc>
                <a:spcPct val="105000"/>
              </a:lnSpc>
              <a:spcAft>
                <a:spcPts val="1100"/>
              </a:spcAft>
              <a:buClr>
                <a:srgbClr val="2C6E3F"/>
              </a:buClr>
              <a:buFont typeface="Segoe UI"/>
              <a:buChar char="▸"/>
            </a:pPr>
            <a:r>
              <a:rPr sz="2100" b="0">
                <a:solidFill>
                  <a:srgbClr val="1C241E"/>
                </a:solidFill>
                <a:latin typeface="Segoe UI"/>
              </a:rPr>
              <a:t>✅ Complete Quiz 4 on Canvas; 📖 review Handout 4.</a:t>
            </a:r>
          </a:p>
          <a:p>
            <a:pPr algn="l" indent="-256032" marL="256032">
              <a:lnSpc>
                <a:spcPct val="105000"/>
              </a:lnSpc>
              <a:spcAft>
                <a:spcPts val="1100"/>
              </a:spcAft>
              <a:buClr>
                <a:srgbClr val="2C6E3F"/>
              </a:buClr>
              <a:buFont typeface="Segoe UI"/>
              <a:buChar char="▸"/>
            </a:pPr>
            <a:r>
              <a:rPr sz="2100" b="0">
                <a:solidFill>
                  <a:srgbClr val="1C241E"/>
                </a:solidFill>
                <a:latin typeface="Segoe UI"/>
              </a:rPr>
              <a:t>Bring questions to the Exam 1 review session.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Exam 1 covers Weeks 1-4; point to the review session.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each, define a false positive and a false negative.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error is worse for the system you'd most like to protect, and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topic you want reviewed before Exam 1.</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THIS WEEK'S LEARNING OBJECTIVES</a:t>
            </a:r>
          </a:p>
          <a:p>
            <a:pPr algn="l">
              <a:lnSpc>
                <a:spcPct val="100000"/>
              </a:lnSpc>
              <a:spcAft>
                <a:spcPts val="600"/>
              </a:spcAft>
              <a:buNone/>
            </a:pPr>
            <a:r>
              <a:rPr sz="2500" b="1">
                <a:solidFill>
                  <a:srgbClr val="FFFFFF"/>
                </a:solidFill>
                <a:latin typeface="Segoe UI"/>
              </a:rPr>
              <a:t>What You'll Be Able to Do</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Read a confusion matrix and name TP, TN, false positives, and false negatives.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why accuracy alone can mislead, especially with class imbalance.</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Define and contrast precision and recall in plain language.</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the alert-threshold trade-off and tie it to a business cost.</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FOUR OUTCOMES   ·   ~23 MIN</a:t>
            </a:r>
          </a:p>
          <a:p>
            <a:pPr algn="l">
              <a:lnSpc>
                <a:spcPct val="100000"/>
              </a:lnSpc>
              <a:spcAft>
                <a:spcPts val="600"/>
              </a:spcAft>
              <a:buNone/>
            </a:pPr>
            <a:r>
              <a:rPr sz="3800" b="1">
                <a:solidFill>
                  <a:srgbClr val="FFFFFF"/>
                </a:solidFill>
                <a:latin typeface="Segoe UI"/>
              </a:rPr>
              <a:t>The Confusion Matrix</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RECALL FROM WEEK 3</a:t>
            </a:r>
          </a:p>
          <a:p>
            <a:pPr algn="l">
              <a:lnSpc>
                <a:spcPct val="100000"/>
              </a:lnSpc>
              <a:spcAft>
                <a:spcPts val="600"/>
              </a:spcAft>
              <a:buNone/>
            </a:pPr>
            <a:r>
              <a:rPr sz="2500" b="1">
                <a:solidFill>
                  <a:srgbClr val="FFFFFF"/>
                </a:solidFill>
                <a:latin typeface="Segoe UI"/>
              </a:rPr>
              <a:t>Accuracy: a Good Start, but Only a Start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Accuracy = percent of predictions that are correct.</a:t>
            </a:r>
          </a:p>
          <a:p>
            <a:pPr algn="l" indent="-256032" marL="256032">
              <a:lnSpc>
                <a:spcPct val="105000"/>
              </a:lnSpc>
              <a:spcAft>
                <a:spcPts val="1100"/>
              </a:spcAft>
              <a:buClr>
                <a:srgbClr val="2C6E3F"/>
              </a:buClr>
              <a:buFont typeface="Segoe UI"/>
              <a:buChar char="▸"/>
            </a:pPr>
            <a:r>
              <a:rPr sz="2100" b="0">
                <a:solidFill>
                  <a:srgbClr val="1C241E"/>
                </a:solidFill>
                <a:latin typeface="Segoe UI"/>
              </a:rPr>
              <a:t>Easy to understand and report - but it can hide serious problems.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treats every mistake as equal, which in security they are NOT.</a:t>
            </a:r>
          </a:p>
          <a:p>
            <a:pPr algn="l" indent="-256032" marL="256032">
              <a:lnSpc>
                <a:spcPct val="105000"/>
              </a:lnSpc>
              <a:spcAft>
                <a:spcPts val="1100"/>
              </a:spcAft>
              <a:buClr>
                <a:srgbClr val="2C6E3F"/>
              </a:buClr>
              <a:buFont typeface="Segoe UI"/>
              <a:buChar char="▸"/>
            </a:pPr>
            <a:r>
              <a:rPr sz="2100" b="0">
                <a:solidFill>
                  <a:srgbClr val="1C241E"/>
                </a:solidFill>
                <a:latin typeface="Segoe UI"/>
              </a:rPr>
              <a:t>Missing an attack and raising a false alarm have very different costs.</a:t>
            </a:r>
          </a:p>
          <a:p>
            <a:pPr algn="l" indent="-256032" marL="256032">
              <a:lnSpc>
                <a:spcPct val="105000"/>
              </a:lnSpc>
              <a:spcAft>
                <a:spcPts val="1100"/>
              </a:spcAft>
              <a:buClr>
                <a:srgbClr val="2C6E3F"/>
              </a:buClr>
              <a:buFont typeface="Segoe UI"/>
              <a:buChar char="▸"/>
            </a:pPr>
            <a:r>
              <a:rPr sz="2100" b="0">
                <a:solidFill>
                  <a:srgbClr val="1C241E"/>
                </a:solidFill>
                <a:latin typeface="Segoe UI"/>
              </a:rPr>
              <a:t>To see the difference, we break results into four outcomes.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One number is not the whole story.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VOCABULARY</a:t>
            </a:r>
          </a:p>
          <a:p>
            <a:pPr algn="l">
              <a:lnSpc>
                <a:spcPct val="100000"/>
              </a:lnSpc>
              <a:spcAft>
                <a:spcPts val="600"/>
              </a:spcAft>
              <a:buNone/>
            </a:pPr>
            <a:r>
              <a:rPr sz="2500" b="1">
                <a:solidFill>
                  <a:srgbClr val="FFFFFF"/>
                </a:solidFill>
                <a:latin typeface="Segoe UI"/>
              </a:rPr>
              <a:t>The Four Outcomes of a Prediction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True Positive (TP): flagged spam, and it WAS spam. Correct catch.</a:t>
            </a:r>
          </a:p>
          <a:p>
            <a:pPr algn="l" indent="-256032" marL="256032">
              <a:lnSpc>
                <a:spcPct val="105000"/>
              </a:lnSpc>
              <a:spcAft>
                <a:spcPts val="1100"/>
              </a:spcAft>
              <a:buClr>
                <a:srgbClr val="2C6E3F"/>
              </a:buClr>
              <a:buFont typeface="Segoe UI"/>
              <a:buChar char="▸"/>
            </a:pPr>
            <a:r>
              <a:rPr sz="2100" b="0">
                <a:solidFill>
                  <a:srgbClr val="1C241E"/>
                </a:solidFill>
                <a:latin typeface="Segoe UI"/>
              </a:rPr>
              <a:t>True Negative (TN): passed a real email, and it WAS legit. Correct pass.</a:t>
            </a:r>
          </a:p>
          <a:p>
            <a:pPr algn="l" indent="-256032" marL="256032">
              <a:lnSpc>
                <a:spcPct val="105000"/>
              </a:lnSpc>
              <a:spcAft>
                <a:spcPts val="1100"/>
              </a:spcAft>
              <a:buClr>
                <a:srgbClr val="2C6E3F"/>
              </a:buClr>
              <a:buFont typeface="Segoe UI"/>
              <a:buChar char="▸"/>
            </a:pPr>
            <a:r>
              <a:rPr sz="2100" b="0">
                <a:solidFill>
                  <a:srgbClr val="1C241E"/>
                </a:solidFill>
                <a:latin typeface="Segoe UI"/>
              </a:rPr>
              <a:t>False Positive (FP): flagged a real email as spam. A FALSE ALARM.</a:t>
            </a:r>
          </a:p>
          <a:p>
            <a:pPr algn="l" indent="-256032" marL="256032">
              <a:lnSpc>
                <a:spcPct val="105000"/>
              </a:lnSpc>
              <a:spcAft>
                <a:spcPts val="1100"/>
              </a:spcAft>
              <a:buClr>
                <a:srgbClr val="2C6E3F"/>
              </a:buClr>
              <a:buFont typeface="Segoe UI"/>
              <a:buChar char="▸"/>
            </a:pPr>
            <a:r>
              <a:rPr sz="2100" b="0">
                <a:solidFill>
                  <a:srgbClr val="1C241E"/>
                </a:solidFill>
                <a:latin typeface="Segoe UI"/>
              </a:rPr>
              <a:t>False Negative (FN): let spam through as legit. A MISSED ATTACK.</a:t>
            </a:r>
          </a:p>
          <a:p>
            <a:pPr algn="l" indent="-256032" marL="256032">
              <a:lnSpc>
                <a:spcPct val="105000"/>
              </a:lnSpc>
              <a:spcAft>
                <a:spcPts val="1100"/>
              </a:spcAft>
              <a:buClr>
                <a:srgbClr val="2C6E3F"/>
              </a:buClr>
              <a:buFont typeface="Segoe UI"/>
              <a:buChar char="▸"/>
            </a:pPr>
            <a:r>
              <a:rPr sz="2100" b="0">
                <a:solidFill>
                  <a:srgbClr val="1C241E"/>
                </a:solidFill>
                <a:latin typeface="Segoe UI"/>
              </a:rPr>
              <a:t>Every prediction lands in exactly one of these four boxes.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TP, TN, FP, FN.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EVERYDAY ANALOGY</a:t>
            </a:r>
          </a:p>
          <a:p>
            <a:pPr algn="l">
              <a:lnSpc>
                <a:spcPct val="100000"/>
              </a:lnSpc>
              <a:spcAft>
                <a:spcPts val="600"/>
              </a:spcAft>
              <a:buNone/>
            </a:pPr>
            <a:r>
              <a:rPr sz="2500" b="1">
                <a:solidFill>
                  <a:srgbClr val="FFFFFF"/>
                </a:solidFill>
                <a:latin typeface="Segoe UI"/>
              </a:rPr>
              <a:t>An Everyday Analogy: a Medical Test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Think of a medical test for a disease - it can be wrong in two different ways.</a:t>
            </a:r>
          </a:p>
          <a:p>
            <a:pPr algn="l" indent="-256032" marL="256032">
              <a:lnSpc>
                <a:spcPct val="105000"/>
              </a:lnSpc>
              <a:spcAft>
                <a:spcPts val="1100"/>
              </a:spcAft>
              <a:buClr>
                <a:srgbClr val="2C6E3F"/>
              </a:buClr>
              <a:buFont typeface="Segoe UI"/>
              <a:buChar char="▸"/>
            </a:pPr>
            <a:r>
              <a:rPr sz="2100" b="0">
                <a:solidFill>
                  <a:srgbClr val="1C241E"/>
                </a:solidFill>
                <a:latin typeface="Segoe UI"/>
              </a:rPr>
              <a:t>False positive: test says 'sick' but you're healthy - a false alarm (needless worry).</a:t>
            </a:r>
          </a:p>
          <a:p>
            <a:pPr algn="l" indent="-256032" marL="256032">
              <a:lnSpc>
                <a:spcPct val="105000"/>
              </a:lnSpc>
              <a:spcAft>
                <a:spcPts val="1100"/>
              </a:spcAft>
              <a:buClr>
                <a:srgbClr val="2C6E3F"/>
              </a:buClr>
              <a:buFont typeface="Segoe UI"/>
              <a:buChar char="▸"/>
            </a:pPr>
            <a:r>
              <a:rPr sz="2100" b="0">
                <a:solidFill>
                  <a:srgbClr val="1C241E"/>
                </a:solidFill>
                <a:latin typeface="Segoe UI"/>
              </a:rPr>
              <a:t>False negative: test says 'healthy' but you're sick - a missed case (dangerous).</a:t>
            </a:r>
          </a:p>
          <a:p>
            <a:pPr algn="l" indent="-256032" marL="256032">
              <a:lnSpc>
                <a:spcPct val="105000"/>
              </a:lnSpc>
              <a:spcAft>
                <a:spcPts val="1100"/>
              </a:spcAft>
              <a:buClr>
                <a:srgbClr val="2C6E3F"/>
              </a:buClr>
              <a:buFont typeface="Segoe UI"/>
              <a:buChar char="▸"/>
            </a:pPr>
            <a:r>
              <a:rPr sz="2100" b="0">
                <a:solidFill>
                  <a:srgbClr val="1C241E"/>
                </a:solidFill>
                <a:latin typeface="Segoe UI"/>
              </a:rPr>
              <a:t>Spam filters, fraud checks, and phishing detectors face these exact two errors.</a:t>
            </a:r>
          </a:p>
          <a:p>
            <a:pPr algn="l" indent="-256032" marL="256032">
              <a:lnSpc>
                <a:spcPct val="105000"/>
              </a:lnSpc>
              <a:spcAft>
                <a:spcPts val="1100"/>
              </a:spcAft>
              <a:buClr>
                <a:srgbClr val="2C6E3F"/>
              </a:buClr>
              <a:buFont typeface="Segoe UI"/>
              <a:buChar char="▸"/>
            </a:pPr>
            <a:r>
              <a:rPr sz="2100" b="0">
                <a:solidFill>
                  <a:srgbClr val="1C241E"/>
                </a:solidFill>
                <a:latin typeface="Segoe UI"/>
              </a:rPr>
              <a:t>Naming the error type immediately tells you its real-world cost.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FP = false alarm; FN = missed case.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CORRECT PREDICTIONS ON THE DIAGONAL, ERRORS OFF IT</a:t>
            </a:r>
          </a:p>
          <a:p>
            <a:pPr algn="l">
              <a:lnSpc>
                <a:spcPct val="100000"/>
              </a:lnSpc>
              <a:spcAft>
                <a:spcPts val="600"/>
              </a:spcAft>
              <a:buNone/>
            </a:pPr>
            <a:r>
              <a:rPr sz="2500" b="1">
                <a:solidFill>
                  <a:srgbClr val="FFFFFF"/>
                </a:solidFill>
                <a:latin typeface="Segoe UI"/>
              </a:rPr>
              <a:t>The Confusion Matrix</a:t>
            </a:r>
          </a:p>
        </p:txBody>
      </p:sp>
      <p:pic>
        <p:nvPicPr>
          <p:cNvPr id="6" name="Picture 5" descr="confusion_matrix.png"/>
          <p:cNvPicPr>
            <a:picLocks noChangeAspect="1"/>
          </p:cNvPicPr>
          <p:nvPr/>
        </p:nvPicPr>
        <p:blipFill>
          <a:blip r:embed="rId2"/>
          <a:stretch>
            <a:fillRect/>
          </a:stretch>
        </p:blipFill>
        <p:spPr>
          <a:xfrm>
            <a:off x="3937255" y="1325880"/>
            <a:ext cx="431718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Rows = actual, columns = predicted. Off-diagonal cells are the two error types: false alarms and missed spam.</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