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Open with energy: 'Monday we learned HOW supervised learning works. Today we meet two friendly classifiers and watch one get trained live - the exact code you'll run in Lab 3.' Both classifiers are visual and intuitive; promise no math. Have the Colab notebook open in the background if you can. Reach Part 1 by ~minute 6.</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Sell transparency. In security/business you often must explain WHY something was flagged (to an analyst, manager, or regulator) - a tree gives the exact path. Connects to the explainability theme later in the course; contrast with 'black-box' models. ~3 min.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Tie back to Monday's overfitting. A tree grown too deep carves a leaf per training example - memorization. The fix is max_depth/pruning, which students will adjust in Lab 3 and watch test accuracy change. The test set detects the problem. ~3 min.</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Students act as the learning algorithm: pick the most informative first split (usually #links or sender mismatch), then a second split for the ambiguous group. Builds intuition for how a tree chooses splits. Have a pair share at the board. Pairs 4, discuss 3. ~7 min.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'Our second classifier is even simpler - it barely trains, it just remembers.' ~20 minutes with a hands-on activity.</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Introduce k-NN with the neighbor metaphor: find the k most similar past examples and let them vote. Contrast with trees - k-NN barely trains, it memorizes and compares at prediction time. The figure makes it visual next. ~3 min.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plot: the new email sits between the legit and spam clusters; its 3 nearest neighbors are 2 legit + 1 spam, so majority vote = legit. Stress 'nearest' = closest in feature values, and that the choice of k changes the answer (next slide). ~4 min.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k-NN's 'map.' The shaded regions show how every possible email (by links and urgent words) would be classified; the dots are the training emails. Point out the boundary is wiggly, not a straight line - that flexibility is k-NN's strength and its overfitting risk. A new email is labeled by the region it falls in. Lowering k makes the boundary more jagged. ~4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Reinforce the unified scikit-learn pattern: create -&gt; fit -&gt; predict, identical to the tree - only the class name changed. That consistency is empowering: learn one workflow, swap the model. n_neighbors=3 is k. In Lab 3 (or its extension) they can swap the tree for k-NN by changing one line. ~3 min.</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k is k-NN's main dial. Small k is jumpy and can overfit to one odd neighbor; large k smooths too much. Professional habit: try several k and pick the best on the test set (Monday's idea). Odd k avoids ties. ~3 min.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Reinforce that we don't guess k - we measure it. This real plot tries k = 1, 3, 5, ... and records test accuracy; the gold dot marks the best. Tie back to Monday: we choose settings using the test set, never by eyeballing training data. Note very small k is jumpy (left) and very large k can blur (right). ~3 min.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Quick retrieval of Monday's core. Pairs 2, cold-call 2-3. Expected: learning a features-to-label pattern from labeled examples; to measure performance honestly on unseen data; memorizing training data so it fails on new data. Bridge: 'Now let's see two ways a model actually makes the decision.' ~5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Side-by-side so students choose intuitively. Trees = explainable, train up front; k-NN = simplest idea, lazy, sensitive to k and scaling. Neither is 'best' - depends on the problem and whether you need explainability. ~3 min.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Reinforce the empowering pattern: create -&gt; fit -&gt; predict -&gt; score is identical for every model. Only the CREATE line changes (gold box) when you swap DecisionTree for KNeighbors; the other three lines are the same. Learn one workflow, use any classifier - exactly what Lab 3 does. ~2 min.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Students apply majority vote. k=3 (2 spam,1 ham) -&gt; spam; k=5 (3 spam,2 ham) -&gt; spam; k=1 risks letting a single, possibly mislabeled, closest neighbor decide. Pairs 3, discuss 3. ~6 min.</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'Let's put it together and train a real classifier, step by step - this IS Lab 3.' ~22 minutes. Run it live in Colab if possible; otherwise the next slides are your script.</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Narrate the first half of the demo. Recall X = features, y = label from Monday. train_test_split enforces the golden rule automatically. If live, run this cell and show X.head() and the train/test sizes. This is the opening of the Lab 3 notebook verbatim. ~4 min.</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Finish the build: create, fit (the actual learning), predict on the held-back test set, and score. If live, run it and let them see the accuracy print. Emphasize .fit() is the guess-check-adjust loop in action. Then move to interpreting the result on the next slide. ~4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'accuracy' concrete by showing predictions next to the truth. Walk the one wrong row (#4): the model flagged a legitimate newsletter as spam - a false positive, which annoys real users. This previews Week 4 (confusion matrix, precision/recall) and reinforces that one number hides what KIND of mistakes happen. ~4 min.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previews Week 4 and answers 'what kind of mistakes?' Walk the four cells: true ham, true spam (correct), then the two error types - 'false alarm' (a real email flagged as spam, which annoys users) and 'missed spam' (spam that slipped through). Stress these two errors have very different costs, which is why accuracy alone isn't enough. This is the bridge to next week. ~4 min.</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the payoff: feed a brand-new email's features and get a label. Then consolidate the week's cautions into a checklist (peeking, overfitting gap, imbalance, GIGO). This is the 'be a critical user' slide - the judgment the course builds. The new_email line is in the Lab 3 extension. ~3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Students critique a result rather than just produce one. Good answers: ask about class balance, test size, and the train-vs-test gap before trusting 94%; #links likely drove it; heavy imbalance means accuracy may hide missed spam. Rehearses Week 4 thinking. Pairs 3, discuss 3. ~6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Preview the two classifiers and the live demo. Tell students both are beginner-friendly, each has a code example, and the demo is exactly Lab 3.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Both models agree on clear cases and split on a borderline one (e.g., 4 links, 0 urgent words: the tree fires 'spam' on &gt;3 links, k-NN may vote 'ham' by neighbors). Debrief: neither is universally right; a tree gives an explainable path for a manager/auditor, k-NN depends on k and scaling; we choose by testing on held-back data (Monday's golden rule). Bridge to Lab 3's one-line model swap. ~12 min.</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Connect Wednesday explicitly to the assessments. Left = the precise Lab 3 actions (every one appeared as code today); right = Quiz 3 question types (each maps to an objective). Tell students: keep these slides open during Lab 3 and re-read before the quiz. ~2 min.</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the four points; cold-call 'tree vs k-NN - one difference.' Make sure the create/fit/predict/score pattern is crystal clear before Lab 3. ~2 min.</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Assign Lab 3 (due Monday of Week 4) and Quiz 3. Preview Week 4: judging models honestly - the confusion matrix, false positives vs false negatives, and why accuracy isn't enough (today's #4 false positive is the hook). ~1-2 min.</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exit ticket; check students can articulate both classifiers in their own words before Lab 3. ~2 min.</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'Our first classifier is the most intuitive - a flowchart the computer learns.' ~22 minutes, ending with a hands-on tree-building activity.</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Introduce trees as a flowchart - but stress the computer LEARNS the questions and order from data; we don't write them. Each split makes groups 'purer' (more all-spam or all-ham). The figure next makes it concrete. ~3 min.</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Trace a sample email top-down: 'More than 3 links? Yes -&gt; spam. No -&gt; any urgent words? Yes -&gt; spam, No -&gt; ham.' Trace one spam and one ham email live. Emphasize each box tests one feature and the tree was learned, not written. Real trees can be deeper. ~4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WHY a tree asks the questions it does: each split sorts a mixed group into purer subgroups. Point at the dots - the split cleanly peels off the spam. The tree greedily picks whichever question makes the child groups purest. This demystifies 'the computer learns the questions.' ~2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This is a REAL tree scikit-learn learned from the dataset - not a hand-drawn schematic. Walk the root split (the most informative feature) and follow one path to a leaf. Note the color shading shows class purity/confidence and the 'samples' counts show how many emails reached each node. Connect it back to the schematic on the previous slide: same idea, real output. They'll generate this in Lab 3. ~4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how little code a tree takes. Explain max_depth=3 is the main 'knob' that prevents the tree from growing a path for every email (overfitting - Monday). .fit() learns the questions; .predict() on a new feature list returns a label. Point out the new-email features are in the same order as the columns. This is straight out of Lab 3. ~4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image" Target="../media/image2.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3  ·  WEDNESDAY  ·  75 MINUTES</a:t>
            </a:r>
          </a:p>
          <a:p>
            <a:pPr algn="l">
              <a:lnSpc>
                <a:spcPct val="100000"/>
              </a:lnSpc>
              <a:spcAft>
                <a:spcPts val="400"/>
              </a:spcAft>
              <a:buNone/>
            </a:pPr>
            <a:r>
              <a:rPr sz="4000" b="1">
                <a:solidFill>
                  <a:srgbClr val="FFFFFF"/>
                </a:solidFill>
                <a:latin typeface="Segoe UI"/>
              </a:rPr>
              <a:t>Two Classifiers Up Close</a:t>
            </a:r>
          </a:p>
          <a:p>
            <a:pPr algn="l">
              <a:lnSpc>
                <a:spcPct val="105000"/>
              </a:lnSpc>
              <a:spcAft>
                <a:spcPts val="0"/>
              </a:spcAft>
              <a:buNone/>
            </a:pPr>
            <a:r>
              <a:rPr sz="2200" b="0">
                <a:solidFill>
                  <a:srgbClr val="E7F1E8"/>
                </a:solidFill>
                <a:latin typeface="Segoe UI"/>
              </a:rPr>
              <a:t>Decision Trees  ·  k-Nearest Neighbors  ·  Live Spam-Classifier Demo</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STRENGTHS</a:t>
            </a:r>
          </a:p>
          <a:p>
            <a:pPr algn="l">
              <a:lnSpc>
                <a:spcPct val="100000"/>
              </a:lnSpc>
              <a:spcAft>
                <a:spcPts val="600"/>
              </a:spcAft>
              <a:buNone/>
            </a:pPr>
            <a:r>
              <a:rPr sz="2500" b="1">
                <a:solidFill>
                  <a:srgbClr val="FFFFFF"/>
                </a:solidFill>
                <a:latin typeface="Segoe UI"/>
              </a:rPr>
              <a:t>Why Decision Trees Are Popular</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Easy to read: you can follow the exact path to a decision.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Explainable: great when you must justify why an email was flagged.</a:t>
            </a:r>
          </a:p>
          <a:p>
            <a:pPr algn="l" indent="-256032" marL="256032">
              <a:lnSpc>
                <a:spcPct val="105000"/>
              </a:lnSpc>
              <a:spcAft>
                <a:spcPts val="1100"/>
              </a:spcAft>
              <a:buClr>
                <a:srgbClr val="2C6E3F"/>
              </a:buClr>
              <a:buFont typeface="Segoe UI"/>
              <a:buChar char="▸"/>
            </a:pPr>
            <a:r>
              <a:rPr sz="2100" b="0">
                <a:solidFill>
                  <a:srgbClr val="1C241E"/>
                </a:solidFill>
                <a:latin typeface="Segoe UI"/>
              </a:rPr>
              <a:t>Handle numbers and categories with little preparation.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Fast to train and to use.</a:t>
            </a:r>
          </a:p>
          <a:p>
            <a:pPr algn="l" indent="-256032" marL="256032">
              <a:lnSpc>
                <a:spcPct val="105000"/>
              </a:lnSpc>
              <a:spcAft>
                <a:spcPts val="1100"/>
              </a:spcAft>
              <a:buClr>
                <a:srgbClr val="2C6E3F"/>
              </a:buClr>
              <a:buFont typeface="Segoe UI"/>
              <a:buChar char="▸"/>
            </a:pPr>
            <a:r>
              <a:rPr sz="2100" b="0">
                <a:solidFill>
                  <a:srgbClr val="1C241E"/>
                </a:solidFill>
                <a:latin typeface="Segoe UI"/>
              </a:rPr>
              <a:t>A natural fit when humans must trust and audit the model.</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Transparent and explainable.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LIMITS</a:t>
            </a:r>
          </a:p>
          <a:p>
            <a:pPr algn="l">
              <a:lnSpc>
                <a:spcPct val="100000"/>
              </a:lnSpc>
              <a:spcAft>
                <a:spcPts val="600"/>
              </a:spcAft>
              <a:buNone/>
            </a:pPr>
            <a:r>
              <a:rPr sz="2500" b="1">
                <a:solidFill>
                  <a:srgbClr val="FFFFFF"/>
                </a:solidFill>
                <a:latin typeface="Segoe UI"/>
              </a:rPr>
              <a:t>The Catch: Trees Can Overfit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 tree that keeps splitting can grow a unique path for every training email.</a:t>
            </a:r>
          </a:p>
          <a:p>
            <a:pPr algn="l" indent="-256032" marL="256032">
              <a:lnSpc>
                <a:spcPct val="105000"/>
              </a:lnSpc>
              <a:spcAft>
                <a:spcPts val="1100"/>
              </a:spcAft>
              <a:buClr>
                <a:srgbClr val="2C6E3F"/>
              </a:buClr>
              <a:buFont typeface="Segoe UI"/>
              <a:buChar char="▸"/>
            </a:pPr>
            <a:r>
              <a:rPr sz="2100" b="0">
                <a:solidFill>
                  <a:srgbClr val="1C241E"/>
                </a:solidFill>
                <a:latin typeface="Segoe UI"/>
              </a:rPr>
              <a:t>That memorizes the data - classic overfitting (Monday).</a:t>
            </a:r>
          </a:p>
          <a:p>
            <a:pPr algn="l" indent="-256032" marL="256032">
              <a:lnSpc>
                <a:spcPct val="105000"/>
              </a:lnSpc>
              <a:spcAft>
                <a:spcPts val="1100"/>
              </a:spcAft>
              <a:buClr>
                <a:srgbClr val="2C6E3F"/>
              </a:buClr>
              <a:buFont typeface="Segoe UI"/>
              <a:buChar char="▸"/>
            </a:pPr>
            <a:r>
              <a:rPr sz="2100" b="0">
                <a:solidFill>
                  <a:srgbClr val="1C241E"/>
                </a:solidFill>
                <a:latin typeface="Segoe UI"/>
              </a:rPr>
              <a:t>Looks perfect in training but fails on new email.</a:t>
            </a:r>
          </a:p>
          <a:p>
            <a:pPr algn="l" indent="-256032" marL="256032">
              <a:lnSpc>
                <a:spcPct val="105000"/>
              </a:lnSpc>
              <a:spcAft>
                <a:spcPts val="1100"/>
              </a:spcAft>
              <a:buClr>
                <a:srgbClr val="2C6E3F"/>
              </a:buClr>
              <a:buFont typeface="Segoe UI"/>
              <a:buChar char="▸"/>
            </a:pPr>
            <a:r>
              <a:rPr sz="2100" b="0">
                <a:solidFill>
                  <a:srgbClr val="1C241E"/>
                </a:solidFill>
                <a:latin typeface="Segoe UI"/>
              </a:rPr>
              <a:t>Fix: limit depth (max_depth) or 'prune' the tree.</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train/test split is how we catch it.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Deep trees memorize; limit depth.</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7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Build a tiny decision tree</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Given 5 labeled emails, design a 2-question tree by hand.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Which feature would you split on FIRST to best separate spam from ham? Why?</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second question handles the unclear group?</a:t>
            </a:r>
          </a:p>
          <a:p>
            <a:pPr algn="l" indent="-256032" marL="256032">
              <a:lnSpc>
                <a:spcPct val="105000"/>
              </a:lnSpc>
              <a:spcAft>
                <a:spcPts val="1100"/>
              </a:spcAft>
              <a:buClr>
                <a:srgbClr val="2C6E3F"/>
              </a:buClr>
              <a:buFont typeface="Segoe UI"/>
              <a:buChar char="▸"/>
            </a:pPr>
            <a:r>
              <a:rPr sz="1800" b="0">
                <a:solidFill>
                  <a:srgbClr val="1C241E"/>
                </a:solidFill>
                <a:latin typeface="Segoe UI"/>
              </a:rPr>
              <a:t>Draw your tree and test it on a new email.</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YOU ARE YOUR NEIGHBORS   ·   ~20 MIN</a:t>
            </a:r>
          </a:p>
          <a:p>
            <a:pPr algn="l">
              <a:lnSpc>
                <a:spcPct val="100000"/>
              </a:lnSpc>
              <a:spcAft>
                <a:spcPts val="600"/>
              </a:spcAft>
              <a:buNone/>
            </a:pPr>
            <a:r>
              <a:rPr sz="3800" b="1">
                <a:solidFill>
                  <a:srgbClr val="FFFFFF"/>
                </a:solidFill>
                <a:latin typeface="Segoe UI"/>
              </a:rPr>
              <a:t>k-Nearest Neighbors (k-NN)</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IDEA</a:t>
            </a:r>
          </a:p>
          <a:p>
            <a:pPr algn="l">
              <a:lnSpc>
                <a:spcPct val="100000"/>
              </a:lnSpc>
              <a:spcAft>
                <a:spcPts val="600"/>
              </a:spcAft>
              <a:buNone/>
            </a:pPr>
            <a:r>
              <a:rPr sz="2500" b="1">
                <a:solidFill>
                  <a:srgbClr val="FFFFFF"/>
                </a:solidFill>
                <a:latin typeface="Segoe UI"/>
              </a:rPr>
              <a:t>k-Nearest Neighbors: You Are What Your Neighbors Are</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To classify a new email, find the 'k' most similar past emails (its neighbors).</a:t>
            </a:r>
          </a:p>
          <a:p>
            <a:pPr algn="l" indent="-256032" marL="256032">
              <a:lnSpc>
                <a:spcPct val="105000"/>
              </a:lnSpc>
              <a:spcAft>
                <a:spcPts val="1100"/>
              </a:spcAft>
              <a:buClr>
                <a:srgbClr val="2C6E3F"/>
              </a:buClr>
              <a:buFont typeface="Segoe UI"/>
              <a:buChar char="▸"/>
            </a:pPr>
            <a:r>
              <a:rPr sz="2100" b="0">
                <a:solidFill>
                  <a:srgbClr val="1C241E"/>
                </a:solidFill>
                <a:latin typeface="Segoe UI"/>
              </a:rPr>
              <a:t>Look at THEIR labels and take a majority vote.</a:t>
            </a:r>
          </a:p>
          <a:p>
            <a:pPr algn="l" indent="-256032" marL="256032">
              <a:lnSpc>
                <a:spcPct val="105000"/>
              </a:lnSpc>
              <a:spcAft>
                <a:spcPts val="1100"/>
              </a:spcAft>
              <a:buClr>
                <a:srgbClr val="2C6E3F"/>
              </a:buClr>
              <a:buFont typeface="Segoe UI"/>
              <a:buChar char="▸"/>
            </a:pPr>
            <a:r>
              <a:rPr sz="2100" b="0">
                <a:solidFill>
                  <a:srgbClr val="1C241E"/>
                </a:solidFill>
                <a:latin typeface="Segoe UI"/>
              </a:rPr>
              <a:t>If most neighbors are spam, call the new email spam.</a:t>
            </a:r>
          </a:p>
          <a:p>
            <a:pPr algn="l" indent="-256032" marL="256032">
              <a:lnSpc>
                <a:spcPct val="105000"/>
              </a:lnSpc>
              <a:spcAft>
                <a:spcPts val="1100"/>
              </a:spcAft>
              <a:buClr>
                <a:srgbClr val="2C6E3F"/>
              </a:buClr>
              <a:buFont typeface="Segoe UI"/>
              <a:buChar char="▸"/>
            </a:pPr>
            <a:r>
              <a:rPr sz="2100" b="0">
                <a:solidFill>
                  <a:srgbClr val="1C241E"/>
                </a:solidFill>
                <a:latin typeface="Segoe UI"/>
              </a:rPr>
              <a:t>'Similar' = close in feature values (similar link counts, urgent words...).</a:t>
            </a:r>
          </a:p>
          <a:p>
            <a:pPr algn="l" indent="-256032" marL="256032">
              <a:lnSpc>
                <a:spcPct val="105000"/>
              </a:lnSpc>
              <a:spcAft>
                <a:spcPts val="1100"/>
              </a:spcAft>
              <a:buClr>
                <a:srgbClr val="2C6E3F"/>
              </a:buClr>
              <a:buFont typeface="Segoe UI"/>
              <a:buChar char="▸"/>
            </a:pPr>
            <a:r>
              <a:rPr sz="2100" b="0">
                <a:solidFill>
                  <a:srgbClr val="1C241E"/>
                </a:solidFill>
                <a:latin typeface="Segoe UI"/>
              </a:rPr>
              <a:t>Almost no training - it just remembers the labeled examples.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Find similar past emails; vote.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FIND THE NEAREST NEIGHBORS, TAKE A VOTE</a:t>
            </a:r>
          </a:p>
          <a:p>
            <a:pPr algn="l">
              <a:lnSpc>
                <a:spcPct val="100000"/>
              </a:lnSpc>
              <a:spcAft>
                <a:spcPts val="600"/>
              </a:spcAft>
              <a:buNone/>
            </a:pPr>
            <a:r>
              <a:rPr sz="2500" b="1">
                <a:solidFill>
                  <a:srgbClr val="FFFFFF"/>
                </a:solidFill>
                <a:latin typeface="Segoe UI"/>
              </a:rPr>
              <a:t>How k-NN Classifies</a:t>
            </a:r>
          </a:p>
        </p:txBody>
      </p:sp>
      <p:cxnSp>
        <p:nvCxnSpPr>
          <p:cNvPr id="6" name="Connector 5"/>
          <p:cNvCxnSpPr/>
          <p:nvPr/>
        </p:nvCxnSpPr>
        <p:spPr>
          <a:xfrm flipH="1">
            <a:off x="4800600" y="4270248"/>
            <a:ext cx="1389888" cy="713232"/>
          </a:xfrm>
          <a:prstGeom prst="line">
            <a:avLst/>
          </a:prstGeom>
          <a:ln w="15875">
            <a:solidFill>
              <a:srgbClr val="5C6B5E"/>
            </a:solidFill>
          </a:ln>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flipH="1">
            <a:off x="4434840" y="4270248"/>
            <a:ext cx="1755648" cy="164592"/>
          </a:xfrm>
          <a:prstGeom prst="line">
            <a:avLst/>
          </a:prstGeom>
          <a:ln w="15875">
            <a:solidFill>
              <a:srgbClr val="5C6B5E"/>
            </a:solidFill>
          </a:ln>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flipV="1">
            <a:off x="6190488" y="3611880"/>
            <a:ext cx="1719072" cy="658368"/>
          </a:xfrm>
          <a:prstGeom prst="line">
            <a:avLst/>
          </a:prstGeom>
          <a:ln w="15875">
            <a:solidFill>
              <a:srgbClr val="5C6B5E"/>
            </a:solidFill>
          </a:ln>
        </p:spPr>
        <p:style>
          <a:lnRef idx="2">
            <a:schemeClr val="accent1"/>
          </a:lnRef>
          <a:fillRef idx="0">
            <a:schemeClr val="accent1"/>
          </a:fillRef>
          <a:effectRef idx="1">
            <a:schemeClr val="accent1"/>
          </a:effectRef>
          <a:fontRef idx="minor">
            <a:schemeClr val="tx1"/>
          </a:fontRef>
        </p:style>
      </p:cxnSp>
      <p:sp>
        <p:nvSpPr>
          <p:cNvPr id="9" name="Oval 8"/>
          <p:cNvSpPr/>
          <p:nvPr/>
        </p:nvSpPr>
        <p:spPr>
          <a:xfrm>
            <a:off x="3657600" y="3291840"/>
            <a:ext cx="457200" cy="457200"/>
          </a:xfrm>
          <a:prstGeom prst="ellipse">
            <a:avLst/>
          </a:prstGeom>
          <a:solidFill>
            <a:srgbClr val="255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Oval 9"/>
          <p:cNvSpPr/>
          <p:nvPr/>
        </p:nvSpPr>
        <p:spPr>
          <a:xfrm>
            <a:off x="4206240" y="4206240"/>
            <a:ext cx="457200" cy="457200"/>
          </a:xfrm>
          <a:prstGeom prst="ellipse">
            <a:avLst/>
          </a:prstGeom>
          <a:solidFill>
            <a:srgbClr val="255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3291840" y="4572000"/>
            <a:ext cx="457200" cy="457200"/>
          </a:xfrm>
          <a:prstGeom prst="ellipse">
            <a:avLst/>
          </a:prstGeom>
          <a:solidFill>
            <a:srgbClr val="255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Oval 11"/>
          <p:cNvSpPr/>
          <p:nvPr/>
        </p:nvSpPr>
        <p:spPr>
          <a:xfrm>
            <a:off x="4572000" y="4754880"/>
            <a:ext cx="457200" cy="457200"/>
          </a:xfrm>
          <a:prstGeom prst="ellipse">
            <a:avLst/>
          </a:prstGeom>
          <a:solidFill>
            <a:srgbClr val="255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7680960" y="3383280"/>
            <a:ext cx="457200" cy="457200"/>
          </a:xfrm>
          <a:prstGeom prst="ellipse">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8229600" y="4206240"/>
            <a:ext cx="457200" cy="457200"/>
          </a:xfrm>
          <a:prstGeom prst="ellipse">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Oval 14"/>
          <p:cNvSpPr/>
          <p:nvPr/>
        </p:nvSpPr>
        <p:spPr>
          <a:xfrm>
            <a:off x="7315200" y="4572000"/>
            <a:ext cx="457200" cy="457200"/>
          </a:xfrm>
          <a:prstGeom prst="ellipse">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8595360" y="4846320"/>
            <a:ext cx="457200" cy="457200"/>
          </a:xfrm>
          <a:prstGeom prst="ellipse">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5943600" y="4023360"/>
            <a:ext cx="502920" cy="502920"/>
          </a:xfrm>
          <a:prstGeom prst="ellipse">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5943600" y="4023360"/>
            <a:ext cx="502920" cy="502920"/>
          </a:xfrm>
          <a:prstGeom prst="rect">
            <a:avLst/>
          </a:prstGeom>
          <a:noFill/>
        </p:spPr>
        <p:txBody>
          <a:bodyPr wrap="square" anchor="ctr" lIns="0" rIns="0" tIns="0" bIns="0">
            <a:spAutoFit/>
          </a:bodyPr>
          <a:lstStyle/>
          <a:p>
            <a:pPr algn="ctr">
              <a:lnSpc>
                <a:spcPct val="105000"/>
              </a:lnSpc>
              <a:spcAft>
                <a:spcPts val="600"/>
              </a:spcAft>
              <a:buNone/>
            </a:pPr>
            <a:r>
              <a:rPr sz="1800" b="1">
                <a:solidFill>
                  <a:srgbClr val="FFFFFF"/>
                </a:solidFill>
                <a:latin typeface="Segoe UI"/>
              </a:rPr>
              <a:t>?</a:t>
            </a:r>
          </a:p>
        </p:txBody>
      </p:sp>
      <p:sp>
        <p:nvSpPr>
          <p:cNvPr id="19" name="Oval 18"/>
          <p:cNvSpPr/>
          <p:nvPr/>
        </p:nvSpPr>
        <p:spPr>
          <a:xfrm>
            <a:off x="914400" y="1828800"/>
            <a:ext cx="320040" cy="320040"/>
          </a:xfrm>
          <a:prstGeom prst="ellipse">
            <a:avLst/>
          </a:prstGeom>
          <a:solidFill>
            <a:srgbClr val="25593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1325880" y="1783080"/>
            <a:ext cx="2743200" cy="411480"/>
          </a:xfrm>
          <a:prstGeom prst="rect">
            <a:avLst/>
          </a:prstGeom>
          <a:noFill/>
        </p:spPr>
        <p:txBody>
          <a:bodyPr wrap="square" anchor="ctr" lIns="0" rIns="0" tIns="0" bIns="0">
            <a:spAutoFit/>
          </a:bodyPr>
          <a:lstStyle/>
          <a:p>
            <a:pPr algn="l">
              <a:lnSpc>
                <a:spcPct val="105000"/>
              </a:lnSpc>
              <a:spcAft>
                <a:spcPts val="600"/>
              </a:spcAft>
              <a:buNone/>
            </a:pPr>
            <a:r>
              <a:rPr sz="1200" b="0">
                <a:solidFill>
                  <a:srgbClr val="1C241E"/>
                </a:solidFill>
                <a:latin typeface="Segoe UI"/>
              </a:rPr>
              <a:t>legitimate (ham)</a:t>
            </a:r>
          </a:p>
        </p:txBody>
      </p:sp>
      <p:sp>
        <p:nvSpPr>
          <p:cNvPr id="21" name="Oval 20"/>
          <p:cNvSpPr/>
          <p:nvPr/>
        </p:nvSpPr>
        <p:spPr>
          <a:xfrm>
            <a:off x="914400" y="2286000"/>
            <a:ext cx="320040" cy="320040"/>
          </a:xfrm>
          <a:prstGeom prst="ellipse">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1325880" y="2240280"/>
            <a:ext cx="2743200" cy="411480"/>
          </a:xfrm>
          <a:prstGeom prst="rect">
            <a:avLst/>
          </a:prstGeom>
          <a:noFill/>
        </p:spPr>
        <p:txBody>
          <a:bodyPr wrap="square" anchor="ctr" lIns="0" rIns="0" tIns="0" bIns="0">
            <a:spAutoFit/>
          </a:bodyPr>
          <a:lstStyle/>
          <a:p>
            <a:pPr algn="l">
              <a:lnSpc>
                <a:spcPct val="105000"/>
              </a:lnSpc>
              <a:spcAft>
                <a:spcPts val="600"/>
              </a:spcAft>
              <a:buNone/>
            </a:pPr>
            <a:r>
              <a:rPr sz="1200" b="0">
                <a:solidFill>
                  <a:srgbClr val="1C241E"/>
                </a:solidFill>
                <a:latin typeface="Segoe UI"/>
              </a:rPr>
              <a:t>spam</a:t>
            </a:r>
          </a:p>
        </p:txBody>
      </p:sp>
      <p:sp>
        <p:nvSpPr>
          <p:cNvPr id="23" name="TextBox 22"/>
          <p:cNvSpPr txBox="1"/>
          <p:nvPr/>
        </p:nvSpPr>
        <p:spPr>
          <a:xfrm>
            <a:off x="640080" y="5486400"/>
            <a:ext cx="10927080" cy="731520"/>
          </a:xfrm>
          <a:prstGeom prst="rect">
            <a:avLst/>
          </a:prstGeom>
          <a:noFill/>
        </p:spPr>
        <p:txBody>
          <a:bodyPr wrap="square" anchor="t" lIns="0" rIns="0" tIns="0" bIns="0">
            <a:spAutoFit/>
          </a:bodyPr>
          <a:lstStyle/>
          <a:p>
            <a:pPr algn="ctr">
              <a:lnSpc>
                <a:spcPct val="110000"/>
              </a:lnSpc>
              <a:spcAft>
                <a:spcPts val="600"/>
              </a:spcAft>
              <a:buNone/>
            </a:pPr>
            <a:r>
              <a:rPr sz="1400" b="0">
                <a:solidFill>
                  <a:srgbClr val="1C241E"/>
                </a:solidFill>
                <a:latin typeface="Segoe UI"/>
              </a:rPr>
              <a:t>The new email (?) has 3 nearest neighbors: 2 legit + 1 spam -&gt; predict LEGIT by majority vote.</a:t>
            </a:r>
          </a:p>
        </p:txBody>
      </p:sp>
      <p:sp>
        <p:nvSpPr>
          <p:cNvPr id="24" name="Rectangle 23"/>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26" name="TextBox 25"/>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15</a:t>
            </a:r>
          </a:p>
        </p:txBody>
      </p:sp>
      <p:pic>
        <p:nvPicPr>
          <p:cNvPr id="27" name="Picture 26"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 THE MODEL ACTUALLY CARVES OUT (K = 7)</a:t>
            </a:r>
          </a:p>
          <a:p>
            <a:pPr algn="l">
              <a:lnSpc>
                <a:spcPct val="100000"/>
              </a:lnSpc>
              <a:spcAft>
                <a:spcPts val="600"/>
              </a:spcAft>
              <a:buNone/>
            </a:pPr>
            <a:r>
              <a:rPr sz="2500" b="1">
                <a:solidFill>
                  <a:srgbClr val="FFFFFF"/>
                </a:solidFill>
                <a:latin typeface="Segoe UI"/>
              </a:rPr>
              <a:t>k-NN Decision Regions</a:t>
            </a:r>
          </a:p>
        </p:txBody>
      </p:sp>
      <p:pic>
        <p:nvPicPr>
          <p:cNvPr id="6" name="Picture 5" descr="knn_boundary.png"/>
          <p:cNvPicPr>
            <a:picLocks noChangeAspect="1"/>
          </p:cNvPicPr>
          <p:nvPr/>
        </p:nvPicPr>
        <p:blipFill>
          <a:blip r:embed="rId2"/>
          <a:stretch>
            <a:fillRect/>
          </a:stretch>
        </p:blipFill>
        <p:spPr>
          <a:xfrm>
            <a:off x="3074673" y="1325880"/>
            <a:ext cx="6042349"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Green region = predicted legit, gold region = predicted spam. A new email is classified by which region it lands in.</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SAME PATTERN, DIFFERENT CLASSIFIER</a:t>
            </a:r>
          </a:p>
          <a:p>
            <a:pPr algn="l">
              <a:lnSpc>
                <a:spcPct val="100000"/>
              </a:lnSpc>
              <a:spcAft>
                <a:spcPts val="600"/>
              </a:spcAft>
              <a:buNone/>
            </a:pPr>
            <a:r>
              <a:rPr sz="2500" b="1">
                <a:solidFill>
                  <a:srgbClr val="FFFFFF"/>
                </a:solidFill>
                <a:latin typeface="Segoe UI"/>
              </a:rPr>
              <a:t>Training k-NN (Code)</a:t>
            </a:r>
          </a:p>
        </p:txBody>
      </p:sp>
      <p:sp>
        <p:nvSpPr>
          <p:cNvPr id="6" name="Rounded Rectangle 5"/>
          <p:cNvSpPr/>
          <p:nvPr/>
        </p:nvSpPr>
        <p:spPr>
          <a:xfrm>
            <a:off x="640080" y="1508760"/>
            <a:ext cx="10927080" cy="2423160"/>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18488"/>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1965960"/>
            <a:ext cx="10378440" cy="1874519"/>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from sklearn.neighbors import KNeighborsClassifier</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model = KNeighborsClassifier(n_neighbors=3)   # k = 3 neighbors vote</a:t>
            </a:r>
          </a:p>
          <a:p>
            <a:pPr algn="l">
              <a:lnSpc>
                <a:spcPct val="100000"/>
              </a:lnSpc>
              <a:spcAft>
                <a:spcPts val="200"/>
              </a:spcAft>
              <a:buNone/>
            </a:pPr>
            <a:r>
              <a:rPr sz="1300" b="0">
                <a:solidFill>
                  <a:srgbClr val="ECF3EC"/>
                </a:solidFill>
                <a:latin typeface="Consolas"/>
              </a:rPr>
              <a:t>model.fit(X_train, y_train)                   # just remembers the examples</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model.predict([[6, 1, 1, 2]])                 # -&gt; ['spam']</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ONE KNOB</a:t>
            </a:r>
          </a:p>
          <a:p>
            <a:pPr algn="l">
              <a:lnSpc>
                <a:spcPct val="100000"/>
              </a:lnSpc>
              <a:spcAft>
                <a:spcPts val="600"/>
              </a:spcAft>
              <a:buNone/>
            </a:pPr>
            <a:r>
              <a:rPr sz="2500" b="1">
                <a:solidFill>
                  <a:srgbClr val="FFFFFF"/>
                </a:solidFill>
                <a:latin typeface="Segoe UI"/>
              </a:rPr>
              <a:t>Choosing k (How Many Neighbors)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k = how many neighbors get to vote.</a:t>
            </a:r>
          </a:p>
          <a:p>
            <a:pPr algn="l" indent="-256032" marL="256032">
              <a:lnSpc>
                <a:spcPct val="105000"/>
              </a:lnSpc>
              <a:spcAft>
                <a:spcPts val="1100"/>
              </a:spcAft>
              <a:buClr>
                <a:srgbClr val="2C6E3F"/>
              </a:buClr>
              <a:buFont typeface="Segoe UI"/>
              <a:buChar char="▸"/>
            </a:pPr>
            <a:r>
              <a:rPr sz="2100" b="0">
                <a:solidFill>
                  <a:srgbClr val="1C241E"/>
                </a:solidFill>
                <a:latin typeface="Segoe UI"/>
              </a:rPr>
              <a:t>k too small (k=1): one weird neighbor can flip the answer (overfitting).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k too large: votes blur together and ignore local detail (underfitting).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Pick k by testing values on the held-back test set.</a:t>
            </a:r>
          </a:p>
          <a:p>
            <a:pPr algn="l" indent="-256032" marL="256032">
              <a:lnSpc>
                <a:spcPct val="105000"/>
              </a:lnSpc>
              <a:spcAft>
                <a:spcPts val="1100"/>
              </a:spcAft>
              <a:buClr>
                <a:srgbClr val="2C6E3F"/>
              </a:buClr>
              <a:buFont typeface="Segoe UI"/>
              <a:buChar char="▸"/>
            </a:pPr>
            <a:r>
              <a:rPr sz="2100" b="0">
                <a:solidFill>
                  <a:srgbClr val="1C241E"/>
                </a:solidFill>
                <a:latin typeface="Segoe UI"/>
              </a:rPr>
              <a:t>Use small odd numbers (3, 5, 7) to avoid tie votes.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Small k = jumpy; large k = blurry.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TEST ACCURACY FOR DIFFERENT K</a:t>
            </a:r>
          </a:p>
          <a:p>
            <a:pPr algn="l">
              <a:lnSpc>
                <a:spcPct val="100000"/>
              </a:lnSpc>
              <a:spcAft>
                <a:spcPts val="600"/>
              </a:spcAft>
              <a:buNone/>
            </a:pPr>
            <a:r>
              <a:rPr sz="2500" b="1">
                <a:solidFill>
                  <a:srgbClr val="FFFFFF"/>
                </a:solidFill>
                <a:latin typeface="Segoe UI"/>
              </a:rPr>
              <a:t>Choosing k Is an Experiment</a:t>
            </a:r>
          </a:p>
        </p:txBody>
      </p:sp>
      <p:pic>
        <p:nvPicPr>
          <p:cNvPr id="6" name="Picture 5" descr="accuracy_vs_k.png"/>
          <p:cNvPicPr>
            <a:picLocks noChangeAspect="1"/>
          </p:cNvPicPr>
          <p:nvPr/>
        </p:nvPicPr>
        <p:blipFill>
          <a:blip r:embed="rId2"/>
          <a:stretch>
            <a:fillRect/>
          </a:stretch>
        </p:blipFill>
        <p:spPr>
          <a:xfrm>
            <a:off x="3024151" y="1325880"/>
            <a:ext cx="6143392"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We try many values of k and keep the one that scores best on the held-back test set (the gold dot).</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19</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Recap: supervised learning &amp; train/test</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With a neighbor, one sentence each:</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What is supervised learning?</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do we keep a separate test set?</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is overfitting?</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TWO BEGINNER-FRIENDLY CLASSIFIERS</a:t>
            </a:r>
          </a:p>
          <a:p>
            <a:pPr algn="l">
              <a:lnSpc>
                <a:spcPct val="100000"/>
              </a:lnSpc>
              <a:spcAft>
                <a:spcPts val="600"/>
              </a:spcAft>
              <a:buNone/>
            </a:pPr>
            <a:r>
              <a:rPr sz="2500" b="1">
                <a:solidFill>
                  <a:srgbClr val="FFFFFF"/>
                </a:solidFill>
                <a:latin typeface="Segoe UI"/>
              </a:rPr>
              <a:t>Decision Trees vs. k-NN</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Decision tree</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Learns yes/no questions from data.</a:t>
            </a:r>
          </a:p>
          <a:p>
            <a:pPr algn="l" indent="-256032" marL="256032">
              <a:lnSpc>
                <a:spcPct val="105000"/>
              </a:lnSpc>
              <a:spcAft>
                <a:spcPts val="900"/>
              </a:spcAft>
              <a:buClr>
                <a:srgbClr val="2C6E3F"/>
              </a:buClr>
              <a:buFont typeface="Segoe UI"/>
              <a:buChar char="▸"/>
            </a:pPr>
            <a:r>
              <a:rPr sz="1550" b="0">
                <a:solidFill>
                  <a:srgbClr val="1C241E"/>
                </a:solidFill>
                <a:latin typeface="Segoe UI"/>
              </a:rPr>
              <a:t>Very easy to read and explain.</a:t>
            </a:r>
          </a:p>
          <a:p>
            <a:pPr algn="l" indent="-256032" marL="256032">
              <a:lnSpc>
                <a:spcPct val="105000"/>
              </a:lnSpc>
              <a:spcAft>
                <a:spcPts val="900"/>
              </a:spcAft>
              <a:buClr>
                <a:srgbClr val="2C6E3F"/>
              </a:buClr>
              <a:buFont typeface="Segoe UI"/>
              <a:buChar char="▸"/>
            </a:pPr>
            <a:r>
              <a:rPr sz="1550" b="0">
                <a:solidFill>
                  <a:srgbClr val="1C241E"/>
                </a:solidFill>
                <a:latin typeface="Segoe UI"/>
              </a:rPr>
              <a:t>Trains up front; fast to predict.</a:t>
            </a:r>
          </a:p>
          <a:p>
            <a:pPr algn="l" indent="-256032" marL="256032">
              <a:lnSpc>
                <a:spcPct val="105000"/>
              </a:lnSpc>
              <a:spcAft>
                <a:spcPts val="900"/>
              </a:spcAft>
              <a:buClr>
                <a:srgbClr val="2C6E3F"/>
              </a:buClr>
              <a:buFont typeface="Segoe UI"/>
              <a:buChar char="▸"/>
            </a:pPr>
            <a:r>
              <a:rPr sz="1550" b="0">
                <a:solidFill>
                  <a:srgbClr val="1C241E"/>
                </a:solidFill>
                <a:latin typeface="Segoe UI"/>
              </a:rPr>
              <a:t>Can overfit if grown too deep (limit depth).</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k-Nearest Neighbors</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Classifies by similarity to past examples.</a:t>
            </a:r>
          </a:p>
          <a:p>
            <a:pPr algn="l" indent="-256032" marL="256032">
              <a:lnSpc>
                <a:spcPct val="105000"/>
              </a:lnSpc>
              <a:spcAft>
                <a:spcPts val="900"/>
              </a:spcAft>
              <a:buClr>
                <a:srgbClr val="2C6E3F"/>
              </a:buClr>
              <a:buFont typeface="Segoe UI"/>
              <a:buChar char="▸"/>
            </a:pPr>
            <a:r>
              <a:rPr sz="1550" b="0">
                <a:solidFill>
                  <a:srgbClr val="1C241E"/>
                </a:solidFill>
                <a:latin typeface="Segoe UI"/>
              </a:rPr>
              <a:t>Almost no training - just remembers.</a:t>
            </a:r>
          </a:p>
          <a:p>
            <a:pPr algn="l" indent="-256032" marL="256032">
              <a:lnSpc>
                <a:spcPct val="105000"/>
              </a:lnSpc>
              <a:spcAft>
                <a:spcPts val="900"/>
              </a:spcAft>
              <a:buClr>
                <a:srgbClr val="2C6E3F"/>
              </a:buClr>
              <a:buFont typeface="Segoe UI"/>
              <a:buChar char="▸"/>
            </a:pPr>
            <a:r>
              <a:rPr sz="1550" b="0">
                <a:solidFill>
                  <a:srgbClr val="1C241E"/>
                </a:solidFill>
                <a:latin typeface="Segoe UI"/>
              </a:rPr>
              <a:t>Simple idea, slower on huge datasets.</a:t>
            </a:r>
          </a:p>
          <a:p>
            <a:pPr algn="l" indent="-256032" marL="256032">
              <a:lnSpc>
                <a:spcPct val="105000"/>
              </a:lnSpc>
              <a:spcAft>
                <a:spcPts val="900"/>
              </a:spcAft>
              <a:buClr>
                <a:srgbClr val="2C6E3F"/>
              </a:buClr>
              <a:buFont typeface="Segoe UI"/>
              <a:buChar char="▸"/>
            </a:pPr>
            <a:r>
              <a:rPr sz="1550" b="0">
                <a:solidFill>
                  <a:srgbClr val="1C241E"/>
                </a:solidFill>
                <a:latin typeface="Segoe UI"/>
              </a:rPr>
              <a:t>Sensitive to k and to feature scaling.</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20</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CREATE -&gt; FIT -&gt; PREDICT -&gt; SCORE</a:t>
            </a:r>
          </a:p>
          <a:p>
            <a:pPr algn="l">
              <a:lnSpc>
                <a:spcPct val="100000"/>
              </a:lnSpc>
              <a:spcAft>
                <a:spcPts val="600"/>
              </a:spcAft>
              <a:buNone/>
            </a:pPr>
            <a:r>
              <a:rPr sz="2500" b="1">
                <a:solidFill>
                  <a:srgbClr val="FFFFFF"/>
                </a:solidFill>
                <a:latin typeface="Segoe UI"/>
              </a:rPr>
              <a:t>One Recipe, Any Classifier</a:t>
            </a:r>
          </a:p>
        </p:txBody>
      </p:sp>
      <p:pic>
        <p:nvPicPr>
          <p:cNvPr id="6" name="Picture 5" descr="sklearn_recipe.png"/>
          <p:cNvPicPr>
            <a:picLocks noChangeAspect="1"/>
          </p:cNvPicPr>
          <p:nvPr/>
        </p:nvPicPr>
        <p:blipFill>
          <a:blip r:embed="rId2"/>
          <a:stretch>
            <a:fillRect/>
          </a:stretch>
        </p:blipFill>
        <p:spPr>
          <a:xfrm>
            <a:off x="867277" y="1325880"/>
            <a:ext cx="10457141"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Every scikit-learn model uses the same four steps - switching from a tree to k-NN changes only the first line.</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21</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6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Classify with k-NN by hand</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A new email's 5 nearest past emails are: 3 spam, 2 ham.</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With k = 3 (the 3 closest are 2 spam, 1 ham), what's the prediction?</a:t>
            </a:r>
          </a:p>
          <a:p>
            <a:pPr algn="l" indent="-256032" marL="256032">
              <a:lnSpc>
                <a:spcPct val="105000"/>
              </a:lnSpc>
              <a:spcAft>
                <a:spcPts val="1100"/>
              </a:spcAft>
              <a:buClr>
                <a:srgbClr val="2C6E3F"/>
              </a:buClr>
              <a:buFont typeface="Segoe UI"/>
              <a:buChar char="▸"/>
            </a:pPr>
            <a:r>
              <a:rPr sz="1800" b="0">
                <a:solidFill>
                  <a:srgbClr val="1C241E"/>
                </a:solidFill>
                <a:latin typeface="Segoe UI"/>
              </a:rPr>
              <a:t>With k = 5, what's the prediction?</a:t>
            </a:r>
          </a:p>
          <a:p>
            <a:pPr algn="l" indent="-256032" marL="256032">
              <a:lnSpc>
                <a:spcPct val="105000"/>
              </a:lnSpc>
              <a:spcAft>
                <a:spcPts val="1100"/>
              </a:spcAft>
              <a:buClr>
                <a:srgbClr val="2C6E3F"/>
              </a:buClr>
              <a:buFont typeface="Segoe UI"/>
              <a:buChar char="▸"/>
            </a:pPr>
            <a:r>
              <a:rPr sz="1800" b="0">
                <a:solidFill>
                  <a:srgbClr val="1C241E"/>
                </a:solidFill>
                <a:latin typeface="Segoe UI"/>
              </a:rPr>
              <a:t>Why might k = 1 be risky here?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WATCH IT LEARN   ·   ~22 MIN</a:t>
            </a:r>
          </a:p>
          <a:p>
            <a:pPr algn="l">
              <a:lnSpc>
                <a:spcPct val="100000"/>
              </a:lnSpc>
              <a:spcAft>
                <a:spcPts val="600"/>
              </a:spcAft>
              <a:buNone/>
            </a:pPr>
            <a:r>
              <a:rPr sz="3800" b="1">
                <a:solidFill>
                  <a:srgbClr val="FFFFFF"/>
                </a:solidFill>
                <a:latin typeface="Segoe UI"/>
              </a:rPr>
              <a:t>Live Demo: Training a Spam Classifier</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SET UP THE DATA</a:t>
            </a:r>
          </a:p>
          <a:p>
            <a:pPr algn="l">
              <a:lnSpc>
                <a:spcPct val="100000"/>
              </a:lnSpc>
              <a:spcAft>
                <a:spcPts val="600"/>
              </a:spcAft>
              <a:buNone/>
            </a:pPr>
            <a:r>
              <a:rPr sz="2500" b="1">
                <a:solidFill>
                  <a:srgbClr val="FFFFFF"/>
                </a:solidFill>
                <a:latin typeface="Segoe UI"/>
              </a:rPr>
              <a:t>Demo Steps 1-3: Load, Split</a:t>
            </a:r>
          </a:p>
        </p:txBody>
      </p:sp>
      <p:sp>
        <p:nvSpPr>
          <p:cNvPr id="6" name="Rounded Rectangle 5"/>
          <p:cNvSpPr/>
          <p:nvPr/>
        </p:nvSpPr>
        <p:spPr>
          <a:xfrm>
            <a:off x="640080" y="1463040"/>
            <a:ext cx="10927080" cy="3300984"/>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572768"/>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1920240"/>
            <a:ext cx="10378440" cy="2752344"/>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import pandas as pd</a:t>
            </a:r>
          </a:p>
          <a:p>
            <a:pPr algn="l">
              <a:lnSpc>
                <a:spcPct val="100000"/>
              </a:lnSpc>
              <a:spcAft>
                <a:spcPts val="200"/>
              </a:spcAft>
              <a:buNone/>
            </a:pPr>
            <a:r>
              <a:rPr sz="1300" b="0">
                <a:solidFill>
                  <a:srgbClr val="ECF3EC"/>
                </a:solidFill>
                <a:latin typeface="Consolas"/>
              </a:rPr>
              <a:t>from sklearn.model_selection import train_test_split</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df = pd.read_csv('emails.csv')          # labeled phishing dataset</a:t>
            </a:r>
          </a:p>
          <a:p>
            <a:pPr algn="l">
              <a:lnSpc>
                <a:spcPct val="100000"/>
              </a:lnSpc>
              <a:spcAft>
                <a:spcPts val="200"/>
              </a:spcAft>
              <a:buNone/>
            </a:pPr>
            <a:r>
              <a:rPr sz="1300" b="0">
                <a:solidFill>
                  <a:srgbClr val="ECF3EC"/>
                </a:solidFill>
                <a:latin typeface="Consolas"/>
              </a:rPr>
              <a:t>X = df[['num_links','has_attachment','sender_mismatch','urgent_words']]</a:t>
            </a:r>
          </a:p>
          <a:p>
            <a:pPr algn="l">
              <a:lnSpc>
                <a:spcPct val="100000"/>
              </a:lnSpc>
              <a:spcAft>
                <a:spcPts val="200"/>
              </a:spcAft>
              <a:buNone/>
            </a:pPr>
            <a:r>
              <a:rPr sz="1300" b="0">
                <a:solidFill>
                  <a:srgbClr val="ECF3EC"/>
                </a:solidFill>
                <a:latin typeface="Consolas"/>
              </a:rPr>
              <a:t>y = df['label']</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X_train, X_test, y_train, y_test = train_test_split(</a:t>
            </a:r>
          </a:p>
          <a:p>
            <a:pPr algn="l">
              <a:lnSpc>
                <a:spcPct val="100000"/>
              </a:lnSpc>
              <a:spcAft>
                <a:spcPts val="200"/>
              </a:spcAft>
              <a:buNone/>
            </a:pPr>
            <a:r>
              <a:rPr sz="1300" b="0">
                <a:solidFill>
                  <a:srgbClr val="ECF3EC"/>
                </a:solidFill>
                <a:latin typeface="Consolas"/>
              </a:rPr>
              <a:t>        X, y, test_size=0.2, random_state=42)</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WATCH IT LEARN</a:t>
            </a:r>
          </a:p>
          <a:p>
            <a:pPr algn="l">
              <a:lnSpc>
                <a:spcPct val="100000"/>
              </a:lnSpc>
              <a:spcAft>
                <a:spcPts val="600"/>
              </a:spcAft>
              <a:buNone/>
            </a:pPr>
            <a:r>
              <a:rPr sz="2500" b="1">
                <a:solidFill>
                  <a:srgbClr val="FFFFFF"/>
                </a:solidFill>
                <a:latin typeface="Segoe UI"/>
              </a:rPr>
              <a:t>Demo Steps 4-5: Train, Predict, Score</a:t>
            </a:r>
          </a:p>
        </p:txBody>
      </p:sp>
      <p:sp>
        <p:nvSpPr>
          <p:cNvPr id="6" name="Rounded Rectangle 5"/>
          <p:cNvSpPr/>
          <p:nvPr/>
        </p:nvSpPr>
        <p:spPr>
          <a:xfrm>
            <a:off x="640080" y="1508760"/>
            <a:ext cx="10927080" cy="2715768"/>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18488"/>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1965960"/>
            <a:ext cx="10378440" cy="2167128"/>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from sklearn.tree import DecisionTreeClassifier</a:t>
            </a:r>
          </a:p>
          <a:p>
            <a:pPr algn="l">
              <a:lnSpc>
                <a:spcPct val="100000"/>
              </a:lnSpc>
              <a:spcAft>
                <a:spcPts val="200"/>
              </a:spcAft>
              <a:buNone/>
            </a:pPr>
            <a:r>
              <a:rPr sz="1300" b="0">
                <a:solidFill>
                  <a:srgbClr val="ECF3EC"/>
                </a:solidFill>
                <a:latin typeface="Consolas"/>
              </a:rPr>
              <a:t>from sklearn.metrics import accuracy_score</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model = DecisionTreeClassifier(max_depth=3)</a:t>
            </a:r>
          </a:p>
          <a:p>
            <a:pPr algn="l">
              <a:lnSpc>
                <a:spcPct val="100000"/>
              </a:lnSpc>
              <a:spcAft>
                <a:spcPts val="200"/>
              </a:spcAft>
              <a:buNone/>
            </a:pPr>
            <a:r>
              <a:rPr sz="1300" b="0">
                <a:solidFill>
                  <a:srgbClr val="ECF3EC"/>
                </a:solidFill>
                <a:latin typeface="Consolas"/>
              </a:rPr>
              <a:t>model.fit(X_train, y_train)              # &lt;- training happens here</a:t>
            </a:r>
          </a:p>
          <a:p>
            <a:pPr algn="l">
              <a:lnSpc>
                <a:spcPct val="100000"/>
              </a:lnSpc>
              <a:spcAft>
                <a:spcPts val="200"/>
              </a:spcAft>
              <a:buNone/>
            </a:pPr>
            <a:r>
              <a:rPr sz="1300" b="0">
                <a:solidFill>
                  <a:srgbClr val="ECF3EC"/>
                </a:solidFill>
                <a:latin typeface="Consolas"/>
              </a:rPr>
              <a:t>preds = model.predict(X_test)</a:t>
            </a:r>
          </a:p>
          <a:p>
            <a:pPr algn="l">
              <a:lnSpc>
                <a:spcPct val="100000"/>
              </a:lnSpc>
              <a:spcAft>
                <a:spcPts val="200"/>
              </a:spcAft>
              <a:buNone/>
            </a:pPr>
            <a:r>
              <a:rPr sz="1300" b="0">
                <a:solidFill>
                  <a:srgbClr val="ECF3EC"/>
                </a:solidFill>
                <a:latin typeface="Consolas"/>
              </a:rPr>
              <a:t>print('accuracy:', accuracy_score(y_test, preds))   # accuracy: 0.92</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PREDICTIONS VS. THE TRUE LABELS</a:t>
            </a:r>
          </a:p>
          <a:p>
            <a:pPr algn="l">
              <a:lnSpc>
                <a:spcPct val="100000"/>
              </a:lnSpc>
              <a:spcAft>
                <a:spcPts val="600"/>
              </a:spcAft>
              <a:buNone/>
            </a:pPr>
            <a:r>
              <a:rPr sz="2500" b="1">
                <a:solidFill>
                  <a:srgbClr val="FFFFFF"/>
                </a:solidFill>
                <a:latin typeface="Segoe UI"/>
              </a:rPr>
              <a:t>Reading the Results</a:t>
            </a:r>
          </a:p>
        </p:txBody>
      </p:sp>
      <p:graphicFrame>
        <p:nvGraphicFramePr>
          <p:cNvPr id="6" name="Table 5"/>
          <p:cNvGraphicFramePr>
            <a:graphicFrameLocks noGrp="1"/>
          </p:cNvGraphicFramePr>
          <p:nvPr/>
        </p:nvGraphicFramePr>
        <p:xfrm>
          <a:off x="914400" y="1783080"/>
          <a:ext cx="10058400" cy="2304288"/>
        </p:xfrm>
        <a:graphic>
          <a:graphicData uri="http://schemas.openxmlformats.org/drawingml/2006/table">
            <a:tbl>
              <a:tblPr>
                <a:tableStyleId>{5C22544A-7EE6-4342-B048-85BDC9FD1C3A}</a:tableStyleId>
              </a:tblPr>
              <a:tblGrid>
                <a:gridCol w="2514600"/>
                <a:gridCol w="2514600"/>
                <a:gridCol w="2514600"/>
                <a:gridCol w="2514600"/>
              </a:tblGrid>
              <a:tr h="384048">
                <a:tc>
                  <a:txBody>
                    <a:bodyPr/>
                    <a:lstStyle/>
                    <a:p>
                      <a:pPr algn="ctr"/>
                      <a:r>
                        <a:rPr sz="1300" b="1">
                          <a:solidFill>
                            <a:srgbClr val="FFFFFF"/>
                          </a:solidFill>
                          <a:latin typeface="Segoe UI"/>
                        </a:rPr>
                        <a:t>email</a:t>
                      </a:r>
                    </a:p>
                  </a:txBody>
                  <a:tcPr>
                    <a:solidFill>
                      <a:srgbClr val="1E4D2B"/>
                    </a:solidFill>
                  </a:tcPr>
                </a:tc>
                <a:tc>
                  <a:txBody>
                    <a:bodyPr/>
                    <a:lstStyle/>
                    <a:p>
                      <a:pPr algn="ctr"/>
                      <a:r>
                        <a:rPr sz="1300" b="1">
                          <a:solidFill>
                            <a:srgbClr val="FFFFFF"/>
                          </a:solidFill>
                          <a:latin typeface="Segoe UI"/>
                        </a:rPr>
                        <a:t>predicted</a:t>
                      </a:r>
                    </a:p>
                  </a:txBody>
                  <a:tcPr>
                    <a:solidFill>
                      <a:srgbClr val="1E4D2B"/>
                    </a:solidFill>
                  </a:tcPr>
                </a:tc>
                <a:tc>
                  <a:txBody>
                    <a:bodyPr/>
                    <a:lstStyle/>
                    <a:p>
                      <a:pPr algn="ctr"/>
                      <a:r>
                        <a:rPr sz="1300" b="1">
                          <a:solidFill>
                            <a:srgbClr val="FFFFFF"/>
                          </a:solidFill>
                          <a:latin typeface="Segoe UI"/>
                        </a:rPr>
                        <a:t>actual</a:t>
                      </a:r>
                    </a:p>
                  </a:txBody>
                  <a:tcPr>
                    <a:solidFill>
                      <a:srgbClr val="1E4D2B"/>
                    </a:solidFill>
                  </a:tcPr>
                </a:tc>
                <a:tc>
                  <a:txBody>
                    <a:bodyPr/>
                    <a:lstStyle/>
                    <a:p>
                      <a:pPr algn="ctr"/>
                      <a:r>
                        <a:rPr sz="1300" b="1">
                          <a:solidFill>
                            <a:srgbClr val="FFFFFF"/>
                          </a:solidFill>
                          <a:latin typeface="Segoe UI"/>
                        </a:rPr>
                        <a:t>result</a:t>
                      </a:r>
                    </a:p>
                  </a:txBody>
                  <a:tcPr>
                    <a:solidFill>
                      <a:srgbClr val="1E4D2B"/>
                    </a:solidFill>
                  </a:tcPr>
                </a:tc>
              </a:tr>
              <a:tr h="384048">
                <a:tc>
                  <a:txBody>
                    <a:bodyPr/>
                    <a:lstStyle/>
                    <a:p>
                      <a:pPr algn="ctr"/>
                      <a:r>
                        <a:rPr sz="1300">
                          <a:solidFill>
                            <a:srgbClr val="1C241E"/>
                          </a:solidFill>
                          <a:latin typeface="Segoe UI"/>
                        </a:rPr>
                        <a:t>#1  (6 links, urgent)</a:t>
                      </a:r>
                    </a:p>
                  </a:txBody>
                  <a:tcPr>
                    <a:solidFill>
                      <a:srgbClr val="FFFFFF"/>
                    </a:solidFill>
                  </a:tcPr>
                </a:tc>
                <a:tc>
                  <a:txBody>
                    <a:bodyPr/>
                    <a:lstStyle/>
                    <a:p>
                      <a:pPr algn="ctr"/>
                      <a:r>
                        <a:rPr sz="1300">
                          <a:solidFill>
                            <a:srgbClr val="1C241E"/>
                          </a:solidFill>
                          <a:latin typeface="Segoe UI"/>
                        </a:rPr>
                        <a:t>spam</a:t>
                      </a:r>
                    </a:p>
                  </a:txBody>
                  <a:tcPr>
                    <a:solidFill>
                      <a:srgbClr val="FFFFFF"/>
                    </a:solidFill>
                  </a:tcPr>
                </a:tc>
                <a:tc>
                  <a:txBody>
                    <a:bodyPr/>
                    <a:lstStyle/>
                    <a:p>
                      <a:pPr algn="ctr"/>
                      <a:r>
                        <a:rPr sz="1300">
                          <a:solidFill>
                            <a:srgbClr val="1C241E"/>
                          </a:solidFill>
                          <a:latin typeface="Segoe UI"/>
                        </a:rPr>
                        <a:t>spam</a:t>
                      </a:r>
                    </a:p>
                  </a:txBody>
                  <a:tcPr>
                    <a:solidFill>
                      <a:srgbClr val="FFFFFF"/>
                    </a:solidFill>
                  </a:tcPr>
                </a:tc>
                <a:tc>
                  <a:txBody>
                    <a:bodyPr/>
                    <a:lstStyle/>
                    <a:p>
                      <a:pPr algn="ctr"/>
                      <a:r>
                        <a:rPr sz="1300" b="1">
                          <a:solidFill>
                            <a:srgbClr val="1D7A4D"/>
                          </a:solidFill>
                          <a:latin typeface="Segoe UI"/>
                        </a:rPr>
                        <a:t>correct</a:t>
                      </a:r>
                    </a:p>
                  </a:txBody>
                  <a:tcPr>
                    <a:solidFill>
                      <a:srgbClr val="FFFFFF"/>
                    </a:solidFill>
                  </a:tcPr>
                </a:tc>
              </a:tr>
              <a:tr h="384048">
                <a:tc>
                  <a:txBody>
                    <a:bodyPr/>
                    <a:lstStyle/>
                    <a:p>
                      <a:pPr algn="ctr"/>
                      <a:r>
                        <a:rPr sz="1300">
                          <a:solidFill>
                            <a:srgbClr val="1C241E"/>
                          </a:solidFill>
                          <a:latin typeface="Segoe UI"/>
                        </a:rPr>
                        <a:t>#2  (0 links)</a:t>
                      </a:r>
                    </a:p>
                  </a:txBody>
                  <a:tcPr>
                    <a:solidFill>
                      <a:srgbClr val="EEF3EA"/>
                    </a:solidFill>
                  </a:tcPr>
                </a:tc>
                <a:tc>
                  <a:txBody>
                    <a:bodyPr/>
                    <a:lstStyle/>
                    <a:p>
                      <a:pPr algn="ctr"/>
                      <a:r>
                        <a:rPr sz="1300">
                          <a:solidFill>
                            <a:srgbClr val="1C241E"/>
                          </a:solidFill>
                          <a:latin typeface="Segoe UI"/>
                        </a:rPr>
                        <a:t>ham</a:t>
                      </a:r>
                    </a:p>
                  </a:txBody>
                  <a:tcPr>
                    <a:solidFill>
                      <a:srgbClr val="EEF3EA"/>
                    </a:solidFill>
                  </a:tcPr>
                </a:tc>
                <a:tc>
                  <a:txBody>
                    <a:bodyPr/>
                    <a:lstStyle/>
                    <a:p>
                      <a:pPr algn="ctr"/>
                      <a:r>
                        <a:rPr sz="1300">
                          <a:solidFill>
                            <a:srgbClr val="1C241E"/>
                          </a:solidFill>
                          <a:latin typeface="Segoe UI"/>
                        </a:rPr>
                        <a:t>ham</a:t>
                      </a:r>
                    </a:p>
                  </a:txBody>
                  <a:tcPr>
                    <a:solidFill>
                      <a:srgbClr val="EEF3EA"/>
                    </a:solidFill>
                  </a:tcPr>
                </a:tc>
                <a:tc>
                  <a:txBody>
                    <a:bodyPr/>
                    <a:lstStyle/>
                    <a:p>
                      <a:pPr algn="ctr"/>
                      <a:r>
                        <a:rPr sz="1300" b="1">
                          <a:solidFill>
                            <a:srgbClr val="1D7A4D"/>
                          </a:solidFill>
                          <a:latin typeface="Segoe UI"/>
                        </a:rPr>
                        <a:t>correct</a:t>
                      </a:r>
                    </a:p>
                  </a:txBody>
                  <a:tcPr>
                    <a:solidFill>
                      <a:srgbClr val="EEF3EA"/>
                    </a:solidFill>
                  </a:tcPr>
                </a:tc>
              </a:tr>
              <a:tr h="384048">
                <a:tc>
                  <a:txBody>
                    <a:bodyPr/>
                    <a:lstStyle/>
                    <a:p>
                      <a:pPr algn="ctr"/>
                      <a:r>
                        <a:rPr sz="1300">
                          <a:solidFill>
                            <a:srgbClr val="1C241E"/>
                          </a:solidFill>
                          <a:latin typeface="Segoe UI"/>
                        </a:rPr>
                        <a:t>#3  (8 links, attach)</a:t>
                      </a:r>
                    </a:p>
                  </a:txBody>
                  <a:tcPr>
                    <a:solidFill>
                      <a:srgbClr val="FFFFFF"/>
                    </a:solidFill>
                  </a:tcPr>
                </a:tc>
                <a:tc>
                  <a:txBody>
                    <a:bodyPr/>
                    <a:lstStyle/>
                    <a:p>
                      <a:pPr algn="ctr"/>
                      <a:r>
                        <a:rPr sz="1300">
                          <a:solidFill>
                            <a:srgbClr val="1C241E"/>
                          </a:solidFill>
                          <a:latin typeface="Segoe UI"/>
                        </a:rPr>
                        <a:t>spam</a:t>
                      </a:r>
                    </a:p>
                  </a:txBody>
                  <a:tcPr>
                    <a:solidFill>
                      <a:srgbClr val="FFFFFF"/>
                    </a:solidFill>
                  </a:tcPr>
                </a:tc>
                <a:tc>
                  <a:txBody>
                    <a:bodyPr/>
                    <a:lstStyle/>
                    <a:p>
                      <a:pPr algn="ctr"/>
                      <a:r>
                        <a:rPr sz="1300">
                          <a:solidFill>
                            <a:srgbClr val="1C241E"/>
                          </a:solidFill>
                          <a:latin typeface="Segoe UI"/>
                        </a:rPr>
                        <a:t>spam</a:t>
                      </a:r>
                    </a:p>
                  </a:txBody>
                  <a:tcPr>
                    <a:solidFill>
                      <a:srgbClr val="FFFFFF"/>
                    </a:solidFill>
                  </a:tcPr>
                </a:tc>
                <a:tc>
                  <a:txBody>
                    <a:bodyPr/>
                    <a:lstStyle/>
                    <a:p>
                      <a:pPr algn="ctr"/>
                      <a:r>
                        <a:rPr sz="1300" b="1">
                          <a:solidFill>
                            <a:srgbClr val="1D7A4D"/>
                          </a:solidFill>
                          <a:latin typeface="Segoe UI"/>
                        </a:rPr>
                        <a:t>correct</a:t>
                      </a:r>
                    </a:p>
                  </a:txBody>
                  <a:tcPr>
                    <a:solidFill>
                      <a:srgbClr val="FFFFFF"/>
                    </a:solidFill>
                  </a:tcPr>
                </a:tc>
              </a:tr>
              <a:tr h="384048">
                <a:tc>
                  <a:txBody>
                    <a:bodyPr/>
                    <a:lstStyle/>
                    <a:p>
                      <a:pPr algn="ctr"/>
                      <a:r>
                        <a:rPr sz="1300">
                          <a:solidFill>
                            <a:srgbClr val="1C241E"/>
                          </a:solidFill>
                          <a:latin typeface="Segoe UI"/>
                        </a:rPr>
                        <a:t>#4  (2 links, newsletter)</a:t>
                      </a:r>
                    </a:p>
                  </a:txBody>
                  <a:tcPr>
                    <a:solidFill>
                      <a:srgbClr val="EEF3EA"/>
                    </a:solidFill>
                  </a:tcPr>
                </a:tc>
                <a:tc>
                  <a:txBody>
                    <a:bodyPr/>
                    <a:lstStyle/>
                    <a:p>
                      <a:pPr algn="ctr"/>
                      <a:r>
                        <a:rPr sz="1300">
                          <a:solidFill>
                            <a:srgbClr val="1C241E"/>
                          </a:solidFill>
                          <a:latin typeface="Segoe UI"/>
                        </a:rPr>
                        <a:t>spam</a:t>
                      </a:r>
                    </a:p>
                  </a:txBody>
                  <a:tcPr>
                    <a:solidFill>
                      <a:srgbClr val="EEF3EA"/>
                    </a:solidFill>
                  </a:tcPr>
                </a:tc>
                <a:tc>
                  <a:txBody>
                    <a:bodyPr/>
                    <a:lstStyle/>
                    <a:p>
                      <a:pPr algn="ctr"/>
                      <a:r>
                        <a:rPr sz="1300">
                          <a:solidFill>
                            <a:srgbClr val="1C241E"/>
                          </a:solidFill>
                          <a:latin typeface="Segoe UI"/>
                        </a:rPr>
                        <a:t>ham</a:t>
                      </a:r>
                    </a:p>
                  </a:txBody>
                  <a:tcPr>
                    <a:solidFill>
                      <a:srgbClr val="EEF3EA"/>
                    </a:solidFill>
                  </a:tcPr>
                </a:tc>
                <a:tc>
                  <a:txBody>
                    <a:bodyPr/>
                    <a:lstStyle/>
                    <a:p>
                      <a:pPr algn="ctr"/>
                      <a:r>
                        <a:rPr sz="1300" b="1">
                          <a:solidFill>
                            <a:srgbClr val="B13A2F"/>
                          </a:solidFill>
                          <a:latin typeface="Segoe UI"/>
                        </a:rPr>
                        <a:t>wrong</a:t>
                      </a:r>
                    </a:p>
                  </a:txBody>
                  <a:tcPr>
                    <a:solidFill>
                      <a:srgbClr val="EEF3EA"/>
                    </a:solidFill>
                  </a:tcPr>
                </a:tc>
              </a:tr>
              <a:tr h="384048">
                <a:tc>
                  <a:txBody>
                    <a:bodyPr/>
                    <a:lstStyle/>
                    <a:p>
                      <a:pPr algn="ctr"/>
                      <a:r>
                        <a:rPr sz="1300">
                          <a:solidFill>
                            <a:srgbClr val="1C241E"/>
                          </a:solidFill>
                          <a:latin typeface="Segoe UI"/>
                        </a:rPr>
                        <a:t>#5  (1 link)</a:t>
                      </a:r>
                    </a:p>
                  </a:txBody>
                  <a:tcPr>
                    <a:solidFill>
                      <a:srgbClr val="FFFFFF"/>
                    </a:solidFill>
                  </a:tcPr>
                </a:tc>
                <a:tc>
                  <a:txBody>
                    <a:bodyPr/>
                    <a:lstStyle/>
                    <a:p>
                      <a:pPr algn="ctr"/>
                      <a:r>
                        <a:rPr sz="1300">
                          <a:solidFill>
                            <a:srgbClr val="1C241E"/>
                          </a:solidFill>
                          <a:latin typeface="Segoe UI"/>
                        </a:rPr>
                        <a:t>ham</a:t>
                      </a:r>
                    </a:p>
                  </a:txBody>
                  <a:tcPr>
                    <a:solidFill>
                      <a:srgbClr val="FFFFFF"/>
                    </a:solidFill>
                  </a:tcPr>
                </a:tc>
                <a:tc>
                  <a:txBody>
                    <a:bodyPr/>
                    <a:lstStyle/>
                    <a:p>
                      <a:pPr algn="ctr"/>
                      <a:r>
                        <a:rPr sz="1300">
                          <a:solidFill>
                            <a:srgbClr val="1C241E"/>
                          </a:solidFill>
                          <a:latin typeface="Segoe UI"/>
                        </a:rPr>
                        <a:t>ham</a:t>
                      </a:r>
                    </a:p>
                  </a:txBody>
                  <a:tcPr>
                    <a:solidFill>
                      <a:srgbClr val="FFFFFF"/>
                    </a:solidFill>
                  </a:tcPr>
                </a:tc>
                <a:tc>
                  <a:txBody>
                    <a:bodyPr/>
                    <a:lstStyle/>
                    <a:p>
                      <a:pPr algn="ctr"/>
                      <a:r>
                        <a:rPr sz="1300" b="1">
                          <a:solidFill>
                            <a:srgbClr val="1D7A4D"/>
                          </a:solidFill>
                          <a:latin typeface="Segoe UI"/>
                        </a:rPr>
                        <a:t>correct</a:t>
                      </a:r>
                    </a:p>
                  </a:txBody>
                  <a:tcPr>
                    <a:solidFill>
                      <a:srgbClr val="FFFFFF"/>
                    </a:solidFill>
                  </a:tcPr>
                </a:tc>
              </a:tr>
            </a:tbl>
          </a:graphicData>
        </a:graphic>
      </p:graphicFrame>
      <p:sp>
        <p:nvSpPr>
          <p:cNvPr id="7" name="TextBox 6"/>
          <p:cNvSpPr txBox="1"/>
          <p:nvPr/>
        </p:nvSpPr>
        <p:spPr>
          <a:xfrm>
            <a:off x="914400" y="4754880"/>
            <a:ext cx="10058400" cy="914400"/>
          </a:xfrm>
          <a:prstGeom prst="rect">
            <a:avLst/>
          </a:prstGeom>
          <a:noFill/>
        </p:spPr>
        <p:txBody>
          <a:bodyPr wrap="square" anchor="t" lIns="0" rIns="0" tIns="0" bIns="0">
            <a:spAutoFit/>
          </a:bodyPr>
          <a:lstStyle/>
          <a:p>
            <a:pPr algn="ctr">
              <a:lnSpc>
                <a:spcPct val="115000"/>
              </a:lnSpc>
              <a:spcAft>
                <a:spcPts val="600"/>
              </a:spcAft>
              <a:buNone/>
            </a:pPr>
            <a:r>
              <a:rPr sz="1400" b="0">
                <a:solidFill>
                  <a:srgbClr val="1C241E"/>
                </a:solidFill>
                <a:latin typeface="Segoe UI"/>
              </a:rPr>
              <a:t>4 of 5 correct here = 80% on this tiny sample. The model wrongly flagged a real newsletter (a false positive) - exactly what Week 4 helps us measure.</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26</a:t>
            </a:r>
          </a:p>
        </p:txBody>
      </p:sp>
      <p:pic>
        <p:nvPicPr>
          <p:cNvPr id="11" name="Picture 1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BEYOND A SINGLE ACCURACY NUMBER</a:t>
            </a:r>
          </a:p>
          <a:p>
            <a:pPr algn="l">
              <a:lnSpc>
                <a:spcPct val="100000"/>
              </a:lnSpc>
              <a:spcAft>
                <a:spcPts val="600"/>
              </a:spcAft>
              <a:buNone/>
            </a:pPr>
            <a:r>
              <a:rPr sz="2500" b="1">
                <a:solidFill>
                  <a:srgbClr val="FFFFFF"/>
                </a:solidFill>
                <a:latin typeface="Segoe UI"/>
              </a:rPr>
              <a:t>Confusion Matrix: What KIND of Mistakes?</a:t>
            </a:r>
          </a:p>
        </p:txBody>
      </p:sp>
      <p:pic>
        <p:nvPicPr>
          <p:cNvPr id="6" name="Picture 5" descr="confusion_matrix.png"/>
          <p:cNvPicPr>
            <a:picLocks noChangeAspect="1"/>
          </p:cNvPicPr>
          <p:nvPr/>
        </p:nvPicPr>
        <p:blipFill>
          <a:blip r:embed="rId2"/>
          <a:stretch>
            <a:fillRect/>
          </a:stretch>
        </p:blipFill>
        <p:spPr>
          <a:xfrm>
            <a:off x="3983182" y="1325880"/>
            <a:ext cx="4225330" cy="420624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Rows = actual, columns = predicted. The off-diagonal cells are the errors: false alarms vs. missed spam.</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27</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USING IT FOR REAL</a:t>
            </a:r>
          </a:p>
          <a:p>
            <a:pPr algn="l">
              <a:lnSpc>
                <a:spcPct val="100000"/>
              </a:lnSpc>
              <a:spcAft>
                <a:spcPts val="600"/>
              </a:spcAft>
              <a:buNone/>
            </a:pPr>
            <a:r>
              <a:rPr sz="2500" b="1">
                <a:solidFill>
                  <a:srgbClr val="FFFFFF"/>
                </a:solidFill>
                <a:latin typeface="Segoe UI"/>
              </a:rPr>
              <a:t>Predict a Brand-New Email + Pitfalls to Watch</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new_email = [[7, 1, 1, 4]]   # 7 links, attachment, mismatch, 4 urgent words</a:t>
            </a:r>
          </a:p>
          <a:p>
            <a:pPr algn="l" indent="-256032" marL="256032">
              <a:lnSpc>
                <a:spcPct val="105000"/>
              </a:lnSpc>
              <a:spcAft>
                <a:spcPts val="1100"/>
              </a:spcAft>
              <a:buClr>
                <a:srgbClr val="2C6E3F"/>
              </a:buClr>
              <a:buFont typeface="Segoe UI"/>
              <a:buChar char="▸"/>
            </a:pPr>
            <a:r>
              <a:rPr sz="2100" b="0">
                <a:solidFill>
                  <a:srgbClr val="1C241E"/>
                </a:solidFill>
                <a:latin typeface="Segoe UI"/>
              </a:rPr>
              <a:t>model.predict(new_email)  -&gt;  ['spam']</a:t>
            </a:r>
          </a:p>
          <a:p>
            <a:pPr algn="l" indent="-256032" marL="256032">
              <a:lnSpc>
                <a:spcPct val="105000"/>
              </a:lnSpc>
              <a:spcAft>
                <a:spcPts val="1100"/>
              </a:spcAft>
              <a:buClr>
                <a:srgbClr val="2C6E3F"/>
              </a:buClr>
              <a:buFont typeface="Segoe UI"/>
              <a:buChar char="▸"/>
            </a:pPr>
            <a:r>
              <a:rPr sz="2100" b="0">
                <a:solidFill>
                  <a:srgbClr val="1C241E"/>
                </a:solidFill>
                <a:latin typeface="Segoe UI"/>
              </a:rPr>
              <a:t>Pitfalls: don't peek at the test set; watch the train-vs-test gap (overfitting).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A single accuracy can hide failures on the rare class (imbalance).</a:t>
            </a:r>
          </a:p>
          <a:p>
            <a:pPr algn="l" indent="-256032" marL="256032">
              <a:lnSpc>
                <a:spcPct val="105000"/>
              </a:lnSpc>
              <a:spcAft>
                <a:spcPts val="1100"/>
              </a:spcAft>
              <a:buClr>
                <a:srgbClr val="2C6E3F"/>
              </a:buClr>
              <a:buFont typeface="Segoe UI"/>
              <a:buChar char="▸"/>
            </a:pPr>
            <a:r>
              <a:rPr sz="2100" b="0">
                <a:solidFill>
                  <a:srgbClr val="1C241E"/>
                </a:solidFill>
                <a:latin typeface="Segoe UI"/>
              </a:rPr>
              <a:t>Garbage in, garbage out - results are only as good as the labeled data.</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Predict new email; stay skeptical.</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6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Interpret the demo result</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The classifier scored 94% on the test set and flagged a new 6-link email as spam.</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Do you trust the 94%? What would you ask first?</a:t>
            </a:r>
          </a:p>
          <a:p>
            <a:pPr algn="l" indent="-256032" marL="256032">
              <a:lnSpc>
                <a:spcPct val="105000"/>
              </a:lnSpc>
              <a:spcAft>
                <a:spcPts val="1100"/>
              </a:spcAft>
              <a:buClr>
                <a:srgbClr val="2C6E3F"/>
              </a:buClr>
              <a:buFont typeface="Segoe UI"/>
              <a:buChar char="▸"/>
            </a:pPr>
            <a:r>
              <a:rPr sz="1800" b="0">
                <a:solidFill>
                  <a:srgbClr val="1C241E"/>
                </a:solidFill>
                <a:latin typeface="Segoe UI"/>
              </a:rPr>
              <a:t>Which feature probably drove the 'spam' decision?</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would worry you if 99% of training emails were ham?</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WEDNESDAY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20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Decision trees</a:t>
            </a:r>
          </a:p>
          <a:p>
            <a:pPr algn="l">
              <a:lnSpc>
                <a:spcPct val="105000"/>
              </a:lnSpc>
              <a:spcAft>
                <a:spcPts val="600"/>
              </a:spcAft>
              <a:buNone/>
            </a:pPr>
            <a:r>
              <a:rPr sz="1250" b="0">
                <a:solidFill>
                  <a:srgbClr val="5C6B5E"/>
                </a:solidFill>
                <a:latin typeface="Segoe UI"/>
              </a:rPr>
              <a:t>A flowchart learned from data + split diagram</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17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k-Nearest Neighbors</a:t>
            </a:r>
          </a:p>
          <a:p>
            <a:pPr algn="l">
              <a:lnSpc>
                <a:spcPct val="105000"/>
              </a:lnSpc>
              <a:spcAft>
                <a:spcPts val="600"/>
              </a:spcAft>
              <a:buNone/>
            </a:pPr>
            <a:r>
              <a:rPr sz="1250" b="0">
                <a:solidFill>
                  <a:srgbClr val="5C6B5E"/>
                </a:solidFill>
                <a:latin typeface="Segoe UI"/>
              </a:rPr>
              <a:t>You are what your neighbors are</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18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Live demo: train a spam classifier</a:t>
            </a:r>
          </a:p>
          <a:p>
            <a:pPr algn="l">
              <a:lnSpc>
                <a:spcPct val="105000"/>
              </a:lnSpc>
              <a:spcAft>
                <a:spcPts val="600"/>
              </a:spcAft>
              <a:buNone/>
            </a:pPr>
            <a:r>
              <a:rPr sz="1250" b="0">
                <a:solidFill>
                  <a:srgbClr val="5C6B5E"/>
                </a:solidFill>
                <a:latin typeface="Segoe UI"/>
              </a:rPr>
              <a:t>Step by step in Colab</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Hands-on: classifier bake-off (tree vs k-NN)</a:t>
            </a:r>
          </a:p>
          <a:p>
            <a:pPr algn="l">
              <a:lnSpc>
                <a:spcPct val="105000"/>
              </a:lnSpc>
              <a:spcAft>
                <a:spcPts val="600"/>
              </a:spcAft>
              <a:buNone/>
            </a:pPr>
            <a:r>
              <a:rPr sz="1250" b="0">
                <a:solidFill>
                  <a:srgbClr val="5C6B5E"/>
                </a:solidFill>
                <a:latin typeface="Segoe UI"/>
              </a:rPr>
              <a:t>Run both on the same emails</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4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Recap + warm-up</a:t>
            </a:r>
          </a:p>
          <a:p>
            <a:pPr algn="l">
              <a:lnSpc>
                <a:spcPct val="105000"/>
              </a:lnSpc>
              <a:spcAft>
                <a:spcPts val="600"/>
              </a:spcAft>
              <a:buNone/>
            </a:pPr>
            <a:r>
              <a:rPr sz="1250" b="0">
                <a:solidFill>
                  <a:srgbClr val="5C6B5E"/>
                </a:solidFill>
                <a:latin typeface="Segoe UI"/>
              </a:rPr>
              <a:t>Supervised learning, train/test</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4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Wrap-up &amp; exit</a:t>
            </a:r>
          </a:p>
          <a:p>
            <a:pPr algn="l">
              <a:lnSpc>
                <a:spcPct val="105000"/>
              </a:lnSpc>
              <a:spcAft>
                <a:spcPts val="600"/>
              </a:spcAft>
              <a:buNone/>
            </a:pPr>
            <a:r>
              <a:rPr sz="1250" b="0">
                <a:solidFill>
                  <a:srgbClr val="5C6B5E"/>
                </a:solidFill>
                <a:latin typeface="Segoe UI"/>
              </a:rPr>
              <a:t>Lab 3 / Quiz 3 + takeaways</a:t>
            </a:r>
          </a:p>
        </p:txBody>
      </p:sp>
      <p:sp>
        <p:nvSpPr>
          <p:cNvPr id="36" name="Rectangle 35"/>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38" name="TextBox 37"/>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39" name="Picture 38"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Classifier Bake-Off: Tree vs. k-NN on the Same Emails</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You get 6 labeled reference emails (plotted by num_links and urgent_words), a fixed 2-question tree ('more than 3 links?' then 'any urgent words?'), and 3 brand-new emails. Run BOTH classifiers - no code.</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TREE: for each new email, follow the tree branches to a leaf; record spam or ham.</a:t>
            </a:r>
          </a:p>
          <a:p>
            <a:pPr algn="l" indent="-256032" marL="256032">
              <a:lnSpc>
                <a:spcPct val="105000"/>
              </a:lnSpc>
              <a:spcAft>
                <a:spcPts val="1100"/>
              </a:spcAft>
              <a:buClr>
                <a:srgbClr val="2C6E3F"/>
              </a:buClr>
              <a:buFont typeface="Segoe UI"/>
              <a:buChar char="▸"/>
            </a:pPr>
            <a:r>
              <a:rPr sz="1800" b="0">
                <a:solidFill>
                  <a:srgbClr val="1C241E"/>
                </a:solidFill>
                <a:latin typeface="Segoe UI"/>
              </a:rPr>
              <a:t>k-NN (k=3): for each new email, find the 3 closest reference emails and take a majority vote.</a:t>
            </a:r>
          </a:p>
          <a:p>
            <a:pPr algn="l" indent="-256032" marL="256032">
              <a:lnSpc>
                <a:spcPct val="105000"/>
              </a:lnSpc>
              <a:spcAft>
                <a:spcPts val="1100"/>
              </a:spcAft>
              <a:buClr>
                <a:srgbClr val="2C6E3F"/>
              </a:buClr>
              <a:buFont typeface="Segoe UI"/>
              <a:buChar char="▸"/>
            </a:pPr>
            <a:r>
              <a:rPr sz="1800" b="0">
                <a:solidFill>
                  <a:srgbClr val="1C241E"/>
                </a:solidFill>
                <a:latin typeface="Segoe UI"/>
              </a:rPr>
              <a:t>Fill a 3-row table: [tree prediction | k-NN prediction | agree?].</a:t>
            </a:r>
          </a:p>
          <a:p>
            <a:pPr algn="l" indent="-256032" marL="256032">
              <a:lnSpc>
                <a:spcPct val="105000"/>
              </a:lnSpc>
              <a:spcAft>
                <a:spcPts val="1100"/>
              </a:spcAft>
              <a:buClr>
                <a:srgbClr val="2C6E3F"/>
              </a:buClr>
              <a:buFont typeface="Segoe UI"/>
              <a:buChar char="▸"/>
            </a:pPr>
            <a:r>
              <a:rPr sz="1800" b="0">
                <a:solidFill>
                  <a:srgbClr val="1C241E"/>
                </a:solidFill>
                <a:latin typeface="Segoe UI"/>
              </a:rPr>
              <a:t>Circle the email where they DISAGREE and note which feature values made them differ.</a:t>
            </a:r>
          </a:p>
          <a:p>
            <a:pPr algn="l" indent="-256032" marL="256032">
              <a:lnSpc>
                <a:spcPct val="105000"/>
              </a:lnSpc>
              <a:spcAft>
                <a:spcPts val="1100"/>
              </a:spcAft>
              <a:buClr>
                <a:srgbClr val="2C6E3F"/>
              </a:buClr>
              <a:buFont typeface="Segoe UI"/>
              <a:buChar char="▸"/>
            </a:pPr>
            <a:r>
              <a:rPr sz="1800" b="0">
                <a:solidFill>
                  <a:srgbClr val="1C241E"/>
                </a:solidFill>
                <a:latin typeface="Segoe UI"/>
              </a:rPr>
              <a:t>Deliverable: the filled table + one sentence on which model you'd deploy for a security team, and why.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USE THESE SLIDES AS YOUR STUDY GUIDE</a:t>
            </a:r>
          </a:p>
          <a:p>
            <a:pPr algn="l">
              <a:lnSpc>
                <a:spcPct val="100000"/>
              </a:lnSpc>
              <a:spcAft>
                <a:spcPts val="600"/>
              </a:spcAft>
              <a:buNone/>
            </a:pPr>
            <a:r>
              <a:rPr sz="2500" b="1">
                <a:solidFill>
                  <a:srgbClr val="FFFFFF"/>
                </a:solidFill>
                <a:latin typeface="Segoe UI"/>
              </a:rPr>
              <a:t>How Today Connects to Lab 3 &amp; Quiz 3</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In Lab 3 you will...</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Run this exact load -&gt; split -&gt; fit -&gt; predict pipeline on the email dataset.</a:t>
            </a:r>
          </a:p>
          <a:p>
            <a:pPr algn="l" indent="-256032" marL="256032">
              <a:lnSpc>
                <a:spcPct val="105000"/>
              </a:lnSpc>
              <a:spcAft>
                <a:spcPts val="900"/>
              </a:spcAft>
              <a:buClr>
                <a:srgbClr val="2C6E3F"/>
              </a:buClr>
              <a:buFont typeface="Segoe UI"/>
              <a:buChar char="▸"/>
            </a:pPr>
            <a:r>
              <a:rPr sz="1550" b="0">
                <a:solidFill>
                  <a:srgbClr val="1C241E"/>
                </a:solidFill>
                <a:latin typeface="Segoe UI"/>
              </a:rPr>
              <a:t>Train a DecisionTreeClassifier and read its accuracy.</a:t>
            </a:r>
          </a:p>
          <a:p>
            <a:pPr algn="l" indent="-256032" marL="256032">
              <a:lnSpc>
                <a:spcPct val="105000"/>
              </a:lnSpc>
              <a:spcAft>
                <a:spcPts val="900"/>
              </a:spcAft>
              <a:buClr>
                <a:srgbClr val="2C6E3F"/>
              </a:buClr>
              <a:buFont typeface="Segoe UI"/>
              <a:buChar char="▸"/>
            </a:pPr>
            <a:r>
              <a:rPr sz="1550" b="0">
                <a:solidFill>
                  <a:srgbClr val="1C241E"/>
                </a:solidFill>
                <a:latin typeface="Segoe UI"/>
              </a:rPr>
              <a:t>Change max_depth and watch test accuracy change (overfitting).</a:t>
            </a:r>
          </a:p>
          <a:p>
            <a:pPr algn="l" indent="-256032" marL="256032">
              <a:lnSpc>
                <a:spcPct val="105000"/>
              </a:lnSpc>
              <a:spcAft>
                <a:spcPts val="900"/>
              </a:spcAft>
              <a:buClr>
                <a:srgbClr val="2C6E3F"/>
              </a:buClr>
              <a:buFont typeface="Segoe UI"/>
              <a:buChar char="▸"/>
            </a:pPr>
            <a:r>
              <a:rPr sz="1550" b="0">
                <a:solidFill>
                  <a:srgbClr val="1C241E"/>
                </a:solidFill>
                <a:latin typeface="Segoe UI"/>
              </a:rPr>
              <a:t>Predict the label of a brand-new email.</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Quiz 3 will ask you to...</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Explain how a decision tree makes a decision.</a:t>
            </a:r>
          </a:p>
          <a:p>
            <a:pPr algn="l" indent="-256032" marL="256032">
              <a:lnSpc>
                <a:spcPct val="105000"/>
              </a:lnSpc>
              <a:spcAft>
                <a:spcPts val="900"/>
              </a:spcAft>
              <a:buClr>
                <a:srgbClr val="2C6E3F"/>
              </a:buClr>
              <a:buFont typeface="Segoe UI"/>
              <a:buChar char="▸"/>
            </a:pPr>
            <a:r>
              <a:rPr sz="1550" b="0">
                <a:solidFill>
                  <a:srgbClr val="1C241E"/>
                </a:solidFill>
                <a:latin typeface="Segoe UI"/>
              </a:rPr>
              <a:t>Explain how k-NN makes a decision (and the role of k).</a:t>
            </a:r>
          </a:p>
          <a:p>
            <a:pPr algn="l" indent="-256032" marL="256032">
              <a:lnSpc>
                <a:spcPct val="105000"/>
              </a:lnSpc>
              <a:spcAft>
                <a:spcPts val="900"/>
              </a:spcAft>
              <a:buClr>
                <a:srgbClr val="2C6E3F"/>
              </a:buClr>
              <a:buFont typeface="Segoe UI"/>
              <a:buChar char="▸"/>
            </a:pPr>
            <a:r>
              <a:rPr sz="1550" b="0">
                <a:solidFill>
                  <a:srgbClr val="1C241E"/>
                </a:solidFill>
                <a:latin typeface="Segoe UI"/>
              </a:rPr>
              <a:t>Compare trees vs k-NN.</a:t>
            </a:r>
          </a:p>
          <a:p>
            <a:pPr algn="l" indent="-256032" marL="256032">
              <a:lnSpc>
                <a:spcPct val="105000"/>
              </a:lnSpc>
              <a:spcAft>
                <a:spcPts val="900"/>
              </a:spcAft>
              <a:buClr>
                <a:srgbClr val="2C6E3F"/>
              </a:buClr>
              <a:buFont typeface="Segoe UI"/>
              <a:buChar char="▸"/>
            </a:pPr>
            <a:r>
              <a:rPr sz="1550" b="0">
                <a:solidFill>
                  <a:srgbClr val="1C241E"/>
                </a:solidFill>
                <a:latin typeface="Segoe UI"/>
              </a:rPr>
              <a:t>Read predictions vs actual labels and spot a false positive.</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31</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A decision tree is a flowchart of yes/no feature questions, learned from labeled data.</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k-NN classifies a new example by majority vote of its most similar past examples.</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Trees are explainable; k-NN is simple - both can overfit, so we test on held-back data.</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Every classifier follows the same code: create -&gt; fit -&gt; predict -&gt; score. That's Lab 3.</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LOOKING AHEAD</a:t>
            </a:r>
          </a:p>
          <a:p>
            <a:pPr algn="l">
              <a:lnSpc>
                <a:spcPct val="100000"/>
              </a:lnSpc>
              <a:spcAft>
                <a:spcPts val="600"/>
              </a:spcAft>
              <a:buNone/>
            </a:pPr>
            <a:r>
              <a:rPr sz="2500" b="1">
                <a:solidFill>
                  <a:srgbClr val="FFFFFF"/>
                </a:solidFill>
                <a:latin typeface="Segoe UI"/>
              </a:rPr>
              <a:t>This Week &amp; Next</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Work on Lab 3 ('Build Your First Spam Classifier') - due Monday of Week 4.</a:t>
            </a:r>
          </a:p>
          <a:p>
            <a:pPr algn="l" indent="-256032" marL="256032">
              <a:lnSpc>
                <a:spcPct val="105000"/>
              </a:lnSpc>
              <a:spcAft>
                <a:spcPts val="1100"/>
              </a:spcAft>
              <a:buClr>
                <a:srgbClr val="2C6E3F"/>
              </a:buClr>
              <a:buFont typeface="Segoe UI"/>
              <a:buChar char="▸"/>
            </a:pPr>
            <a:r>
              <a:rPr sz="2100" b="0">
                <a:solidFill>
                  <a:srgbClr val="1C241E"/>
                </a:solidFill>
                <a:latin typeface="Segoe UI"/>
              </a:rPr>
              <a:t>✅ Complete Quiz 3 on Canvas if you haven't already.</a:t>
            </a:r>
          </a:p>
          <a:p>
            <a:pPr algn="l" indent="-256032" marL="256032">
              <a:lnSpc>
                <a:spcPct val="105000"/>
              </a:lnSpc>
              <a:spcAft>
                <a:spcPts val="1100"/>
              </a:spcAft>
              <a:buClr>
                <a:srgbClr val="2C6E3F"/>
              </a:buClr>
              <a:buFont typeface="Segoe UI"/>
              <a:buChar char="▸"/>
            </a:pPr>
            <a:r>
              <a:rPr sz="2100" b="0">
                <a:solidFill>
                  <a:srgbClr val="1C241E"/>
                </a:solidFill>
                <a:latin typeface="Segoe UI"/>
              </a:rPr>
              <a:t>📖 Review Handout 3; bring questions to office hours.</a:t>
            </a:r>
          </a:p>
          <a:p>
            <a:pPr algn="l" indent="-256032" marL="256032">
              <a:lnSpc>
                <a:spcPct val="105000"/>
              </a:lnSpc>
              <a:spcAft>
                <a:spcPts val="1100"/>
              </a:spcAft>
              <a:buClr>
                <a:srgbClr val="2C6E3F"/>
              </a:buClr>
              <a:buFont typeface="Segoe UI"/>
              <a:buChar char="▸"/>
            </a:pPr>
            <a:r>
              <a:rPr sz="2100" b="0">
                <a:solidFill>
                  <a:srgbClr val="1C241E"/>
                </a:solidFill>
                <a:latin typeface="Segoe UI"/>
              </a:rPr>
              <a:t>📊 Next week: Did the model get it right? Regression &amp; evaluation (confusion matrix, false positives).</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Lab 3 due Wk4 Mon; preview Week 4.</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One minute before you go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the Canvas exit-ticket quiz or a card: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In one sentence, how does a decision tree decide?</a:t>
            </a:r>
          </a:p>
          <a:p>
            <a:pPr algn="l" indent="-256032" marL="256032">
              <a:lnSpc>
                <a:spcPct val="105000"/>
              </a:lnSpc>
              <a:spcAft>
                <a:spcPts val="1100"/>
              </a:spcAft>
              <a:buClr>
                <a:srgbClr val="2C6E3F"/>
              </a:buClr>
              <a:buFont typeface="Segoe UI"/>
              <a:buChar char="▸"/>
            </a:pPr>
            <a:r>
              <a:rPr sz="1800" b="0">
                <a:solidFill>
                  <a:srgbClr val="1C241E"/>
                </a:solidFill>
                <a:latin typeface="Segoe UI"/>
              </a:rPr>
              <a:t>In one sentence, how does k-NN decide?</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question you still have.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A FLOWCHART FROM DATA   ·   ~22 MIN</a:t>
            </a:r>
          </a:p>
          <a:p>
            <a:pPr algn="l">
              <a:lnSpc>
                <a:spcPct val="100000"/>
              </a:lnSpc>
              <a:spcAft>
                <a:spcPts val="600"/>
              </a:spcAft>
              <a:buNone/>
            </a:pPr>
            <a:r>
              <a:rPr sz="3800" b="1">
                <a:solidFill>
                  <a:srgbClr val="FFFFFF"/>
                </a:solidFill>
                <a:latin typeface="Segoe UI"/>
              </a:rPr>
              <a:t>Decision Trees</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IDEA</a:t>
            </a:r>
          </a:p>
          <a:p>
            <a:pPr algn="l">
              <a:lnSpc>
                <a:spcPct val="100000"/>
              </a:lnSpc>
              <a:spcAft>
                <a:spcPts val="600"/>
              </a:spcAft>
              <a:buNone/>
            </a:pPr>
            <a:r>
              <a:rPr sz="2500" b="1">
                <a:solidFill>
                  <a:srgbClr val="FFFFFF"/>
                </a:solidFill>
                <a:latin typeface="Segoe UI"/>
              </a:rPr>
              <a:t>Decision Trees: a Flowchart Learned From Data</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 decision tree asks a series of yes/no questions about the features.</a:t>
            </a:r>
          </a:p>
          <a:p>
            <a:pPr algn="l" indent="-256032" marL="256032">
              <a:lnSpc>
                <a:spcPct val="105000"/>
              </a:lnSpc>
              <a:spcAft>
                <a:spcPts val="1100"/>
              </a:spcAft>
              <a:buClr>
                <a:srgbClr val="2C6E3F"/>
              </a:buClr>
              <a:buFont typeface="Segoe UI"/>
              <a:buChar char="▸"/>
            </a:pPr>
            <a:r>
              <a:rPr sz="2100" b="0">
                <a:solidFill>
                  <a:srgbClr val="1C241E"/>
                </a:solidFill>
                <a:latin typeface="Segoe UI"/>
              </a:rPr>
              <a:t>Each question splits the emails into smaller, purer groups.</a:t>
            </a:r>
          </a:p>
          <a:p>
            <a:pPr algn="l" indent="-256032" marL="256032">
              <a:lnSpc>
                <a:spcPct val="105000"/>
              </a:lnSpc>
              <a:spcAft>
                <a:spcPts val="1100"/>
              </a:spcAft>
              <a:buClr>
                <a:srgbClr val="2C6E3F"/>
              </a:buClr>
              <a:buFont typeface="Segoe UI"/>
              <a:buChar char="▸"/>
            </a:pPr>
            <a:r>
              <a:rPr sz="2100" b="0">
                <a:solidFill>
                  <a:srgbClr val="1C241E"/>
                </a:solidFill>
                <a:latin typeface="Segoe UI"/>
              </a:rPr>
              <a:t>Follow the branches until a final answer (a 'leaf'): spam or ham.</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computer LEARNS which questions to ask, and in what order, from labeled data.</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picks the question that best separates spam from ham at each step.</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Learned yes/no questions on features.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FOLLOW THE BRANCHES TO AN ANSWER</a:t>
            </a:r>
          </a:p>
          <a:p>
            <a:pPr algn="l">
              <a:lnSpc>
                <a:spcPct val="100000"/>
              </a:lnSpc>
              <a:spcAft>
                <a:spcPts val="600"/>
              </a:spcAft>
              <a:buNone/>
            </a:pPr>
            <a:r>
              <a:rPr sz="2500" b="1">
                <a:solidFill>
                  <a:srgbClr val="FFFFFF"/>
                </a:solidFill>
                <a:latin typeface="Segoe UI"/>
              </a:rPr>
              <a:t>Reading a Decision Tree</a:t>
            </a:r>
          </a:p>
        </p:txBody>
      </p:sp>
      <p:sp>
        <p:nvSpPr>
          <p:cNvPr id="6" name="Rounded Rectangle 5"/>
          <p:cNvSpPr/>
          <p:nvPr/>
        </p:nvSpPr>
        <p:spPr>
          <a:xfrm>
            <a:off x="4572000" y="1417320"/>
            <a:ext cx="3017520" cy="77724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572000" y="1417320"/>
            <a:ext cx="3017520" cy="777240"/>
          </a:xfrm>
          <a:prstGeom prst="rect">
            <a:avLst/>
          </a:prstGeom>
          <a:noFill/>
        </p:spPr>
        <p:txBody>
          <a:bodyPr wrap="square" anchor="ctr" lIns="0" rIns="0" tIns="0" bIns="0">
            <a:spAutoFit/>
          </a:bodyPr>
          <a:lstStyle/>
          <a:p>
            <a:pPr algn="ctr">
              <a:lnSpc>
                <a:spcPct val="100000"/>
              </a:lnSpc>
              <a:spcAft>
                <a:spcPts val="600"/>
              </a:spcAft>
              <a:buNone/>
            </a:pPr>
            <a:r>
              <a:rPr sz="1400" b="1">
                <a:solidFill>
                  <a:srgbClr val="1E4D2B"/>
                </a:solidFill>
                <a:latin typeface="Segoe UI"/>
              </a:rPr>
              <a:t>More than 3 links?</a:t>
            </a:r>
          </a:p>
        </p:txBody>
      </p:sp>
      <p:sp>
        <p:nvSpPr>
          <p:cNvPr id="8" name="Rounded Rectangle 7"/>
          <p:cNvSpPr/>
          <p:nvPr/>
        </p:nvSpPr>
        <p:spPr>
          <a:xfrm>
            <a:off x="2103120" y="2971800"/>
            <a:ext cx="2743200" cy="777240"/>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103120" y="2971800"/>
            <a:ext cx="2743200" cy="777240"/>
          </a:xfrm>
          <a:prstGeom prst="rect">
            <a:avLst/>
          </a:prstGeom>
          <a:noFill/>
        </p:spPr>
        <p:txBody>
          <a:bodyPr wrap="square" anchor="ctr" lIns="0" rIns="0" tIns="0" bIns="0">
            <a:spAutoFit/>
          </a:bodyPr>
          <a:lstStyle/>
          <a:p>
            <a:pPr algn="ctr">
              <a:lnSpc>
                <a:spcPct val="100000"/>
              </a:lnSpc>
              <a:spcAft>
                <a:spcPts val="600"/>
              </a:spcAft>
              <a:buNone/>
            </a:pPr>
            <a:r>
              <a:rPr sz="1300" b="1">
                <a:solidFill>
                  <a:srgbClr val="1E4D2B"/>
                </a:solidFill>
                <a:latin typeface="Segoe UI"/>
              </a:rPr>
              <a:t>Any urgent words?</a:t>
            </a:r>
          </a:p>
        </p:txBody>
      </p:sp>
      <p:sp>
        <p:nvSpPr>
          <p:cNvPr id="10" name="Rounded Rectangle 9"/>
          <p:cNvSpPr/>
          <p:nvPr/>
        </p:nvSpPr>
        <p:spPr>
          <a:xfrm>
            <a:off x="7315200" y="2971800"/>
            <a:ext cx="2743200" cy="777240"/>
          </a:xfrm>
          <a:prstGeom prst="roundRect">
            <a:avLst>
              <a:gd name="adj" fmla="val 5000"/>
            </a:avLst>
          </a:prstGeom>
          <a:solidFill>
            <a:srgbClr val="C8C372"/>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315200" y="2971800"/>
            <a:ext cx="2743200" cy="777240"/>
          </a:xfrm>
          <a:prstGeom prst="rect">
            <a:avLst/>
          </a:prstGeom>
          <a:noFill/>
        </p:spPr>
        <p:txBody>
          <a:bodyPr wrap="square" anchor="ctr" lIns="0" rIns="0" tIns="0" bIns="0">
            <a:spAutoFit/>
          </a:bodyPr>
          <a:lstStyle/>
          <a:p>
            <a:pPr algn="ctr">
              <a:lnSpc>
                <a:spcPct val="100000"/>
              </a:lnSpc>
              <a:spcAft>
                <a:spcPts val="600"/>
              </a:spcAft>
              <a:buNone/>
            </a:pPr>
            <a:r>
              <a:rPr sz="1300" b="1">
                <a:solidFill>
                  <a:srgbClr val="1E4D2B"/>
                </a:solidFill>
                <a:latin typeface="Segoe UI"/>
              </a:rPr>
              <a:t>SPAM (likely)</a:t>
            </a:r>
          </a:p>
        </p:txBody>
      </p:sp>
      <p:sp>
        <p:nvSpPr>
          <p:cNvPr id="12" name="Rounded Rectangle 11"/>
          <p:cNvSpPr/>
          <p:nvPr/>
        </p:nvSpPr>
        <p:spPr>
          <a:xfrm>
            <a:off x="1005840" y="4526280"/>
            <a:ext cx="2377440" cy="777240"/>
          </a:xfrm>
          <a:prstGeom prst="roundRect">
            <a:avLst>
              <a:gd name="adj" fmla="val 5000"/>
            </a:avLst>
          </a:prstGeom>
          <a:solidFill>
            <a:srgbClr val="255935"/>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005840" y="4526280"/>
            <a:ext cx="2377440" cy="777240"/>
          </a:xfrm>
          <a:prstGeom prst="rect">
            <a:avLst/>
          </a:prstGeom>
          <a:noFill/>
        </p:spPr>
        <p:txBody>
          <a:bodyPr wrap="square" anchor="ctr" lIns="0" rIns="0" tIns="0" bIns="0">
            <a:spAutoFit/>
          </a:bodyPr>
          <a:lstStyle/>
          <a:p>
            <a:pPr algn="ctr">
              <a:lnSpc>
                <a:spcPct val="100000"/>
              </a:lnSpc>
              <a:spcAft>
                <a:spcPts val="600"/>
              </a:spcAft>
              <a:buNone/>
            </a:pPr>
            <a:r>
              <a:rPr sz="1300" b="1">
                <a:solidFill>
                  <a:srgbClr val="FFFFFF"/>
                </a:solidFill>
                <a:latin typeface="Segoe UI"/>
              </a:rPr>
              <a:t>HAM (legit)</a:t>
            </a:r>
          </a:p>
        </p:txBody>
      </p:sp>
      <p:sp>
        <p:nvSpPr>
          <p:cNvPr id="14" name="Rounded Rectangle 13"/>
          <p:cNvSpPr/>
          <p:nvPr/>
        </p:nvSpPr>
        <p:spPr>
          <a:xfrm>
            <a:off x="3566160" y="4526280"/>
            <a:ext cx="2377440" cy="777240"/>
          </a:xfrm>
          <a:prstGeom prst="roundRect">
            <a:avLst>
              <a:gd name="adj" fmla="val 5000"/>
            </a:avLst>
          </a:prstGeom>
          <a:solidFill>
            <a:srgbClr val="C8C372"/>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3566160" y="4526280"/>
            <a:ext cx="2377440" cy="777240"/>
          </a:xfrm>
          <a:prstGeom prst="rect">
            <a:avLst/>
          </a:prstGeom>
          <a:noFill/>
        </p:spPr>
        <p:txBody>
          <a:bodyPr wrap="square" anchor="ctr" lIns="0" rIns="0" tIns="0" bIns="0">
            <a:spAutoFit/>
          </a:bodyPr>
          <a:lstStyle/>
          <a:p>
            <a:pPr algn="ctr">
              <a:lnSpc>
                <a:spcPct val="100000"/>
              </a:lnSpc>
              <a:spcAft>
                <a:spcPts val="600"/>
              </a:spcAft>
              <a:buNone/>
            </a:pPr>
            <a:r>
              <a:rPr sz="1300" b="1">
                <a:solidFill>
                  <a:srgbClr val="1E4D2B"/>
                </a:solidFill>
                <a:latin typeface="Segoe UI"/>
              </a:rPr>
              <a:t>SPAM (likely)</a:t>
            </a:r>
          </a:p>
        </p:txBody>
      </p:sp>
      <p:cxnSp>
        <p:nvCxnSpPr>
          <p:cNvPr id="16" name="Connector 15"/>
          <p:cNvCxnSpPr/>
          <p:nvPr/>
        </p:nvCxnSpPr>
        <p:spPr>
          <a:xfrm flipH="1">
            <a:off x="3474720" y="2194560"/>
            <a:ext cx="2606040" cy="777240"/>
          </a:xfrm>
          <a:prstGeom prst="line">
            <a:avLst/>
          </a:prstGeom>
          <a:ln w="22225">
            <a:solidFill>
              <a:srgbClr val="2C6E3F"/>
            </a:solidFill>
          </a:ln>
        </p:spPr>
        <p:style>
          <a:lnRef idx="2">
            <a:schemeClr val="accent1"/>
          </a:lnRef>
          <a:fillRef idx="0">
            <a:schemeClr val="accent1"/>
          </a:fillRef>
          <a:effectRef idx="1">
            <a:schemeClr val="accent1"/>
          </a:effectRef>
          <a:fontRef idx="minor">
            <a:schemeClr val="tx1"/>
          </a:fontRef>
        </p:style>
      </p:cxnSp>
      <p:cxnSp>
        <p:nvCxnSpPr>
          <p:cNvPr id="17" name="Connector 16"/>
          <p:cNvCxnSpPr/>
          <p:nvPr/>
        </p:nvCxnSpPr>
        <p:spPr>
          <a:xfrm>
            <a:off x="6080760" y="2194560"/>
            <a:ext cx="2606040" cy="777240"/>
          </a:xfrm>
          <a:prstGeom prst="line">
            <a:avLst/>
          </a:prstGeom>
          <a:ln w="22225">
            <a:solidFill>
              <a:srgbClr val="2C6E3F"/>
            </a:solidFill>
          </a:ln>
        </p:spPr>
        <p:style>
          <a:lnRef idx="2">
            <a:schemeClr val="accent1"/>
          </a:lnRef>
          <a:fillRef idx="0">
            <a:schemeClr val="accent1"/>
          </a:fillRef>
          <a:effectRef idx="1">
            <a:schemeClr val="accent1"/>
          </a:effectRef>
          <a:fontRef idx="minor">
            <a:schemeClr val="tx1"/>
          </a:fontRef>
        </p:style>
      </p:cxnSp>
      <p:cxnSp>
        <p:nvCxnSpPr>
          <p:cNvPr id="18" name="Connector 17"/>
          <p:cNvCxnSpPr/>
          <p:nvPr/>
        </p:nvCxnSpPr>
        <p:spPr>
          <a:xfrm flipH="1">
            <a:off x="2194560" y="3749039"/>
            <a:ext cx="1280160" cy="777241"/>
          </a:xfrm>
          <a:prstGeom prst="line">
            <a:avLst/>
          </a:prstGeom>
          <a:ln w="22225">
            <a:solidFill>
              <a:srgbClr val="2C6E3F"/>
            </a:solidFill>
          </a:ln>
        </p:spPr>
        <p:style>
          <a:lnRef idx="2">
            <a:schemeClr val="accent1"/>
          </a:lnRef>
          <a:fillRef idx="0">
            <a:schemeClr val="accent1"/>
          </a:fillRef>
          <a:effectRef idx="1">
            <a:schemeClr val="accent1"/>
          </a:effectRef>
          <a:fontRef idx="minor">
            <a:schemeClr val="tx1"/>
          </a:fontRef>
        </p:style>
      </p:cxnSp>
      <p:cxnSp>
        <p:nvCxnSpPr>
          <p:cNvPr id="19" name="Connector 18"/>
          <p:cNvCxnSpPr/>
          <p:nvPr/>
        </p:nvCxnSpPr>
        <p:spPr>
          <a:xfrm>
            <a:off x="3474720" y="3749039"/>
            <a:ext cx="1280160" cy="777241"/>
          </a:xfrm>
          <a:prstGeom prst="line">
            <a:avLst/>
          </a:prstGeom>
          <a:ln w="22225">
            <a:solidFill>
              <a:srgbClr val="2C6E3F"/>
            </a:solidFill>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4114800" y="2423160"/>
            <a:ext cx="822960" cy="320040"/>
          </a:xfrm>
          <a:prstGeom prst="rect">
            <a:avLst/>
          </a:prstGeom>
          <a:noFill/>
        </p:spPr>
        <p:txBody>
          <a:bodyPr wrap="square" anchor="ctr" lIns="0" rIns="0" tIns="0" bIns="0">
            <a:spAutoFit/>
          </a:bodyPr>
          <a:lstStyle/>
          <a:p>
            <a:pPr algn="ctr">
              <a:lnSpc>
                <a:spcPct val="105000"/>
              </a:lnSpc>
              <a:spcAft>
                <a:spcPts val="600"/>
              </a:spcAft>
              <a:buNone/>
            </a:pPr>
            <a:r>
              <a:rPr sz="1100" b="1">
                <a:solidFill>
                  <a:srgbClr val="5C6B5E"/>
                </a:solidFill>
                <a:latin typeface="Segoe UI"/>
              </a:rPr>
              <a:t>No</a:t>
            </a:r>
          </a:p>
        </p:txBody>
      </p:sp>
      <p:sp>
        <p:nvSpPr>
          <p:cNvPr id="21" name="TextBox 20"/>
          <p:cNvSpPr txBox="1"/>
          <p:nvPr/>
        </p:nvSpPr>
        <p:spPr>
          <a:xfrm>
            <a:off x="7315200" y="2423160"/>
            <a:ext cx="822960" cy="320040"/>
          </a:xfrm>
          <a:prstGeom prst="rect">
            <a:avLst/>
          </a:prstGeom>
          <a:noFill/>
        </p:spPr>
        <p:txBody>
          <a:bodyPr wrap="square" anchor="ctr" lIns="0" rIns="0" tIns="0" bIns="0">
            <a:spAutoFit/>
          </a:bodyPr>
          <a:lstStyle/>
          <a:p>
            <a:pPr algn="ctr">
              <a:lnSpc>
                <a:spcPct val="105000"/>
              </a:lnSpc>
              <a:spcAft>
                <a:spcPts val="600"/>
              </a:spcAft>
              <a:buNone/>
            </a:pPr>
            <a:r>
              <a:rPr sz="1100" b="1">
                <a:solidFill>
                  <a:srgbClr val="5C6B5E"/>
                </a:solidFill>
                <a:latin typeface="Segoe UI"/>
              </a:rPr>
              <a:t>Yes</a:t>
            </a:r>
          </a:p>
        </p:txBody>
      </p:sp>
      <p:sp>
        <p:nvSpPr>
          <p:cNvPr id="22" name="TextBox 21"/>
          <p:cNvSpPr txBox="1"/>
          <p:nvPr/>
        </p:nvSpPr>
        <p:spPr>
          <a:xfrm>
            <a:off x="2286000" y="3977639"/>
            <a:ext cx="822960" cy="320040"/>
          </a:xfrm>
          <a:prstGeom prst="rect">
            <a:avLst/>
          </a:prstGeom>
          <a:noFill/>
        </p:spPr>
        <p:txBody>
          <a:bodyPr wrap="square" anchor="ctr" lIns="0" rIns="0" tIns="0" bIns="0">
            <a:spAutoFit/>
          </a:bodyPr>
          <a:lstStyle/>
          <a:p>
            <a:pPr algn="ctr">
              <a:lnSpc>
                <a:spcPct val="105000"/>
              </a:lnSpc>
              <a:spcAft>
                <a:spcPts val="600"/>
              </a:spcAft>
              <a:buNone/>
            </a:pPr>
            <a:r>
              <a:rPr sz="1100" b="1">
                <a:solidFill>
                  <a:srgbClr val="5C6B5E"/>
                </a:solidFill>
                <a:latin typeface="Segoe UI"/>
              </a:rPr>
              <a:t>No</a:t>
            </a:r>
          </a:p>
        </p:txBody>
      </p:sp>
      <p:sp>
        <p:nvSpPr>
          <p:cNvPr id="23" name="TextBox 22"/>
          <p:cNvSpPr txBox="1"/>
          <p:nvPr/>
        </p:nvSpPr>
        <p:spPr>
          <a:xfrm>
            <a:off x="4206240" y="3977639"/>
            <a:ext cx="822960" cy="320040"/>
          </a:xfrm>
          <a:prstGeom prst="rect">
            <a:avLst/>
          </a:prstGeom>
          <a:noFill/>
        </p:spPr>
        <p:txBody>
          <a:bodyPr wrap="square" anchor="ctr" lIns="0" rIns="0" tIns="0" bIns="0">
            <a:spAutoFit/>
          </a:bodyPr>
          <a:lstStyle/>
          <a:p>
            <a:pPr algn="ctr">
              <a:lnSpc>
                <a:spcPct val="105000"/>
              </a:lnSpc>
              <a:spcAft>
                <a:spcPts val="600"/>
              </a:spcAft>
              <a:buNone/>
            </a:pPr>
            <a:r>
              <a:rPr sz="1100" b="1">
                <a:solidFill>
                  <a:srgbClr val="5C6B5E"/>
                </a:solidFill>
                <a:latin typeface="Segoe UI"/>
              </a:rPr>
              <a:t>Yes</a:t>
            </a:r>
          </a:p>
        </p:txBody>
      </p:sp>
      <p:sp>
        <p:nvSpPr>
          <p:cNvPr id="24" name="TextBox 23"/>
          <p:cNvSpPr txBox="1"/>
          <p:nvPr/>
        </p:nvSpPr>
        <p:spPr>
          <a:xfrm>
            <a:off x="640080" y="5669280"/>
            <a:ext cx="10927080" cy="548640"/>
          </a:xfrm>
          <a:prstGeom prst="rect">
            <a:avLst/>
          </a:prstGeom>
          <a:noFill/>
        </p:spPr>
        <p:txBody>
          <a:bodyPr wrap="square" anchor="t" lIns="0" rIns="0" tIns="0" bIns="0">
            <a:spAutoFit/>
          </a:bodyPr>
          <a:lstStyle/>
          <a:p>
            <a:pPr algn="ctr">
              <a:lnSpc>
                <a:spcPct val="105000"/>
              </a:lnSpc>
              <a:spcAft>
                <a:spcPts val="600"/>
              </a:spcAft>
              <a:buNone/>
            </a:pPr>
            <a:r>
              <a:rPr sz="1400" b="0">
                <a:solidFill>
                  <a:srgbClr val="1C241E"/>
                </a:solidFill>
                <a:latin typeface="Segoe UI"/>
              </a:rPr>
              <a:t>Each box tests ONE feature. This tree's shape was learned from the labeled data.</a:t>
            </a:r>
          </a:p>
        </p:txBody>
      </p:sp>
      <p:sp>
        <p:nvSpPr>
          <p:cNvPr id="25" name="Rectangle 24"/>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27" name="TextBox 26"/>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28" name="Picture 27"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WHY THE TREE PICKS EACH QUESTION</a:t>
            </a:r>
          </a:p>
          <a:p>
            <a:pPr algn="l">
              <a:lnSpc>
                <a:spcPct val="100000"/>
              </a:lnSpc>
              <a:spcAft>
                <a:spcPts val="600"/>
              </a:spcAft>
              <a:buNone/>
            </a:pPr>
            <a:r>
              <a:rPr sz="2500" b="1">
                <a:solidFill>
                  <a:srgbClr val="FFFFFF"/>
                </a:solidFill>
                <a:latin typeface="Segoe UI"/>
              </a:rPr>
              <a:t>How a Split Makes Groups 'Purer'</a:t>
            </a:r>
          </a:p>
        </p:txBody>
      </p:sp>
      <p:pic>
        <p:nvPicPr>
          <p:cNvPr id="6" name="Picture 5" descr="tree_split_purity.png"/>
          <p:cNvPicPr>
            <a:picLocks noChangeAspect="1"/>
          </p:cNvPicPr>
          <p:nvPr/>
        </p:nvPicPr>
        <p:blipFill>
          <a:blip r:embed="rId2"/>
          <a:stretch>
            <a:fillRect/>
          </a:stretch>
        </p:blipFill>
        <p:spPr>
          <a:xfrm>
            <a:off x="2248081" y="1325880"/>
            <a:ext cx="7695533"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One question ('more than 3 links?') splits a mixed group into a mostly-ham group and a mostly-spam group.</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TRAINED ON OUR 240 EMAILS (MAX_DEPTH=3)</a:t>
            </a:r>
          </a:p>
          <a:p>
            <a:pPr algn="l">
              <a:lnSpc>
                <a:spcPct val="100000"/>
              </a:lnSpc>
              <a:spcAft>
                <a:spcPts val="600"/>
              </a:spcAft>
              <a:buNone/>
            </a:pPr>
            <a:r>
              <a:rPr sz="2500" b="1">
                <a:solidFill>
                  <a:srgbClr val="FFFFFF"/>
                </a:solidFill>
                <a:latin typeface="Segoe UI"/>
              </a:rPr>
              <a:t>A Real Learned Tree</a:t>
            </a:r>
          </a:p>
        </p:txBody>
      </p:sp>
      <p:pic>
        <p:nvPicPr>
          <p:cNvPr id="6" name="Picture 5" descr="tree_plot.png"/>
          <p:cNvPicPr>
            <a:picLocks noChangeAspect="1"/>
          </p:cNvPicPr>
          <p:nvPr/>
        </p:nvPicPr>
        <p:blipFill>
          <a:blip r:embed="rId2"/>
          <a:stretch>
            <a:fillRect/>
          </a:stretch>
        </p:blipFill>
        <p:spPr>
          <a:xfrm>
            <a:off x="2219807" y="1325880"/>
            <a:ext cx="7752080" cy="448056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scikit-learn learned these exact questions from the data. Darker boxes are more certain; each leaf gives a class.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THREE LINES - SAME AS LAB 3</a:t>
            </a:r>
          </a:p>
          <a:p>
            <a:pPr algn="l">
              <a:lnSpc>
                <a:spcPct val="100000"/>
              </a:lnSpc>
              <a:spcAft>
                <a:spcPts val="600"/>
              </a:spcAft>
              <a:buNone/>
            </a:pPr>
            <a:r>
              <a:rPr sz="2500" b="1">
                <a:solidFill>
                  <a:srgbClr val="FFFFFF"/>
                </a:solidFill>
                <a:latin typeface="Segoe UI"/>
              </a:rPr>
              <a:t>Training a Decision Tree (Code)</a:t>
            </a:r>
          </a:p>
        </p:txBody>
      </p:sp>
      <p:sp>
        <p:nvSpPr>
          <p:cNvPr id="6" name="Rounded Rectangle 5"/>
          <p:cNvSpPr/>
          <p:nvPr/>
        </p:nvSpPr>
        <p:spPr>
          <a:xfrm>
            <a:off x="640080" y="1508760"/>
            <a:ext cx="10927080" cy="2423160"/>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18488"/>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1965960"/>
            <a:ext cx="10378440" cy="1874519"/>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from sklearn.tree import DecisionTreeClassifier</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model = DecisionTreeClassifier(max_depth=3)   # limit depth = avoid overfitting</a:t>
            </a:r>
          </a:p>
          <a:p>
            <a:pPr algn="l">
              <a:lnSpc>
                <a:spcPct val="100000"/>
              </a:lnSpc>
              <a:spcAft>
                <a:spcPts val="200"/>
              </a:spcAft>
              <a:buNone/>
            </a:pPr>
            <a:r>
              <a:rPr sz="1300" b="0">
                <a:solidFill>
                  <a:srgbClr val="ECF3EC"/>
                </a:solidFill>
                <a:latin typeface="Consolas"/>
              </a:rPr>
              <a:t>model.fit(X_train, y_train)                   # learn the questions</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model.predict([[6, 1, 1, 2]])   # 6 links, attach, mismatch, 2 urgent -&gt; ['spam']</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Wednesday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