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momentum: 'Week 1 - what we protect. Week 2 - data, features, and labels. Today we finally TEACH a machine to make a decision.' Promise the payoff up front: Wednesday you'll watch a spam classifier get trained line by line, and in Lab 3 you'll build one yourself. Keep the no-math, no-experience-needed reassurance - today has real code on the slides, but you'll walk them through every line. Confirm Handout 3 is open. Reach Part 1 by ~minute 7.</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code slide - keep it calm and slow. Introduce the universal convention: capital X = the features (a table of inputs), lowercase y = the label (the answer). Point back at the data table: X is the white columns, y is the gold column. This exact X/y split appears in Lab 3 and in every scikit-learn example they'll ever see. Don't rush; let the convention sink in.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2-minute placement on Week 2's map of four ML styles. Supervised needs labels and predicts them; unsupervised has none and discovers structure (Week 6). Reinforce why labeled data is valuable. ~2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contrast visually before the poll: left, labeled emails train a model that predicts spam; right, unlabeled emails only yield unnamed groups. The one-line rule at the bottom - labels present -&gt; supervised - is the takeaway. Unsupervised is Week 6. ~2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students BE the classifier. Almost everyone says spam for the new email. The reveal: the rule you used (more links + urgent words -&gt; spam) is exactly the pattern a model infers from labels - nobody told you the rule. Pairs 2-3,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'When the label is a category, the task is called classification.' ~16 minutes, with the spam filter as the running story.</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classification - objective 3 setup. Contrast with regression (a number), which is next week, so students don't conflate them. Give several security examples. Note we focus on binary classification today. ~3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full lifecycle - the spine of objective 4 and a direct preview of Lab 3. Each step recalls prior material (labels, features). Mention confidence scores: models often say '92% likely spam,' which matters when we set thresholds in Week 4. ~3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two phases explicit - students conflate them. Top lane: labeled emails + algorithm -&gt; trained model (learning). Bottom lane: a new, unlabeled email flows through the SAME model -&gt; a prediction. The dashed arrow stresses the model is trained once, then reused. Sets up train/test next. ~2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Objective 3 head-on. In plain terms the model learns which feature values point to which class, then weighs them for a new example. Tease Wednesday: decision trees and k-NN weigh evidence in different, visual ways. ~3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scatter is the visual intuition for HOW a classifier decides. Each dot is an email plotted by two features (links vs urgent words); the colors form two clusters. A classifier simply learns where to draw the boundary between them. Ask students to eyeball where they'd draw the line - that's exactly what the model does, in more dimensions. ~3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Retrieval warm-up that sets up today perfectly. Pairs 2 min, cold-call 3-4. Expected: feature = input clue, label = answer to predict; features = num_links/urgent_words/etc., label = spam/ham; quality matters because garbage in, garbage out. Bridge: 'Those labels are the teacher - today we USE them to train a model.' ~6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Part 2 by nailing objective 4: phishing detection IS classification. List the real features a phishing classifier uses, and note the same pattern generalizes to fraud/malware/intrusion. End by pointing to Lab 3 so students see the through-line from lecture to lab.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classify and name the deciding feature. Answers: clearly spam; clearly ham; the third is deliberately borderline to spark debate about confidence and false positives. That ambiguity sets up Week 4's error measures.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'Here's the idea that separates people who get ML from people who don't.' ~24 minutes - the most important part of the day. Slow down; use the data and code examples to make it stick.</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the split - objective 2. Use ~80/20 but say it varies. Crucial framing: the test set is a stand-in for real, unseen email; we care about generalization. The next two slides show this as data and as code.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split tangible with the actual rows. Point to the gold 'set' column: the model studies the train rows and never sees the TEST rows until we grade it. Stress the test rows are chosen randomly in practice. This is what train_test_split does on the next slide.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that the golden rule is enforced by one function. Explain each piece: test_size=0.2 keeps 20% for testing; random_state=42 just makes the random split reproducible so everyone gets the same rows (useful for grading Lab 3). Reassure: they don't memorize syntax - they understand what it DOES. This exact line is in the Lab 3 starter. ~4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of the day - the exam analogy lands every time. Grading on training data is like putting the exact homework on the final: 100% score, zero insight. Hammer that honest evaluation needs fresh data. Students who internalize this avoid the most common ML mistake (and a Quiz 3 question). ~4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Name the failure mode the golden rule guards against. Reuse the memorizing-student analogy. The diagnostic signature (high train, low test) is exactly what the split reveals. We'll see pruning (trees) and k choice (k-NN) on Wednesday as ways to fight it. ~4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payoff plot for the whole train/test section, from a real experiment on our data. Trace the two lines: training accuracy (green) marches toward 100% as depth grows, but test accuracy (gold) peaks then flattens/declines. The widening gap is overfitting made visible, and the dashed 'sweet spot' is the depth we'd choose. In Lab 3 students change max_depth and watch this happen. ~4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pipeline: all data -&gt; split -&gt; train on ~80% -&gt; test on the held-back ~20% -&gt; evaluate. The test set is sealed until the end. This is the exact workflow of Lab 3 and Wednesday's live demo. Evaluation (accuracy and better metrics) is next week's deep dive. ~3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three content parts plus warm-up and wrap. Flag Part 3 (train vs test) as the biggest and most important idea today. Mention there are code and data examples on the slides that mirror Lab 3.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everything together with the core five lines. Map each to a concept: create the model, .fit() IS the guess-check-adjust training from Week 2, .predict() labels the held-back test set, and accuracy_score grades it. The 0.92 is illustrative. Students will run these exact lines in Lab 3 - say so. Don't belabor syntax; emphasize the meaning. ~4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accuracy, then immediately connect to Week 2's imbalance warning so students stay skeptical of a single number. Preview Week 4's better metrics. Keep light - today's goal is the honest train/test habit. ~3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Diagnosis activity that cements the part. Answers: overfitting; the model memorized the training set (too complex, too little/unrepresentative data, or they peeked at test data); fixes - more/cleaner data, a simpler model (lower max_depth), proper train/test discipline. Pairs 3-4, discuss 3. ~7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perform train_test_split, .fit(), and accuracy_score BY HAND. Debrief: a rule fit to the train rows scores high there but usually a notch lower on the 2 hidden test rows; grading only on hidden rows IS the golden rule; a big high-train/low-test gap is exactly overfitting. This is the manual version of Lab 3. ~12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Explicitly connect the lecture to the assessments so students see the slides as a study guide. Left = the exact Lab 3 steps (each appeared as code today); right = the kinds of questions Quiz 3 asks (each maps to an objective). Tell them: re-read these slides before the quiz and keep them open during the lab. ~2 min.</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'Why can't we test on the training data?' to confirm the golden rule landed. ~2 min.</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Lab 3 reuses today's exact code and dataset. Quiz 3 covers today. Build excitement for Wednesday's live demo. ~1-2 min.</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scan the train/test answers to confirm the key idea before Wednesday's classifiers. ~2 min.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four objectives; Quiz 3 maps directly to them. Objective 2 (train vs test) is the one students most often get wrong - flag that you'll spend real time and a code example on it.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'Last week we built labeled datasets. Supervised learning is what we DO with those labels.' ~18 minutes, ending with a hands-on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supervised learning plainly - objective 1. 'Supervised' = the labels act as a teacher giving right answers. Stress the goal is to generalize to NEW examples, not memorize old ones (foreshadows train/test). Anchor to Week 2: those labeled datasets are the raw material.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flashcards to make 'learning from examples' friendly. Punch line: we never hand-write the rule; the learner infers it from many labeled examples - the opposite of the rule-based filter from Week 2. Ask: 'How would you teach a kid cat vs dog?' (show examples).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actual labeled data so 'examples with answers' is concrete, not abstract. Read one spam row and one ham row aloud and point at the gold label column. Note the clean separation (spam = more links + urgent words). Tell them this is the SAME dataset they explored in Lab 2 and will train on in Lab 3 - continuity matters.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real class counts before any modeling - this is the analyst's first look (recall Week 2 visualization). Point out the mild imbalance (more ham than spam) and remind them why that matters for accuracy. This chart comes from the same dataset they'll train on in Lab 3. ~2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3  ·  MONDAY  ·  75 MINUTES</a:t>
            </a:r>
          </a:p>
          <a:p>
            <a:pPr algn="l">
              <a:lnSpc>
                <a:spcPct val="100000"/>
              </a:lnSpc>
              <a:spcAft>
                <a:spcPts val="400"/>
              </a:spcAft>
              <a:buNone/>
            </a:pPr>
            <a:r>
              <a:rPr sz="4000" b="1">
                <a:solidFill>
                  <a:srgbClr val="FFFFFF"/>
                </a:solidFill>
                <a:latin typeface="Segoe UI"/>
              </a:rPr>
              <a:t>Supervised Learning: Teaching with Labels</a:t>
            </a:r>
          </a:p>
          <a:p>
            <a:pPr algn="l">
              <a:lnSpc>
                <a:spcPct val="105000"/>
              </a:lnSpc>
              <a:spcAft>
                <a:spcPts val="0"/>
              </a:spcAft>
              <a:buNone/>
            </a:pPr>
            <a:r>
              <a:rPr sz="2200" b="0">
                <a:solidFill>
                  <a:srgbClr val="E7F1E8"/>
                </a:solidFill>
                <a:latin typeface="Segoe UI"/>
              </a:rPr>
              <a:t>Learning From Labels  ·  Classification  ·  Train vs Test</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SHAPES YOU'LL USE IN CODE</a:t>
            </a:r>
          </a:p>
          <a:p>
            <a:pPr algn="l">
              <a:lnSpc>
                <a:spcPct val="100000"/>
              </a:lnSpc>
              <a:spcAft>
                <a:spcPts val="600"/>
              </a:spcAft>
              <a:buNone/>
            </a:pPr>
            <a:r>
              <a:rPr sz="2500" b="1">
                <a:solidFill>
                  <a:srgbClr val="FFFFFF"/>
                </a:solidFill>
                <a:latin typeface="Segoe UI"/>
              </a:rPr>
              <a:t>From Data to Model: Features (X) and Label (y)</a:t>
            </a:r>
          </a:p>
        </p:txBody>
      </p:sp>
      <p:sp>
        <p:nvSpPr>
          <p:cNvPr id="6" name="Rounded Rectangle 5"/>
          <p:cNvSpPr/>
          <p:nvPr/>
        </p:nvSpPr>
        <p:spPr>
          <a:xfrm>
            <a:off x="640080" y="1508760"/>
            <a:ext cx="10927080" cy="3593592"/>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1848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65960"/>
            <a:ext cx="10378440" cy="3044952"/>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import pandas as pd</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df = pd.read_csv('emails.csv')      # the labeled dataset above</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C8C372"/>
                </a:solidFill>
                <a:latin typeface="Consolas"/>
              </a:rPr>
              <a:t># FEATURES the model learns from (inputs):</a:t>
            </a:r>
          </a:p>
          <a:p>
            <a:pPr algn="l">
              <a:lnSpc>
                <a:spcPct val="100000"/>
              </a:lnSpc>
              <a:spcAft>
                <a:spcPts val="200"/>
              </a:spcAft>
              <a:buNone/>
            </a:pPr>
            <a:r>
              <a:rPr sz="1300" b="0">
                <a:solidFill>
                  <a:srgbClr val="ECF3EC"/>
                </a:solidFill>
                <a:latin typeface="Consolas"/>
              </a:rPr>
              <a:t>X = df[['num_links', 'has_attachment',</a:t>
            </a:r>
          </a:p>
          <a:p>
            <a:pPr algn="l">
              <a:lnSpc>
                <a:spcPct val="100000"/>
              </a:lnSpc>
              <a:spcAft>
                <a:spcPts val="200"/>
              </a:spcAft>
              <a:buNone/>
            </a:pPr>
            <a:r>
              <a:rPr sz="1300" b="0">
                <a:solidFill>
                  <a:srgbClr val="ECF3EC"/>
                </a:solidFill>
                <a:latin typeface="Consolas"/>
              </a:rPr>
              <a:t>        'sender_mismatch', 'urgent_words']]</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C8C372"/>
                </a:solidFill>
                <a:latin typeface="Consolas"/>
              </a:rPr>
              <a:t># LABEL we want to predict (the answer):</a:t>
            </a:r>
          </a:p>
          <a:p>
            <a:pPr algn="l">
              <a:lnSpc>
                <a:spcPct val="100000"/>
              </a:lnSpc>
              <a:spcAft>
                <a:spcPts val="200"/>
              </a:spcAft>
              <a:buNone/>
            </a:pPr>
            <a:r>
              <a:rPr sz="1300" b="0">
                <a:solidFill>
                  <a:srgbClr val="ECF3EC"/>
                </a:solidFill>
                <a:latin typeface="Consolas"/>
              </a:rPr>
              <a:t>y = df['label']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WHERE THIS FITS</a:t>
            </a:r>
          </a:p>
          <a:p>
            <a:pPr algn="l">
              <a:lnSpc>
                <a:spcPct val="100000"/>
              </a:lnSpc>
              <a:spcAft>
                <a:spcPts val="600"/>
              </a:spcAft>
              <a:buNone/>
            </a:pPr>
            <a:r>
              <a:rPr sz="2500" b="1">
                <a:solidFill>
                  <a:srgbClr val="FFFFFF"/>
                </a:solidFill>
                <a:latin typeface="Segoe UI"/>
              </a:rPr>
              <a:t>Supervised vs. Unsupervised (Quick Contrast)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we HAVE labels and learn to predict them (spam vs ham). Today.</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Unsupervised: NO labels - the model finds natural groupings on its own (Week 6).</a:t>
            </a:r>
          </a:p>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answers 'is this spam?'; unsupervised asks 'what groups exist here?'</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need labeled data for supervised learning - which is why labels are precious.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Labels present = supervised.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LABELS PRESENT -&gt; SUPERVISED</a:t>
            </a:r>
          </a:p>
          <a:p>
            <a:pPr algn="l">
              <a:lnSpc>
                <a:spcPct val="100000"/>
              </a:lnSpc>
              <a:spcAft>
                <a:spcPts val="600"/>
              </a:spcAft>
              <a:buNone/>
            </a:pPr>
            <a:r>
              <a:rPr sz="2500" b="1">
                <a:solidFill>
                  <a:srgbClr val="FFFFFF"/>
                </a:solidFill>
                <a:latin typeface="Segoe UI"/>
              </a:rPr>
              <a:t>Supervised vs. Unsupervised at a Glance</a:t>
            </a:r>
          </a:p>
        </p:txBody>
      </p:sp>
      <p:pic>
        <p:nvPicPr>
          <p:cNvPr id="6" name="Picture 5" descr="supervised_vs_unsupervised.png"/>
          <p:cNvPicPr>
            <a:picLocks noChangeAspect="1"/>
          </p:cNvPicPr>
          <p:nvPr/>
        </p:nvPicPr>
        <p:blipFill>
          <a:blip r:embed="rId2"/>
          <a:stretch>
            <a:fillRect/>
          </a:stretch>
        </p:blipFill>
        <p:spPr>
          <a:xfrm>
            <a:off x="2205530" y="1325880"/>
            <a:ext cx="7780634"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With labels, the model learns features -&gt; answer and predicts; with no labels, it just finds natural groupings.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Be the model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Four labeled emails, then a NEW one arrives - you classify it.</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Spam: 7 links + urgent. Spam: 5 links + urgent. Ham: 0 links, none. Ham: 1 link, none.</a:t>
            </a:r>
          </a:p>
          <a:p>
            <a:pPr algn="l" indent="-256032" marL="256032">
              <a:lnSpc>
                <a:spcPct val="105000"/>
              </a:lnSpc>
              <a:spcAft>
                <a:spcPts val="1100"/>
              </a:spcAft>
              <a:buClr>
                <a:srgbClr val="2C6E3F"/>
              </a:buClr>
              <a:buFont typeface="Segoe UI"/>
              <a:buChar char="▸"/>
            </a:pPr>
            <a:r>
              <a:rPr sz="1800" b="0">
                <a:solidFill>
                  <a:srgbClr val="1C241E"/>
                </a:solidFill>
                <a:latin typeface="Segoe UI"/>
              </a:rPr>
              <a:t>NEW email: 6 links, 3 urgent words -&gt; spam or ham?</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rule did YOU just use? That's what the model learns from labels.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PREDICTING A CATEGORY   ·   ~16 MIN</a:t>
            </a:r>
          </a:p>
          <a:p>
            <a:pPr algn="l">
              <a:lnSpc>
                <a:spcPct val="100000"/>
              </a:lnSpc>
              <a:spcAft>
                <a:spcPts val="600"/>
              </a:spcAft>
              <a:buNone/>
            </a:pPr>
            <a:r>
              <a:rPr sz="3800" b="1">
                <a:solidFill>
                  <a:srgbClr val="FFFFFF"/>
                </a:solidFill>
                <a:latin typeface="Segoe UI"/>
              </a:rPr>
              <a:t>Classification &amp; the Spam-Filter Story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TASK</a:t>
            </a:r>
          </a:p>
          <a:p>
            <a:pPr algn="l">
              <a:lnSpc>
                <a:spcPct val="100000"/>
              </a:lnSpc>
              <a:spcAft>
                <a:spcPts val="600"/>
              </a:spcAft>
              <a:buNone/>
            </a:pPr>
            <a:r>
              <a:rPr sz="2500" b="1">
                <a:solidFill>
                  <a:srgbClr val="FFFFFF"/>
                </a:solidFill>
                <a:latin typeface="Segoe UI"/>
              </a:rPr>
              <a:t>Classification = Predicting a Category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Classification predicts which CLASS (category) an example belongs to.</a:t>
            </a:r>
          </a:p>
          <a:p>
            <a:pPr algn="l" indent="-256032" marL="256032">
              <a:lnSpc>
                <a:spcPct val="105000"/>
              </a:lnSpc>
              <a:spcAft>
                <a:spcPts val="1100"/>
              </a:spcAft>
              <a:buClr>
                <a:srgbClr val="2C6E3F"/>
              </a:buClr>
              <a:buFont typeface="Segoe UI"/>
              <a:buChar char="▸"/>
            </a:pPr>
            <a:r>
              <a:rPr sz="2100" b="0">
                <a:solidFill>
                  <a:srgbClr val="1C241E"/>
                </a:solidFill>
                <a:latin typeface="Segoe UI"/>
              </a:rPr>
              <a:t>Spam vs ham. Fraud vs legitimate. Malware vs safe file.</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classes are the possible labels the model can output.</a:t>
            </a:r>
          </a:p>
          <a:p>
            <a:pPr algn="l" indent="-256032" marL="256032">
              <a:lnSpc>
                <a:spcPct val="105000"/>
              </a:lnSpc>
              <a:spcAft>
                <a:spcPts val="1100"/>
              </a:spcAft>
              <a:buClr>
                <a:srgbClr val="2C6E3F"/>
              </a:buClr>
              <a:buFont typeface="Segoe UI"/>
              <a:buChar char="▸"/>
            </a:pPr>
            <a:r>
              <a:rPr sz="2100" b="0">
                <a:solidFill>
                  <a:srgbClr val="1C241E"/>
                </a:solidFill>
                <a:latin typeface="Segoe UI"/>
              </a:rPr>
              <a:t>(Predicting a NUMBER instead - like a risk score - is regression, coming in Week 4.)</a:t>
            </a:r>
          </a:p>
          <a:p>
            <a:pPr algn="l" indent="-256032" marL="256032">
              <a:lnSpc>
                <a:spcPct val="105000"/>
              </a:lnSpc>
              <a:spcAft>
                <a:spcPts val="1100"/>
              </a:spcAft>
              <a:buClr>
                <a:srgbClr val="2C6E3F"/>
              </a:buClr>
              <a:buFont typeface="Segoe UI"/>
              <a:buChar char="▸"/>
            </a:pPr>
            <a:r>
              <a:rPr sz="2100" b="0">
                <a:solidFill>
                  <a:srgbClr val="1C241E"/>
                </a:solidFill>
                <a:latin typeface="Segoe UI"/>
              </a:rPr>
              <a:t>Today: two-class (binary) classification - the most common security setup.</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Classification = pick a category.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END TO END</a:t>
            </a:r>
          </a:p>
          <a:p>
            <a:pPr algn="l">
              <a:lnSpc>
                <a:spcPct val="100000"/>
              </a:lnSpc>
              <a:spcAft>
                <a:spcPts val="600"/>
              </a:spcAft>
              <a:buNone/>
            </a:pPr>
            <a:r>
              <a:rPr sz="2500" b="1">
                <a:solidFill>
                  <a:srgbClr val="FFFFFF"/>
                </a:solidFill>
                <a:latin typeface="Segoe UI"/>
              </a:rPr>
              <a:t>The Spam-Filter Story, Start to Finish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1) Collect thousands of emails, each labeled spam or ham.</a:t>
            </a:r>
          </a:p>
          <a:p>
            <a:pPr algn="l" indent="-256032" marL="256032">
              <a:lnSpc>
                <a:spcPct val="105000"/>
              </a:lnSpc>
              <a:spcAft>
                <a:spcPts val="1100"/>
              </a:spcAft>
              <a:buClr>
                <a:srgbClr val="2C6E3F"/>
              </a:buClr>
              <a:buFont typeface="Segoe UI"/>
              <a:buChar char="▸"/>
            </a:pPr>
            <a:r>
              <a:rPr sz="2100" b="0">
                <a:solidFill>
                  <a:srgbClr val="1C241E"/>
                </a:solidFill>
                <a:latin typeface="Segoe UI"/>
              </a:rPr>
              <a:t>2) Turn each email into features (links, attachment, sender mismatch, urgent words).</a:t>
            </a:r>
          </a:p>
          <a:p>
            <a:pPr algn="l" indent="-256032" marL="256032">
              <a:lnSpc>
                <a:spcPct val="105000"/>
              </a:lnSpc>
              <a:spcAft>
                <a:spcPts val="1100"/>
              </a:spcAft>
              <a:buClr>
                <a:srgbClr val="2C6E3F"/>
              </a:buClr>
              <a:buFont typeface="Segoe UI"/>
              <a:buChar char="▸"/>
            </a:pPr>
            <a:r>
              <a:rPr sz="2100" b="0">
                <a:solidFill>
                  <a:srgbClr val="1C241E"/>
                </a:solidFill>
                <a:latin typeface="Segoe UI"/>
              </a:rPr>
              <a:t>3) Train a classifier on those labeled examples.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4) A new email arrives - extract its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5) The model predicts: spam or ham (often with a confidence score).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Collect -&gt; featurize -&gt; train -&gt; predict.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LEARN THE PATTERN, THEN USE IT</a:t>
            </a:r>
          </a:p>
          <a:p>
            <a:pPr algn="l">
              <a:lnSpc>
                <a:spcPct val="100000"/>
              </a:lnSpc>
              <a:spcAft>
                <a:spcPts val="600"/>
              </a:spcAft>
              <a:buNone/>
            </a:pPr>
            <a:r>
              <a:rPr sz="2500" b="1">
                <a:solidFill>
                  <a:srgbClr val="FFFFFF"/>
                </a:solidFill>
                <a:latin typeface="Segoe UI"/>
              </a:rPr>
              <a:t>Two Jobs: Training vs. Predicting</a:t>
            </a:r>
          </a:p>
        </p:txBody>
      </p:sp>
      <p:pic>
        <p:nvPicPr>
          <p:cNvPr id="6" name="Picture 5" descr="two_phases_train_predict.png"/>
          <p:cNvPicPr>
            <a:picLocks noChangeAspect="1"/>
          </p:cNvPicPr>
          <p:nvPr/>
        </p:nvPicPr>
        <p:blipFill>
          <a:blip r:embed="rId2"/>
          <a:stretch>
            <a:fillRect/>
          </a:stretch>
        </p:blipFill>
        <p:spPr>
          <a:xfrm>
            <a:off x="2038894" y="1325880"/>
            <a:ext cx="8113907"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Training turns labeled examples into a trained model; prediction reuses that SAME model to label a brand-new email.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DECISION</a:t>
            </a:r>
          </a:p>
          <a:p>
            <a:pPr algn="l">
              <a:lnSpc>
                <a:spcPct val="100000"/>
              </a:lnSpc>
              <a:spcAft>
                <a:spcPts val="600"/>
              </a:spcAft>
              <a:buNone/>
            </a:pPr>
            <a:r>
              <a:rPr sz="2500" b="1">
                <a:solidFill>
                  <a:srgbClr val="FFFFFF"/>
                </a:solidFill>
                <a:latin typeface="Segoe UI"/>
              </a:rPr>
              <a:t>How a Classifier Actually Decides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It learns which feature values lean toward each class (many links -&gt; leans spam).</a:t>
            </a:r>
          </a:p>
          <a:p>
            <a:pPr algn="l" indent="-256032" marL="256032">
              <a:lnSpc>
                <a:spcPct val="105000"/>
              </a:lnSpc>
              <a:spcAft>
                <a:spcPts val="1100"/>
              </a:spcAft>
              <a:buClr>
                <a:srgbClr val="2C6E3F"/>
              </a:buClr>
              <a:buFont typeface="Segoe UI"/>
              <a:buChar char="▸"/>
            </a:pPr>
            <a:r>
              <a:rPr sz="2100" b="0">
                <a:solidFill>
                  <a:srgbClr val="1C241E"/>
                </a:solidFill>
                <a:latin typeface="Segoe UI"/>
              </a:rPr>
              <a:t>For a new example, it weighs all features together.</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picks the best-supported class - and can report its confidence.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Different algorithms weigh evidence differently (we meet two on Wednesday).</a:t>
            </a:r>
          </a:p>
          <a:p>
            <a:pPr algn="l" indent="-256032" marL="256032">
              <a:lnSpc>
                <a:spcPct val="105000"/>
              </a:lnSpc>
              <a:spcAft>
                <a:spcPts val="1100"/>
              </a:spcAft>
              <a:buClr>
                <a:srgbClr val="2C6E3F"/>
              </a:buClr>
              <a:buFont typeface="Segoe UI"/>
              <a:buChar char="▸"/>
            </a:pPr>
            <a:r>
              <a:rPr sz="2100" b="0">
                <a:solidFill>
                  <a:srgbClr val="1C241E"/>
                </a:solidFill>
                <a:latin typeface="Segoe UI"/>
              </a:rPr>
              <a:t>Key point: the decision comes from patterns in the DATA, not hand-written rules.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Weigh the features, pick the best-supported class.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CLASSES SEPARATE IN FEATURE SPACE</a:t>
            </a:r>
          </a:p>
          <a:p>
            <a:pPr algn="l">
              <a:lnSpc>
                <a:spcPct val="100000"/>
              </a:lnSpc>
              <a:spcAft>
                <a:spcPts val="600"/>
              </a:spcAft>
              <a:buNone/>
            </a:pPr>
            <a:r>
              <a:rPr sz="2500" b="1">
                <a:solidFill>
                  <a:srgbClr val="FFFFFF"/>
                </a:solidFill>
                <a:latin typeface="Segoe UI"/>
              </a:rPr>
              <a:t>Why the Model Can Decide</a:t>
            </a:r>
          </a:p>
        </p:txBody>
      </p:sp>
      <p:pic>
        <p:nvPicPr>
          <p:cNvPr id="6" name="Picture 5" descr="feature_scatter.png"/>
          <p:cNvPicPr>
            <a:picLocks noChangeAspect="1"/>
          </p:cNvPicPr>
          <p:nvPr/>
        </p:nvPicPr>
        <p:blipFill>
          <a:blip r:embed="rId2"/>
          <a:stretch>
            <a:fillRect/>
          </a:stretch>
        </p:blipFill>
        <p:spPr>
          <a:xfrm>
            <a:off x="3135298" y="1325880"/>
            <a:ext cx="592109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Each dot is an email: green = legitimate, gold = spam. Spam clusters toward more links and more urgent words.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features &amp; labels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From last week,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a dataset, what is a feature? What is a label?</a:t>
            </a:r>
          </a:p>
          <a:p>
            <a:pPr algn="l" indent="-256032" marL="256032">
              <a:lnSpc>
                <a:spcPct val="105000"/>
              </a:lnSpc>
              <a:spcAft>
                <a:spcPts val="1100"/>
              </a:spcAft>
              <a:buClr>
                <a:srgbClr val="2C6E3F"/>
              </a:buClr>
              <a:buFont typeface="Segoe UI"/>
              <a:buChar char="▸"/>
            </a:pPr>
            <a:r>
              <a:rPr sz="1800" b="0">
                <a:solidFill>
                  <a:srgbClr val="1C241E"/>
                </a:solidFill>
                <a:latin typeface="Segoe UI"/>
              </a:rPr>
              <a:t>In the phishing table, name two features and the label.</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does data quality matter?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OBJECTIVE 4</a:t>
            </a:r>
          </a:p>
          <a:p>
            <a:pPr algn="l">
              <a:lnSpc>
                <a:spcPct val="100000"/>
              </a:lnSpc>
              <a:spcAft>
                <a:spcPts val="600"/>
              </a:spcAft>
              <a:buNone/>
            </a:pPr>
            <a:r>
              <a:rPr sz="2500" b="1">
                <a:solidFill>
                  <a:srgbClr val="FFFFFF"/>
                </a:solidFill>
                <a:latin typeface="Segoe UI"/>
              </a:rPr>
              <a:t>Connecting Classification to Phishing Detection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Phishing detection is classification: features in -&gt; 'phishing' or 'legitimate' out.</a:t>
            </a:r>
          </a:p>
          <a:p>
            <a:pPr algn="l" indent="-256032" marL="256032">
              <a:lnSpc>
                <a:spcPct val="105000"/>
              </a:lnSpc>
              <a:spcAft>
                <a:spcPts val="1100"/>
              </a:spcAft>
              <a:buClr>
                <a:srgbClr val="2C6E3F"/>
              </a:buClr>
              <a:buFont typeface="Segoe UI"/>
              <a:buChar char="▸"/>
            </a:pPr>
            <a:r>
              <a:rPr sz="2100" b="0">
                <a:solidFill>
                  <a:srgbClr val="1C241E"/>
                </a:solidFill>
                <a:latin typeface="Segoe UI"/>
              </a:rPr>
              <a:t>Useful features: look-alike sender, link count, urgent language, attachments, mismatched URLs.</a:t>
            </a:r>
          </a:p>
          <a:p>
            <a:pPr algn="l" indent="-256032" marL="256032">
              <a:lnSpc>
                <a:spcPct val="105000"/>
              </a:lnSpc>
              <a:spcAft>
                <a:spcPts val="1100"/>
              </a:spcAft>
              <a:buClr>
                <a:srgbClr val="2C6E3F"/>
              </a:buClr>
              <a:buFont typeface="Segoe UI"/>
              <a:buChar char="▸"/>
            </a:pPr>
            <a:r>
              <a:rPr sz="2100" b="0">
                <a:solidFill>
                  <a:srgbClr val="1C241E"/>
                </a:solidFill>
                <a:latin typeface="Segoe UI"/>
              </a:rPr>
              <a:t>A trained classifier scores every incoming email automatically, in milliseconds.</a:t>
            </a:r>
          </a:p>
          <a:p>
            <a:pPr algn="l" indent="-256032" marL="256032">
              <a:lnSpc>
                <a:spcPct val="105000"/>
              </a:lnSpc>
              <a:spcAft>
                <a:spcPts val="1100"/>
              </a:spcAft>
              <a:buClr>
                <a:srgbClr val="2C6E3F"/>
              </a:buClr>
              <a:buFont typeface="Segoe UI"/>
              <a:buChar char="▸"/>
            </a:pPr>
            <a:r>
              <a:rPr sz="2100" b="0">
                <a:solidFill>
                  <a:srgbClr val="1C241E"/>
                </a:solidFill>
                <a:latin typeface="Segoe UI"/>
              </a:rPr>
              <a:t>Same idea powers fraud detection, malware detection, and intrusion alerts.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is exactly the tool you'll build in Lab 3.</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Phishing detection = classification in action.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Classify these emails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Using only the features, call each spam or ham - and name the deciding feature.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8 links, attachment, sender mismatch, 4 urgent words.</a:t>
            </a:r>
          </a:p>
          <a:p>
            <a:pPr algn="l" indent="-256032" marL="256032">
              <a:lnSpc>
                <a:spcPct val="105000"/>
              </a:lnSpc>
              <a:spcAft>
                <a:spcPts val="1100"/>
              </a:spcAft>
              <a:buClr>
                <a:srgbClr val="2C6E3F"/>
              </a:buClr>
              <a:buFont typeface="Segoe UI"/>
              <a:buChar char="▸"/>
            </a:pPr>
            <a:r>
              <a:rPr sz="1800" b="0">
                <a:solidFill>
                  <a:srgbClr val="1C241E"/>
                </a:solidFill>
                <a:latin typeface="Segoe UI"/>
              </a:rPr>
              <a:t>0 links, no attachment, matching sender, 0 urgent words.</a:t>
            </a:r>
          </a:p>
          <a:p>
            <a:pPr algn="l" indent="-256032" marL="256032">
              <a:lnSpc>
                <a:spcPct val="105000"/>
              </a:lnSpc>
              <a:spcAft>
                <a:spcPts val="1100"/>
              </a:spcAft>
              <a:buClr>
                <a:srgbClr val="2C6E3F"/>
              </a:buClr>
              <a:buFont typeface="Segoe UI"/>
              <a:buChar char="▸"/>
            </a:pPr>
            <a:r>
              <a:rPr sz="1800" b="0">
                <a:solidFill>
                  <a:srgbClr val="1C241E"/>
                </a:solidFill>
                <a:latin typeface="Segoe UI"/>
              </a:rPr>
              <a:t>2 links, no attachment, matching sender, 1 urgent word (a real newsletter?).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THE GOLDEN RULE   ·   ~24 MIN</a:t>
            </a:r>
          </a:p>
          <a:p>
            <a:pPr algn="l">
              <a:lnSpc>
                <a:spcPct val="100000"/>
              </a:lnSpc>
              <a:spcAft>
                <a:spcPts val="600"/>
              </a:spcAft>
              <a:buNone/>
            </a:pPr>
            <a:r>
              <a:rPr sz="3800" b="1">
                <a:solidFill>
                  <a:srgbClr val="FFFFFF"/>
                </a:solidFill>
                <a:latin typeface="Segoe UI"/>
              </a:rPr>
              <a:t>Training vs Testing</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SETUP</a:t>
            </a:r>
          </a:p>
          <a:p>
            <a:pPr algn="l">
              <a:lnSpc>
                <a:spcPct val="100000"/>
              </a:lnSpc>
              <a:spcAft>
                <a:spcPts val="600"/>
              </a:spcAft>
              <a:buNone/>
            </a:pPr>
            <a:r>
              <a:rPr sz="2500" b="1">
                <a:solidFill>
                  <a:srgbClr val="FFFFFF"/>
                </a:solidFill>
                <a:latin typeface="Segoe UI"/>
              </a:rPr>
              <a:t>Why We Split Data: Train vs Test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Split labeled data into two parts BEFORE training.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Training set (~80%): the model learns from these.</a:t>
            </a:r>
          </a:p>
          <a:p>
            <a:pPr algn="l" indent="-256032" marL="256032">
              <a:lnSpc>
                <a:spcPct val="105000"/>
              </a:lnSpc>
              <a:spcAft>
                <a:spcPts val="1100"/>
              </a:spcAft>
              <a:buClr>
                <a:srgbClr val="2C6E3F"/>
              </a:buClr>
              <a:buFont typeface="Segoe UI"/>
              <a:buChar char="▸"/>
            </a:pPr>
            <a:r>
              <a:rPr sz="2100" b="0">
                <a:solidFill>
                  <a:srgbClr val="1C241E"/>
                </a:solidFill>
                <a:latin typeface="Segoe UI"/>
              </a:rPr>
              <a:t>Test set (~20%): hidden during training, used only to grade the model.</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test set stands in for 'new email the model has never seen.'</a:t>
            </a:r>
          </a:p>
          <a:p>
            <a:pPr algn="l" indent="-256032" marL="256032">
              <a:lnSpc>
                <a:spcPct val="105000"/>
              </a:lnSpc>
              <a:spcAft>
                <a:spcPts val="1100"/>
              </a:spcAft>
              <a:buClr>
                <a:srgbClr val="2C6E3F"/>
              </a:buClr>
              <a:buFont typeface="Segoe UI"/>
              <a:buChar char="▸"/>
            </a:pPr>
            <a:r>
              <a:rPr sz="2100" b="0">
                <a:solidFill>
                  <a:srgbClr val="1C241E"/>
                </a:solidFill>
                <a:latin typeface="Segoe UI"/>
              </a:rPr>
              <a:t>Goal: measure how well the model GENERALIZES, not how well it memorizes.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Train on most; grade on held-back test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DATA, TWO JOBS</a:t>
            </a:r>
          </a:p>
          <a:p>
            <a:pPr algn="l">
              <a:lnSpc>
                <a:spcPct val="100000"/>
              </a:lnSpc>
              <a:spcAft>
                <a:spcPts val="600"/>
              </a:spcAft>
              <a:buNone/>
            </a:pPr>
            <a:r>
              <a:rPr sz="2500" b="1">
                <a:solidFill>
                  <a:srgbClr val="FFFFFF"/>
                </a:solidFill>
                <a:latin typeface="Segoe UI"/>
              </a:rPr>
              <a:t>What the Split Looks Like (Data)</a:t>
            </a:r>
          </a:p>
        </p:txBody>
      </p:sp>
      <p:graphicFrame>
        <p:nvGraphicFramePr>
          <p:cNvPr id="6" name="Table 5"/>
          <p:cNvGraphicFramePr>
            <a:graphicFrameLocks noGrp="1"/>
          </p:cNvGraphicFramePr>
          <p:nvPr/>
        </p:nvGraphicFramePr>
        <p:xfrm>
          <a:off x="914400" y="1737360"/>
          <a:ext cx="10332720" cy="2688336"/>
        </p:xfrm>
        <a:graphic>
          <a:graphicData uri="http://schemas.openxmlformats.org/drawingml/2006/table">
            <a:tbl>
              <a:tblPr>
                <a:tableStyleId>{5C22544A-7EE6-4342-B048-85BDC9FD1C3A}</a:tableStyleId>
              </a:tblPr>
              <a:tblGrid>
                <a:gridCol w="1722120"/>
                <a:gridCol w="1722120"/>
                <a:gridCol w="1722120"/>
                <a:gridCol w="1722120"/>
                <a:gridCol w="1722120"/>
                <a:gridCol w="1722120"/>
              </a:tblGrid>
              <a:tr h="384048">
                <a:tc>
                  <a:txBody>
                    <a:bodyPr/>
                    <a:lstStyle/>
                    <a:p>
                      <a:pPr algn="ctr"/>
                      <a:r>
                        <a:rPr sz="1300" b="1">
                          <a:solidFill>
                            <a:srgbClr val="FFFFFF"/>
                          </a:solidFill>
                          <a:latin typeface="Segoe UI"/>
                        </a:rPr>
                        <a:t>#links</a:t>
                      </a:r>
                    </a:p>
                  </a:txBody>
                  <a:tcPr>
                    <a:solidFill>
                      <a:srgbClr val="1E4D2B"/>
                    </a:solidFill>
                  </a:tcPr>
                </a:tc>
                <a:tc>
                  <a:txBody>
                    <a:bodyPr/>
                    <a:lstStyle/>
                    <a:p>
                      <a:pPr algn="ctr"/>
                      <a:r>
                        <a:rPr sz="1300" b="1">
                          <a:solidFill>
                            <a:srgbClr val="FFFFFF"/>
                          </a:solidFill>
                          <a:latin typeface="Segoe UI"/>
                        </a:rPr>
                        <a:t>attach</a:t>
                      </a:r>
                    </a:p>
                  </a:txBody>
                  <a:tcPr>
                    <a:solidFill>
                      <a:srgbClr val="1E4D2B"/>
                    </a:solidFill>
                  </a:tcPr>
                </a:tc>
                <a:tc>
                  <a:txBody>
                    <a:bodyPr/>
                    <a:lstStyle/>
                    <a:p>
                      <a:pPr algn="ctr"/>
                      <a:r>
                        <a:rPr sz="1300" b="1">
                          <a:solidFill>
                            <a:srgbClr val="FFFFFF"/>
                          </a:solidFill>
                          <a:latin typeface="Segoe UI"/>
                        </a:rPr>
                        <a:t>mismatch</a:t>
                      </a:r>
                    </a:p>
                  </a:txBody>
                  <a:tcPr>
                    <a:solidFill>
                      <a:srgbClr val="1E4D2B"/>
                    </a:solidFill>
                  </a:tcPr>
                </a:tc>
                <a:tc>
                  <a:txBody>
                    <a:bodyPr/>
                    <a:lstStyle/>
                    <a:p>
                      <a:pPr algn="ctr"/>
                      <a:r>
                        <a:rPr sz="1300" b="1">
                          <a:solidFill>
                            <a:srgbClr val="FFFFFF"/>
                          </a:solidFill>
                          <a:latin typeface="Segoe UI"/>
                        </a:rPr>
                        <a:t>urgent</a:t>
                      </a:r>
                    </a:p>
                  </a:txBody>
                  <a:tcPr>
                    <a:solidFill>
                      <a:srgbClr val="1E4D2B"/>
                    </a:solidFill>
                  </a:tcPr>
                </a:tc>
                <a:tc>
                  <a:txBody>
                    <a:bodyPr/>
                    <a:lstStyle/>
                    <a:p>
                      <a:pPr algn="ctr"/>
                      <a:r>
                        <a:rPr sz="1300" b="1">
                          <a:solidFill>
                            <a:srgbClr val="FFFFFF"/>
                          </a:solidFill>
                          <a:latin typeface="Segoe UI"/>
                        </a:rPr>
                        <a:t>label</a:t>
                      </a:r>
                    </a:p>
                  </a:txBody>
                  <a:tcPr>
                    <a:solidFill>
                      <a:srgbClr val="1E4D2B"/>
                    </a:solidFill>
                  </a:tcPr>
                </a:tc>
                <a:tc>
                  <a:txBody>
                    <a:bodyPr/>
                    <a:lstStyle/>
                    <a:p>
                      <a:pPr algn="ctr"/>
                      <a:r>
                        <a:rPr sz="1300" b="1">
                          <a:solidFill>
                            <a:srgbClr val="FFFFFF"/>
                          </a:solidFill>
                          <a:latin typeface="Segoe UI"/>
                        </a:rPr>
                        <a:t>set</a:t>
                      </a:r>
                    </a:p>
                  </a:txBody>
                  <a:tcPr>
                    <a:solidFill>
                      <a:srgbClr val="1E4D2B"/>
                    </a:solidFill>
                  </a:tcPr>
                </a:tc>
              </a:tr>
              <a:tr h="384048">
                <a:tc>
                  <a:txBody>
                    <a:bodyPr/>
                    <a:lstStyle/>
                    <a:p>
                      <a:pPr algn="ctr"/>
                      <a:r>
                        <a:rPr sz="1300">
                          <a:solidFill>
                            <a:srgbClr val="1C241E"/>
                          </a:solidFill>
                          <a:latin typeface="Segoe UI"/>
                        </a:rPr>
                        <a:t>5</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3</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b="1">
                          <a:solidFill>
                            <a:srgbClr val="1E4D2B"/>
                          </a:solidFill>
                          <a:latin typeface="Segoe UI"/>
                        </a:rPr>
                        <a:t>train</a:t>
                      </a:r>
                    </a:p>
                  </a:txBody>
                  <a:tcPr>
                    <a:solidFill>
                      <a:srgbClr val="C8C372"/>
                    </a:solidFill>
                  </a:tcPr>
                </a:tc>
              </a:tr>
              <a:tr h="384048">
                <a:tc>
                  <a:txBody>
                    <a:bodyPr/>
                    <a:lstStyle/>
                    <a:p>
                      <a:pPr algn="ctr"/>
                      <a:r>
                        <a:rPr sz="1300">
                          <a:solidFill>
                            <a:srgbClr val="1C241E"/>
                          </a:solidFill>
                          <a:latin typeface="Segoe UI"/>
                        </a:rPr>
                        <a:t>1</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ham</a:t>
                      </a:r>
                    </a:p>
                  </a:txBody>
                  <a:tcPr>
                    <a:solidFill>
                      <a:srgbClr val="EEF3EA"/>
                    </a:solidFill>
                  </a:tcPr>
                </a:tc>
                <a:tc>
                  <a:txBody>
                    <a:bodyPr/>
                    <a:lstStyle/>
                    <a:p>
                      <a:pPr algn="ctr"/>
                      <a:r>
                        <a:rPr sz="1300" b="1">
                          <a:solidFill>
                            <a:srgbClr val="1E4D2B"/>
                          </a:solidFill>
                          <a:latin typeface="Segoe UI"/>
                        </a:rPr>
                        <a:t>train</a:t>
                      </a:r>
                    </a:p>
                  </a:txBody>
                  <a:tcPr>
                    <a:solidFill>
                      <a:srgbClr val="C8C372"/>
                    </a:solidFill>
                  </a:tcPr>
                </a:tc>
              </a:tr>
              <a:tr h="384048">
                <a:tc>
                  <a:txBody>
                    <a:bodyPr/>
                    <a:lstStyle/>
                    <a:p>
                      <a:pPr algn="ctr"/>
                      <a:r>
                        <a:rPr sz="1300">
                          <a:solidFill>
                            <a:srgbClr val="1C241E"/>
                          </a:solidFill>
                          <a:latin typeface="Segoe UI"/>
                        </a:rPr>
                        <a:t>8</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5</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b="1">
                          <a:solidFill>
                            <a:srgbClr val="1E4D2B"/>
                          </a:solidFill>
                          <a:latin typeface="Segoe UI"/>
                        </a:rPr>
                        <a:t>train</a:t>
                      </a:r>
                    </a:p>
                  </a:txBody>
                  <a:tcPr>
                    <a:solidFill>
                      <a:srgbClr val="C8C372"/>
                    </a:solidFill>
                  </a:tcPr>
                </a:tc>
              </a:tr>
              <a:tr h="384048">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ham</a:t>
                      </a:r>
                    </a:p>
                  </a:txBody>
                  <a:tcPr>
                    <a:solidFill>
                      <a:srgbClr val="EEF3EA"/>
                    </a:solidFill>
                  </a:tcPr>
                </a:tc>
                <a:tc>
                  <a:txBody>
                    <a:bodyPr/>
                    <a:lstStyle/>
                    <a:p>
                      <a:pPr algn="ctr"/>
                      <a:r>
                        <a:rPr sz="1300" b="1">
                          <a:solidFill>
                            <a:srgbClr val="1E4D2B"/>
                          </a:solidFill>
                          <a:latin typeface="Segoe UI"/>
                        </a:rPr>
                        <a:t>train</a:t>
                      </a:r>
                    </a:p>
                  </a:txBody>
                  <a:tcPr>
                    <a:solidFill>
                      <a:srgbClr val="C8C372"/>
                    </a:solidFill>
                  </a:tcPr>
                </a:tc>
              </a:tr>
              <a:tr h="384048">
                <a:tc>
                  <a:txBody>
                    <a:bodyPr/>
                    <a:lstStyle/>
                    <a:p>
                      <a:pPr algn="ctr"/>
                      <a:r>
                        <a:rPr sz="1300">
                          <a:solidFill>
                            <a:srgbClr val="1C241E"/>
                          </a:solidFill>
                          <a:latin typeface="Segoe UI"/>
                        </a:rPr>
                        <a:t>6</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2</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b="1">
                          <a:solidFill>
                            <a:srgbClr val="1E4D2B"/>
                          </a:solidFill>
                          <a:latin typeface="Segoe UI"/>
                        </a:rPr>
                        <a:t>TEST</a:t>
                      </a:r>
                    </a:p>
                  </a:txBody>
                  <a:tcPr>
                    <a:solidFill>
                      <a:srgbClr val="C8C372"/>
                    </a:solidFill>
                  </a:tcPr>
                </a:tc>
              </a:tr>
              <a:tr h="384048">
                <a:tc>
                  <a:txBody>
                    <a:bodyPr/>
                    <a:lstStyle/>
                    <a:p>
                      <a:pPr algn="ctr"/>
                      <a:r>
                        <a:rPr sz="1300">
                          <a:solidFill>
                            <a:srgbClr val="1C241E"/>
                          </a:solidFill>
                          <a:latin typeface="Segoe UI"/>
                        </a:rPr>
                        <a:t>2</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1</a:t>
                      </a:r>
                    </a:p>
                  </a:txBody>
                  <a:tcPr>
                    <a:solidFill>
                      <a:srgbClr val="EEF3EA"/>
                    </a:solidFill>
                  </a:tcPr>
                </a:tc>
                <a:tc>
                  <a:txBody>
                    <a:bodyPr/>
                    <a:lstStyle/>
                    <a:p>
                      <a:pPr algn="ctr"/>
                      <a:r>
                        <a:rPr sz="1300">
                          <a:solidFill>
                            <a:srgbClr val="1C241E"/>
                          </a:solidFill>
                          <a:latin typeface="Segoe UI"/>
                        </a:rPr>
                        <a:t>ham</a:t>
                      </a:r>
                    </a:p>
                  </a:txBody>
                  <a:tcPr>
                    <a:solidFill>
                      <a:srgbClr val="EEF3EA"/>
                    </a:solidFill>
                  </a:tcPr>
                </a:tc>
                <a:tc>
                  <a:txBody>
                    <a:bodyPr/>
                    <a:lstStyle/>
                    <a:p>
                      <a:pPr algn="ctr"/>
                      <a:r>
                        <a:rPr sz="1300" b="1">
                          <a:solidFill>
                            <a:srgbClr val="1E4D2B"/>
                          </a:solidFill>
                          <a:latin typeface="Segoe UI"/>
                        </a:rPr>
                        <a:t>TEST</a:t>
                      </a:r>
                    </a:p>
                  </a:txBody>
                  <a:tcPr>
                    <a:solidFill>
                      <a:srgbClr val="C8C372"/>
                    </a:solidFill>
                  </a:tcPr>
                </a:tc>
              </a:tr>
            </a:tbl>
          </a:graphicData>
        </a:graphic>
      </p:graphicFrame>
      <p:sp>
        <p:nvSpPr>
          <p:cNvPr id="7" name="TextBox 6"/>
          <p:cNvSpPr txBox="1"/>
          <p:nvPr/>
        </p:nvSpPr>
        <p:spPr>
          <a:xfrm>
            <a:off x="914400" y="4754880"/>
            <a:ext cx="10332720" cy="914400"/>
          </a:xfrm>
          <a:prstGeom prst="rect">
            <a:avLst/>
          </a:prstGeom>
          <a:noFill/>
        </p:spPr>
        <p:txBody>
          <a:bodyPr wrap="square" anchor="t" lIns="0" rIns="0" tIns="0" bIns="0">
            <a:spAutoFit/>
          </a:bodyPr>
          <a:lstStyle/>
          <a:p>
            <a:pPr algn="ctr">
              <a:lnSpc>
                <a:spcPct val="115000"/>
              </a:lnSpc>
              <a:spcAft>
                <a:spcPts val="600"/>
              </a:spcAft>
              <a:buNone/>
            </a:pPr>
            <a:r>
              <a:rPr sz="1400" b="0">
                <a:solidFill>
                  <a:srgbClr val="1C241E"/>
                </a:solidFill>
                <a:latin typeface="Segoe UI"/>
              </a:rPr>
              <a:t>The model trains only on the 'train' rows. The 'TEST' rows are hidden until grading - so the score reflects performance on emails it never studied.</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1" name="Picture 1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ONE LINE DOES IT FOR YOU</a:t>
            </a:r>
          </a:p>
          <a:p>
            <a:pPr algn="l">
              <a:lnSpc>
                <a:spcPct val="100000"/>
              </a:lnSpc>
              <a:spcAft>
                <a:spcPts val="600"/>
              </a:spcAft>
              <a:buNone/>
            </a:pPr>
            <a:r>
              <a:rPr sz="2500" b="1">
                <a:solidFill>
                  <a:srgbClr val="FFFFFF"/>
                </a:solidFill>
                <a:latin typeface="Segoe UI"/>
              </a:rPr>
              <a:t>Splitting in Code</a:t>
            </a:r>
          </a:p>
        </p:txBody>
      </p:sp>
      <p:sp>
        <p:nvSpPr>
          <p:cNvPr id="6" name="Rounded Rectangle 5"/>
          <p:cNvSpPr/>
          <p:nvPr/>
        </p:nvSpPr>
        <p:spPr>
          <a:xfrm>
            <a:off x="640080" y="1508760"/>
            <a:ext cx="10927080" cy="3008376"/>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1848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65960"/>
            <a:ext cx="10378440" cy="2459736"/>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sklearn.model_selection import train_test_split</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C8C372"/>
                </a:solidFill>
                <a:latin typeface="Consolas"/>
              </a:rPr>
              <a:t># hold back 20% as a test set the model never trains on</a:t>
            </a:r>
          </a:p>
          <a:p>
            <a:pPr algn="l">
              <a:lnSpc>
                <a:spcPct val="100000"/>
              </a:lnSpc>
              <a:spcAft>
                <a:spcPts val="200"/>
              </a:spcAft>
              <a:buNone/>
            </a:pPr>
            <a:r>
              <a:rPr sz="1300" b="0">
                <a:solidFill>
                  <a:srgbClr val="ECF3EC"/>
                </a:solidFill>
                <a:latin typeface="Consolas"/>
              </a:rPr>
              <a:t>X_train, X_test, y_train, y_test = train_test_split(</a:t>
            </a:r>
          </a:p>
          <a:p>
            <a:pPr algn="l">
              <a:lnSpc>
                <a:spcPct val="100000"/>
              </a:lnSpc>
              <a:spcAft>
                <a:spcPts val="200"/>
              </a:spcAft>
              <a:buNone/>
            </a:pPr>
            <a:r>
              <a:rPr sz="1300" b="0">
                <a:solidFill>
                  <a:srgbClr val="ECF3EC"/>
                </a:solidFill>
                <a:latin typeface="Consolas"/>
              </a:rPr>
              <a:t>        X, y, test_size=0.2, random_state=42)</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print(len(X_train), 'training emails')</a:t>
            </a:r>
          </a:p>
          <a:p>
            <a:pPr algn="l">
              <a:lnSpc>
                <a:spcPct val="100000"/>
              </a:lnSpc>
              <a:spcAft>
                <a:spcPts val="200"/>
              </a:spcAft>
              <a:buNone/>
            </a:pPr>
            <a:r>
              <a:rPr sz="1300" b="0">
                <a:solidFill>
                  <a:srgbClr val="ECF3EC"/>
                </a:solidFill>
                <a:latin typeface="Consolas"/>
              </a:rPr>
              <a:t>print(len(X_test),  'test emails (held back)')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REMEMBER THIS</a:t>
            </a:r>
          </a:p>
          <a:p>
            <a:pPr algn="l">
              <a:lnSpc>
                <a:spcPct val="100000"/>
              </a:lnSpc>
              <a:spcAft>
                <a:spcPts val="600"/>
              </a:spcAft>
              <a:buNone/>
            </a:pPr>
            <a:r>
              <a:rPr sz="2500" b="1">
                <a:solidFill>
                  <a:srgbClr val="FFFFFF"/>
                </a:solidFill>
                <a:latin typeface="Segoe UI"/>
              </a:rPr>
              <a:t>The Golden Rule: Don't Grade on Seen Questions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Never test a model on the exact examples it trained on.</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That's like putting the homework (with answers) on the final exam.</a:t>
            </a:r>
          </a:p>
          <a:p>
            <a:pPr algn="l" indent="-256032" marL="256032">
              <a:lnSpc>
                <a:spcPct val="105000"/>
              </a:lnSpc>
              <a:spcAft>
                <a:spcPts val="1100"/>
              </a:spcAft>
              <a:buClr>
                <a:srgbClr val="2C6E3F"/>
              </a:buClr>
              <a:buFont typeface="Segoe UI"/>
              <a:buChar char="▸"/>
            </a:pPr>
            <a:r>
              <a:rPr sz="2100" b="0">
                <a:solidFill>
                  <a:srgbClr val="1C241E"/>
                </a:solidFill>
                <a:latin typeface="Segoe UI"/>
              </a:rPr>
              <a:t>Students would score 100% - and you'd learn nothing about real understanding.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Testing on fresh data is the only honest measure of real-world performance.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Break this rule and your 'great' accuracy is a lie.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Exam analogy: fresh questions only.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CLASSIC TRAP</a:t>
            </a:r>
          </a:p>
          <a:p>
            <a:pPr algn="l">
              <a:lnSpc>
                <a:spcPct val="100000"/>
              </a:lnSpc>
              <a:spcAft>
                <a:spcPts val="600"/>
              </a:spcAft>
              <a:buNone/>
            </a:pPr>
            <a:r>
              <a:rPr sz="2500" b="1">
                <a:solidFill>
                  <a:srgbClr val="FFFFFF"/>
                </a:solidFill>
                <a:latin typeface="Segoe UI"/>
              </a:rPr>
              <a:t>Overfitting: Memorizing Instead of Learning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Overfitting = the model memorizes training data instead of learning the real pattern.</a:t>
            </a:r>
          </a:p>
          <a:p>
            <a:pPr algn="l" indent="-256032" marL="256032">
              <a:lnSpc>
                <a:spcPct val="105000"/>
              </a:lnSpc>
              <a:spcAft>
                <a:spcPts val="1100"/>
              </a:spcAft>
              <a:buClr>
                <a:srgbClr val="2C6E3F"/>
              </a:buClr>
              <a:buFont typeface="Segoe UI"/>
              <a:buChar char="▸"/>
            </a:pPr>
            <a:r>
              <a:rPr sz="2100" b="0">
                <a:solidFill>
                  <a:srgbClr val="1C241E"/>
                </a:solidFill>
                <a:latin typeface="Segoe UI"/>
              </a:rPr>
              <a:t>Signature: near-perfect on training data, but poor on new (test)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Like a student who memorized answers but can't handle a reworded question.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Causes: too little data, or a model too complex for the problem.</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train/test split is how we DETECT overfitting.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Great on training, bad on new = overfitting.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TRAINING ACCURACY VS. TEST ACCURACY</a:t>
            </a:r>
          </a:p>
          <a:p>
            <a:pPr algn="l">
              <a:lnSpc>
                <a:spcPct val="100000"/>
              </a:lnSpc>
              <a:spcAft>
                <a:spcPts val="600"/>
              </a:spcAft>
              <a:buNone/>
            </a:pPr>
            <a:r>
              <a:rPr sz="2500" b="1">
                <a:solidFill>
                  <a:srgbClr val="FFFFFF"/>
                </a:solidFill>
                <a:latin typeface="Segoe UI"/>
              </a:rPr>
              <a:t>Overfitting in One Picture</a:t>
            </a:r>
          </a:p>
        </p:txBody>
      </p:sp>
      <p:pic>
        <p:nvPicPr>
          <p:cNvPr id="6" name="Picture 5" descr="overfitting_curve.png"/>
          <p:cNvPicPr>
            <a:picLocks noChangeAspect="1"/>
          </p:cNvPicPr>
          <p:nvPr/>
        </p:nvPicPr>
        <p:blipFill>
          <a:blip r:embed="rId2"/>
          <a:stretch>
            <a:fillRect/>
          </a:stretch>
        </p:blipFill>
        <p:spPr>
          <a:xfrm>
            <a:off x="3024151" y="1325880"/>
            <a:ext cx="614339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As the tree gets deeper, training accuracy keeps climbing - but test accuracy levels off. The growing gap IS overfitting.</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HOW EVERY SUPERVISED PROJECT RUNS</a:t>
            </a:r>
          </a:p>
          <a:p>
            <a:pPr algn="l">
              <a:lnSpc>
                <a:spcPct val="100000"/>
              </a:lnSpc>
              <a:spcAft>
                <a:spcPts val="600"/>
              </a:spcAft>
              <a:buNone/>
            </a:pPr>
            <a:r>
              <a:rPr sz="2500" b="1">
                <a:solidFill>
                  <a:srgbClr val="FFFFFF"/>
                </a:solidFill>
                <a:latin typeface="Segoe UI"/>
              </a:rPr>
              <a:t>The Train / Test Workflow</a:t>
            </a:r>
          </a:p>
        </p:txBody>
      </p:sp>
      <p:sp>
        <p:nvSpPr>
          <p:cNvPr id="6" name="Rounded Rectangle 5"/>
          <p:cNvSpPr/>
          <p:nvPr/>
        </p:nvSpPr>
        <p:spPr>
          <a:xfrm>
            <a:off x="731520" y="2468880"/>
            <a:ext cx="1965960" cy="155448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1520" y="2560320"/>
            <a:ext cx="1965960" cy="1371600"/>
          </a:xfrm>
          <a:prstGeom prst="rect">
            <a:avLst/>
          </a:prstGeom>
          <a:noFill/>
        </p:spPr>
        <p:txBody>
          <a:bodyPr wrap="square" anchor="ctr" lIns="0" rIns="0" tIns="0" bIns="0">
            <a:spAutoFit/>
          </a:bodyPr>
          <a:lstStyle/>
          <a:p>
            <a:pPr algn="ctr">
              <a:lnSpc>
                <a:spcPct val="105000"/>
              </a:lnSpc>
              <a:spcAft>
                <a:spcPts val="200"/>
              </a:spcAft>
              <a:buNone/>
            </a:pPr>
            <a:r>
              <a:rPr sz="2600" b="0">
                <a:solidFill>
                  <a:srgbClr val="1E4D2B"/>
                </a:solidFill>
                <a:latin typeface="Segoe UI Emoji"/>
              </a:rPr>
              <a:t>📥</a:t>
            </a:r>
          </a:p>
          <a:p>
            <a:pPr algn="ctr">
              <a:lnSpc>
                <a:spcPct val="100000"/>
              </a:lnSpc>
              <a:spcAft>
                <a:spcPts val="600"/>
              </a:spcAft>
              <a:buNone/>
            </a:pPr>
            <a:r>
              <a:rPr sz="1300" b="1">
                <a:solidFill>
                  <a:srgbClr val="1E4D2B"/>
                </a:solidFill>
                <a:latin typeface="Segoe UI"/>
              </a:rPr>
              <a:t>All data</a:t>
            </a:r>
          </a:p>
        </p:txBody>
      </p:sp>
      <p:sp>
        <p:nvSpPr>
          <p:cNvPr id="8" name="Chevron 7"/>
          <p:cNvSpPr/>
          <p:nvPr/>
        </p:nvSpPr>
        <p:spPr>
          <a:xfrm>
            <a:off x="2715768" y="3063240"/>
            <a:ext cx="384048" cy="457200"/>
          </a:xfrm>
          <a:prstGeom prst="chevron">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3108960" y="2468880"/>
            <a:ext cx="1965960" cy="155448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108960" y="2560320"/>
            <a:ext cx="1965960" cy="1371600"/>
          </a:xfrm>
          <a:prstGeom prst="rect">
            <a:avLst/>
          </a:prstGeom>
          <a:noFill/>
        </p:spPr>
        <p:txBody>
          <a:bodyPr wrap="square" anchor="ctr" lIns="0" rIns="0" tIns="0" bIns="0">
            <a:spAutoFit/>
          </a:bodyPr>
          <a:lstStyle/>
          <a:p>
            <a:pPr algn="ctr">
              <a:lnSpc>
                <a:spcPct val="105000"/>
              </a:lnSpc>
              <a:spcAft>
                <a:spcPts val="200"/>
              </a:spcAft>
              <a:buNone/>
            </a:pPr>
            <a:r>
              <a:rPr sz="2600" b="0">
                <a:solidFill>
                  <a:srgbClr val="1E4D2B"/>
                </a:solidFill>
                <a:latin typeface="Segoe UI Emoji"/>
              </a:rPr>
              <a:t>✂️</a:t>
            </a:r>
          </a:p>
          <a:p>
            <a:pPr algn="ctr">
              <a:lnSpc>
                <a:spcPct val="100000"/>
              </a:lnSpc>
              <a:spcAft>
                <a:spcPts val="600"/>
              </a:spcAft>
              <a:buNone/>
            </a:pPr>
            <a:r>
              <a:rPr sz="1300" b="1">
                <a:solidFill>
                  <a:srgbClr val="1E4D2B"/>
                </a:solidFill>
                <a:latin typeface="Segoe UI"/>
              </a:rPr>
              <a:t>Split</a:t>
            </a:r>
          </a:p>
        </p:txBody>
      </p:sp>
      <p:sp>
        <p:nvSpPr>
          <p:cNvPr id="11" name="Chevron 10"/>
          <p:cNvSpPr/>
          <p:nvPr/>
        </p:nvSpPr>
        <p:spPr>
          <a:xfrm>
            <a:off x="5093208" y="3063240"/>
            <a:ext cx="384048" cy="457200"/>
          </a:xfrm>
          <a:prstGeom prst="chevron">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5486400" y="2468880"/>
            <a:ext cx="1965960" cy="155448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486400" y="2560320"/>
            <a:ext cx="1965960" cy="1371600"/>
          </a:xfrm>
          <a:prstGeom prst="rect">
            <a:avLst/>
          </a:prstGeom>
          <a:noFill/>
        </p:spPr>
        <p:txBody>
          <a:bodyPr wrap="square" anchor="ctr" lIns="0" rIns="0" tIns="0" bIns="0">
            <a:spAutoFit/>
          </a:bodyPr>
          <a:lstStyle/>
          <a:p>
            <a:pPr algn="ctr">
              <a:lnSpc>
                <a:spcPct val="105000"/>
              </a:lnSpc>
              <a:spcAft>
                <a:spcPts val="200"/>
              </a:spcAft>
              <a:buNone/>
            </a:pPr>
            <a:r>
              <a:rPr sz="2600" b="0">
                <a:solidFill>
                  <a:srgbClr val="1E4D2B"/>
                </a:solidFill>
                <a:latin typeface="Segoe UI Emoji"/>
              </a:rPr>
              <a:t>🏋️</a:t>
            </a:r>
          </a:p>
          <a:p>
            <a:pPr algn="ctr">
              <a:lnSpc>
                <a:spcPct val="100000"/>
              </a:lnSpc>
              <a:spcAft>
                <a:spcPts val="600"/>
              </a:spcAft>
              <a:buNone/>
            </a:pPr>
            <a:r>
              <a:rPr sz="1300" b="1">
                <a:solidFill>
                  <a:srgbClr val="1E4D2B"/>
                </a:solidFill>
                <a:latin typeface="Segoe UI"/>
              </a:rPr>
              <a:t>Train</a:t>
            </a:r>
            <a:br/>
            <a:r>
              <a:rPr sz="1300" b="1">
                <a:solidFill>
                  <a:srgbClr val="1E4D2B"/>
                </a:solidFill>
                <a:latin typeface="Segoe UI"/>
              </a:rPr>
              <a:t>(80%)</a:t>
            </a:r>
          </a:p>
        </p:txBody>
      </p:sp>
      <p:sp>
        <p:nvSpPr>
          <p:cNvPr id="14" name="Chevron 13"/>
          <p:cNvSpPr/>
          <p:nvPr/>
        </p:nvSpPr>
        <p:spPr>
          <a:xfrm>
            <a:off x="7470648" y="3063240"/>
            <a:ext cx="384048" cy="457200"/>
          </a:xfrm>
          <a:prstGeom prst="chevron">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7863840" y="2468880"/>
            <a:ext cx="1965960" cy="155448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2560320"/>
            <a:ext cx="1965960" cy="1371600"/>
          </a:xfrm>
          <a:prstGeom prst="rect">
            <a:avLst/>
          </a:prstGeom>
          <a:noFill/>
        </p:spPr>
        <p:txBody>
          <a:bodyPr wrap="square" anchor="ctr" lIns="0" rIns="0" tIns="0" bIns="0">
            <a:spAutoFit/>
          </a:bodyPr>
          <a:lstStyle/>
          <a:p>
            <a:pPr algn="ctr">
              <a:lnSpc>
                <a:spcPct val="105000"/>
              </a:lnSpc>
              <a:spcAft>
                <a:spcPts val="200"/>
              </a:spcAft>
              <a:buNone/>
            </a:pPr>
            <a:r>
              <a:rPr sz="2600" b="0">
                <a:solidFill>
                  <a:srgbClr val="1E4D2B"/>
                </a:solidFill>
                <a:latin typeface="Segoe UI Emoji"/>
              </a:rPr>
              <a:t>🧪</a:t>
            </a:r>
          </a:p>
          <a:p>
            <a:pPr algn="ctr">
              <a:lnSpc>
                <a:spcPct val="100000"/>
              </a:lnSpc>
              <a:spcAft>
                <a:spcPts val="600"/>
              </a:spcAft>
              <a:buNone/>
            </a:pPr>
            <a:r>
              <a:rPr sz="1300" b="1">
                <a:solidFill>
                  <a:srgbClr val="1E4D2B"/>
                </a:solidFill>
                <a:latin typeface="Segoe UI"/>
              </a:rPr>
              <a:t>Test</a:t>
            </a:r>
            <a:br/>
            <a:r>
              <a:rPr sz="1300" b="1">
                <a:solidFill>
                  <a:srgbClr val="1E4D2B"/>
                </a:solidFill>
                <a:latin typeface="Segoe UI"/>
              </a:rPr>
              <a:t>(20%)</a:t>
            </a:r>
          </a:p>
        </p:txBody>
      </p:sp>
      <p:sp>
        <p:nvSpPr>
          <p:cNvPr id="17" name="Chevron 16"/>
          <p:cNvSpPr/>
          <p:nvPr/>
        </p:nvSpPr>
        <p:spPr>
          <a:xfrm>
            <a:off x="9848088" y="3063240"/>
            <a:ext cx="384048" cy="457200"/>
          </a:xfrm>
          <a:prstGeom prst="chevron">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10241280" y="2468880"/>
            <a:ext cx="1965960" cy="155448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0241280" y="2560320"/>
            <a:ext cx="1965960" cy="1371600"/>
          </a:xfrm>
          <a:prstGeom prst="rect">
            <a:avLst/>
          </a:prstGeom>
          <a:noFill/>
        </p:spPr>
        <p:txBody>
          <a:bodyPr wrap="square" anchor="ctr" lIns="0" rIns="0" tIns="0" bIns="0">
            <a:spAutoFit/>
          </a:bodyPr>
          <a:lstStyle/>
          <a:p>
            <a:pPr algn="ctr">
              <a:lnSpc>
                <a:spcPct val="105000"/>
              </a:lnSpc>
              <a:spcAft>
                <a:spcPts val="200"/>
              </a:spcAft>
              <a:buNone/>
            </a:pPr>
            <a:r>
              <a:rPr sz="2600" b="0">
                <a:solidFill>
                  <a:srgbClr val="1E4D2B"/>
                </a:solidFill>
                <a:latin typeface="Segoe UI Emoji"/>
              </a:rPr>
              <a:t>📊</a:t>
            </a:r>
          </a:p>
          <a:p>
            <a:pPr algn="ctr">
              <a:lnSpc>
                <a:spcPct val="100000"/>
              </a:lnSpc>
              <a:spcAft>
                <a:spcPts val="600"/>
              </a:spcAft>
              <a:buNone/>
            </a:pPr>
            <a:r>
              <a:rPr sz="1300" b="1">
                <a:solidFill>
                  <a:srgbClr val="1E4D2B"/>
                </a:solidFill>
                <a:latin typeface="Segoe UI"/>
              </a:rPr>
              <a:t>Evaluate</a:t>
            </a:r>
          </a:p>
        </p:txBody>
      </p:sp>
      <p:sp>
        <p:nvSpPr>
          <p:cNvPr id="20" name="TextBox 19"/>
          <p:cNvSpPr txBox="1"/>
          <p:nvPr/>
        </p:nvSpPr>
        <p:spPr>
          <a:xfrm>
            <a:off x="640080" y="4343400"/>
            <a:ext cx="10927080" cy="914400"/>
          </a:xfrm>
          <a:prstGeom prst="rect">
            <a:avLst/>
          </a:prstGeom>
          <a:noFill/>
        </p:spPr>
        <p:txBody>
          <a:bodyPr wrap="square" anchor="t" lIns="0" rIns="0" tIns="0" bIns="0">
            <a:spAutoFit/>
          </a:bodyPr>
          <a:lstStyle/>
          <a:p>
            <a:pPr algn="ctr">
              <a:lnSpc>
                <a:spcPct val="115000"/>
              </a:lnSpc>
              <a:spcAft>
                <a:spcPts val="600"/>
              </a:spcAft>
              <a:buNone/>
            </a:pPr>
            <a:r>
              <a:rPr sz="1500" b="0">
                <a:solidFill>
                  <a:srgbClr val="1C241E"/>
                </a:solidFill>
                <a:latin typeface="Segoe UI"/>
              </a:rPr>
              <a:t>The test set is sealed away during training, then used to grade the model on fresh examples - just like a real exam.</a:t>
            </a:r>
          </a:p>
        </p:txBody>
      </p:sp>
      <p:sp>
        <p:nvSpPr>
          <p:cNvPr id="21" name="Rectangle 20"/>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3" name="TextBox 22"/>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24" name="Picture 23"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17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Supervised learning intuition</a:t>
            </a:r>
          </a:p>
          <a:p>
            <a:pPr algn="l">
              <a:lnSpc>
                <a:spcPct val="105000"/>
              </a:lnSpc>
              <a:spcAft>
                <a:spcPts val="600"/>
              </a:spcAft>
              <a:buNone/>
            </a:pPr>
            <a:r>
              <a:rPr sz="1250" b="0">
                <a:solidFill>
                  <a:srgbClr val="5C6B5E"/>
                </a:solidFill>
                <a:latin typeface="Segoe UI"/>
              </a:rPr>
              <a:t>Learning from labeled examples + diagrams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Classification &amp; the spam-filter story</a:t>
            </a:r>
          </a:p>
          <a:p>
            <a:pPr algn="l">
              <a:lnSpc>
                <a:spcPct val="105000"/>
              </a:lnSpc>
              <a:spcAft>
                <a:spcPts val="600"/>
              </a:spcAft>
              <a:buNone/>
            </a:pPr>
            <a:r>
              <a:rPr sz="1250" b="0">
                <a:solidFill>
                  <a:srgbClr val="5C6B5E"/>
                </a:solidFill>
                <a:latin typeface="Segoe UI"/>
              </a:rPr>
              <a:t>Predicting a category</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Training vs testing</a:t>
            </a:r>
          </a:p>
          <a:p>
            <a:pPr algn="l">
              <a:lnSpc>
                <a:spcPct val="105000"/>
              </a:lnSpc>
              <a:spcAft>
                <a:spcPts val="600"/>
              </a:spcAft>
              <a:buNone/>
            </a:pPr>
            <a:r>
              <a:rPr sz="1250" b="0">
                <a:solidFill>
                  <a:srgbClr val="5C6B5E"/>
                </a:solidFill>
                <a:latin typeface="Segoe UI"/>
              </a:rPr>
              <a:t>Why we never grade on seen questions</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split, train &amp; grade by hand</a:t>
            </a:r>
          </a:p>
          <a:p>
            <a:pPr algn="l">
              <a:lnSpc>
                <a:spcPct val="105000"/>
              </a:lnSpc>
              <a:spcAft>
                <a:spcPts val="600"/>
              </a:spcAft>
              <a:buNone/>
            </a:pPr>
            <a:r>
              <a:rPr sz="1250" b="0">
                <a:solidFill>
                  <a:srgbClr val="5C6B5E"/>
                </a:solidFill>
                <a:latin typeface="Segoe UI"/>
              </a:rPr>
              <a:t>Be the data scientist - no code</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Recap + warm-up</a:t>
            </a:r>
          </a:p>
          <a:p>
            <a:pPr algn="l">
              <a:lnSpc>
                <a:spcPct val="105000"/>
              </a:lnSpc>
              <a:spcAft>
                <a:spcPts val="600"/>
              </a:spcAft>
              <a:buNone/>
            </a:pPr>
            <a:r>
              <a:rPr sz="1250" b="0">
                <a:solidFill>
                  <a:srgbClr val="5C6B5E"/>
                </a:solidFill>
                <a:latin typeface="Segoe UI"/>
              </a:rPr>
              <a:t>Features &amp; labels</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Wrap-up &amp; exit</a:t>
            </a:r>
          </a:p>
          <a:p>
            <a:pPr algn="l">
              <a:lnSpc>
                <a:spcPct val="105000"/>
              </a:lnSpc>
              <a:spcAft>
                <a:spcPts val="600"/>
              </a:spcAft>
              <a:buNone/>
            </a:pPr>
            <a:r>
              <a:rPr sz="1250" b="0">
                <a:solidFill>
                  <a:srgbClr val="5C6B5E"/>
                </a:solidFill>
                <a:latin typeface="Segoe UI"/>
              </a:rPr>
              <a:t>Lab 3 / Quiz 3 + takeaways</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WHOLE LOOP IN FIVE LINES</a:t>
            </a:r>
          </a:p>
          <a:p>
            <a:pPr algn="l">
              <a:lnSpc>
                <a:spcPct val="100000"/>
              </a:lnSpc>
              <a:spcAft>
                <a:spcPts val="600"/>
              </a:spcAft>
              <a:buNone/>
            </a:pPr>
            <a:r>
              <a:rPr sz="2500" b="1">
                <a:solidFill>
                  <a:srgbClr val="FFFFFF"/>
                </a:solidFill>
                <a:latin typeface="Segoe UI"/>
              </a:rPr>
              <a:t>Train, Predict, Score - in Code</a:t>
            </a:r>
          </a:p>
        </p:txBody>
      </p:sp>
      <p:sp>
        <p:nvSpPr>
          <p:cNvPr id="6" name="Rounded Rectangle 5"/>
          <p:cNvSpPr/>
          <p:nvPr/>
        </p:nvSpPr>
        <p:spPr>
          <a:xfrm>
            <a:off x="640080" y="1508760"/>
            <a:ext cx="10927080" cy="2715768"/>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1848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65960"/>
            <a:ext cx="10378440" cy="2167128"/>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sklearn.tree import DecisionTreeClassifier</a:t>
            </a:r>
          </a:p>
          <a:p>
            <a:pPr algn="l">
              <a:lnSpc>
                <a:spcPct val="100000"/>
              </a:lnSpc>
              <a:spcAft>
                <a:spcPts val="200"/>
              </a:spcAft>
              <a:buNone/>
            </a:pPr>
            <a:r>
              <a:rPr sz="1300" b="0">
                <a:solidFill>
                  <a:srgbClr val="ECF3EC"/>
                </a:solidFill>
                <a:latin typeface="Consolas"/>
              </a:rPr>
              <a:t>from sklearn.metrics import accuracy_score</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 = DecisionTreeClassifier(max_depth=3)   # create</a:t>
            </a:r>
          </a:p>
          <a:p>
            <a:pPr algn="l">
              <a:lnSpc>
                <a:spcPct val="100000"/>
              </a:lnSpc>
              <a:spcAft>
                <a:spcPts val="200"/>
              </a:spcAft>
              <a:buNone/>
            </a:pPr>
            <a:r>
              <a:rPr sz="1300" b="0">
                <a:solidFill>
                  <a:srgbClr val="ECF3EC"/>
                </a:solidFill>
                <a:latin typeface="Consolas"/>
              </a:rPr>
              <a:t>model.fit(X_train, y_train)                   # train (learn!)</a:t>
            </a:r>
          </a:p>
          <a:p>
            <a:pPr algn="l">
              <a:lnSpc>
                <a:spcPct val="100000"/>
              </a:lnSpc>
              <a:spcAft>
                <a:spcPts val="200"/>
              </a:spcAft>
              <a:buNone/>
            </a:pPr>
            <a:r>
              <a:rPr sz="1300" b="0">
                <a:solidFill>
                  <a:srgbClr val="ECF3EC"/>
                </a:solidFill>
                <a:latin typeface="Consolas"/>
              </a:rPr>
              <a:t>preds = model.predict(X_test)                 # predict on held-back data</a:t>
            </a:r>
          </a:p>
          <a:p>
            <a:pPr algn="l">
              <a:lnSpc>
                <a:spcPct val="100000"/>
              </a:lnSpc>
              <a:spcAft>
                <a:spcPts val="200"/>
              </a:spcAft>
              <a:buNone/>
            </a:pPr>
            <a:r>
              <a:rPr sz="1300" b="0">
                <a:solidFill>
                  <a:srgbClr val="ECF3EC"/>
                </a:solidFill>
                <a:latin typeface="Consolas"/>
              </a:rPr>
              <a:t>print(accuracy_score(y_test, preds))          # e.g. 0.92</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MEASURING SUCCESS</a:t>
            </a:r>
          </a:p>
          <a:p>
            <a:pPr algn="l">
              <a:lnSpc>
                <a:spcPct val="100000"/>
              </a:lnSpc>
              <a:spcAft>
                <a:spcPts val="600"/>
              </a:spcAft>
              <a:buNone/>
            </a:pPr>
            <a:r>
              <a:rPr sz="2500" b="1">
                <a:solidFill>
                  <a:srgbClr val="FFFFFF"/>
                </a:solidFill>
                <a:latin typeface="Segoe UI"/>
              </a:rPr>
              <a:t>How We Grade: Accuracy (and Its Limits)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Accuracy = % of test emails labeled correctly (e.g., 92 of 100 = 92%).</a:t>
            </a:r>
          </a:p>
          <a:p>
            <a:pPr algn="l" indent="-256032" marL="256032">
              <a:lnSpc>
                <a:spcPct val="105000"/>
              </a:lnSpc>
              <a:spcAft>
                <a:spcPts val="1100"/>
              </a:spcAft>
              <a:buClr>
                <a:srgbClr val="2C6E3F"/>
              </a:buClr>
              <a:buFont typeface="Segoe UI"/>
              <a:buChar char="▸"/>
            </a:pPr>
            <a:r>
              <a:rPr sz="2100" b="0">
                <a:solidFill>
                  <a:srgbClr val="1C241E"/>
                </a:solidFill>
                <a:latin typeface="Segoe UI"/>
              </a:rPr>
              <a:t>Simple and intuitive - a good first score.</a:t>
            </a:r>
          </a:p>
          <a:p>
            <a:pPr algn="l" indent="-256032" marL="256032">
              <a:lnSpc>
                <a:spcPct val="105000"/>
              </a:lnSpc>
              <a:spcAft>
                <a:spcPts val="1100"/>
              </a:spcAft>
              <a:buClr>
                <a:srgbClr val="2C6E3F"/>
              </a:buClr>
              <a:buFont typeface="Segoe UI"/>
              <a:buChar char="▸"/>
            </a:pPr>
            <a:r>
              <a:rPr sz="2100" b="0">
                <a:solidFill>
                  <a:srgbClr val="1C241E"/>
                </a:solidFill>
                <a:latin typeface="Segoe UI"/>
              </a:rPr>
              <a:t>But recall class imbalance (Week 2): accuracy alone can mislead.</a:t>
            </a:r>
          </a:p>
          <a:p>
            <a:pPr algn="l" indent="-256032" marL="256032">
              <a:lnSpc>
                <a:spcPct val="105000"/>
              </a:lnSpc>
              <a:spcAft>
                <a:spcPts val="1100"/>
              </a:spcAft>
              <a:buClr>
                <a:srgbClr val="2C6E3F"/>
              </a:buClr>
              <a:buFont typeface="Segoe UI"/>
              <a:buChar char="▸"/>
            </a:pPr>
            <a:r>
              <a:rPr sz="2100" b="0">
                <a:solidFill>
                  <a:srgbClr val="1C241E"/>
                </a:solidFill>
                <a:latin typeface="Segoe UI"/>
              </a:rPr>
              <a:t>If 95% of email is ham, always guessing 'ham' scores 95% yet catches no spam.</a:t>
            </a:r>
          </a:p>
          <a:p>
            <a:pPr algn="l" indent="-256032" marL="256032">
              <a:lnSpc>
                <a:spcPct val="105000"/>
              </a:lnSpc>
              <a:spcAft>
                <a:spcPts val="1100"/>
              </a:spcAft>
              <a:buClr>
                <a:srgbClr val="2C6E3F"/>
              </a:buClr>
              <a:buFont typeface="Segoe UI"/>
              <a:buChar char="▸"/>
            </a:pPr>
            <a:r>
              <a:rPr sz="2100" b="0">
                <a:solidFill>
                  <a:srgbClr val="1C241E"/>
                </a:solidFill>
                <a:latin typeface="Segoe UI"/>
              </a:rPr>
              <a:t>Next week: precision, recall, and the confusion matrix fix this.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Accuracy now; better metrics in Week 4.</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7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Why did it ace training but fail real email?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team's spam filter scored 99% on training data but only 70% on new email.</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is this problem called?</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likely went wrong?</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thing they could try to fix it.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Be the Data Scientist: Split, Train &amp; Grade by Hand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 get a printed table of 10 labeled emails (the four features + spam/ham label). Play all three roles of an ML pipeline - split, 'train' a rule, and honestly grade it - with NO code.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SPLIT: circle rows 1-8 as TRAIN and rows 9-10 as TEST; cover the TEST labels so you can't see them.</a:t>
            </a:r>
          </a:p>
          <a:p>
            <a:pPr algn="l" indent="-256032" marL="256032">
              <a:lnSpc>
                <a:spcPct val="105000"/>
              </a:lnSpc>
              <a:spcAft>
                <a:spcPts val="1100"/>
              </a:spcAft>
              <a:buClr>
                <a:srgbClr val="2C6E3F"/>
              </a:buClr>
              <a:buFont typeface="Segoe UI"/>
              <a:buChar char="▸"/>
            </a:pPr>
            <a:r>
              <a:rPr sz="1800" b="0">
                <a:solidFill>
                  <a:srgbClr val="1C241E"/>
                </a:solidFill>
                <a:latin typeface="Segoe UI"/>
              </a:rPr>
              <a:t>TRAIN: using only the 8 train rows, write one if-then rule (e.g., 'num_links&gt;=4 OR urgent_words&gt;=2 -&gt; spam').</a:t>
            </a:r>
          </a:p>
          <a:p>
            <a:pPr algn="l" indent="-256032" marL="256032">
              <a:lnSpc>
                <a:spcPct val="105000"/>
              </a:lnSpc>
              <a:spcAft>
                <a:spcPts val="1100"/>
              </a:spcAft>
              <a:buClr>
                <a:srgbClr val="2C6E3F"/>
              </a:buClr>
              <a:buFont typeface="Segoe UI"/>
              <a:buChar char="▸"/>
            </a:pPr>
            <a:r>
              <a:rPr sz="1800" b="0">
                <a:solidFill>
                  <a:srgbClr val="1C241E"/>
                </a:solidFill>
                <a:latin typeface="Segoe UI"/>
              </a:rPr>
              <a:t>SCORE ON TRAIN: apply your rule to the 8 train rows; train accuracy = correct / 8.</a:t>
            </a:r>
          </a:p>
          <a:p>
            <a:pPr algn="l" indent="-256032" marL="256032">
              <a:lnSpc>
                <a:spcPct val="105000"/>
              </a:lnSpc>
              <a:spcAft>
                <a:spcPts val="1100"/>
              </a:spcAft>
              <a:buClr>
                <a:srgbClr val="2C6E3F"/>
              </a:buClr>
              <a:buFont typeface="Segoe UI"/>
              <a:buChar char="▸"/>
            </a:pPr>
            <a:r>
              <a:rPr sz="1800" b="0">
                <a:solidFill>
                  <a:srgbClr val="1C241E"/>
                </a:solidFill>
                <a:latin typeface="Segoe UI"/>
              </a:rPr>
              <a:t>SCORE ON TEST: apply the SAME rule to the 2 hidden rows, then uncover them; test accuracy = correct / 2.</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your rule, per-row right/wrong marks, both accuracies, and one sentence on what a big train-vs-test gap means.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3 &amp; Quiz 3</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3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Load the labeled email dataset with pandas (the table you saw today).</a:t>
            </a:r>
          </a:p>
          <a:p>
            <a:pPr algn="l" indent="-256032" marL="256032">
              <a:lnSpc>
                <a:spcPct val="105000"/>
              </a:lnSpc>
              <a:spcAft>
                <a:spcPts val="900"/>
              </a:spcAft>
              <a:buClr>
                <a:srgbClr val="2C6E3F"/>
              </a:buClr>
              <a:buFont typeface="Segoe UI"/>
              <a:buChar char="▸"/>
            </a:pPr>
            <a:r>
              <a:rPr sz="1550" b="0">
                <a:solidFill>
                  <a:srgbClr val="1C241E"/>
                </a:solidFill>
                <a:latin typeface="Segoe UI"/>
              </a:rPr>
              <a:t>Split it with train_test_split (the golden rule, in code).</a:t>
            </a:r>
          </a:p>
          <a:p>
            <a:pPr algn="l" indent="-256032" marL="256032">
              <a:lnSpc>
                <a:spcPct val="105000"/>
              </a:lnSpc>
              <a:spcAft>
                <a:spcPts val="900"/>
              </a:spcAft>
              <a:buClr>
                <a:srgbClr val="2C6E3F"/>
              </a:buClr>
              <a:buFont typeface="Segoe UI"/>
              <a:buChar char="▸"/>
            </a:pPr>
            <a:r>
              <a:rPr sz="1550" b="0">
                <a:solidFill>
                  <a:srgbClr val="1C241E"/>
                </a:solidFill>
                <a:latin typeface="Segoe UI"/>
              </a:rPr>
              <a:t>Train a DecisionTreeClassifier and predict on the test set.</a:t>
            </a:r>
          </a:p>
          <a:p>
            <a:pPr algn="l" indent="-256032" marL="256032">
              <a:lnSpc>
                <a:spcPct val="105000"/>
              </a:lnSpc>
              <a:spcAft>
                <a:spcPts val="900"/>
              </a:spcAft>
              <a:buClr>
                <a:srgbClr val="2C6E3F"/>
              </a:buClr>
              <a:buFont typeface="Segoe UI"/>
              <a:buChar char="▸"/>
            </a:pPr>
            <a:r>
              <a:rPr sz="1550" b="0">
                <a:solidFill>
                  <a:srgbClr val="1C241E"/>
                </a:solidFill>
                <a:latin typeface="Segoe UI"/>
              </a:rPr>
              <a:t>Report accuracy and try the model on a new email.</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3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Define supervised learning and give an example.</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why we keep a separate test set.</a:t>
            </a:r>
          </a:p>
          <a:p>
            <a:pPr algn="l" indent="-256032" marL="256032">
              <a:lnSpc>
                <a:spcPct val="105000"/>
              </a:lnSpc>
              <a:spcAft>
                <a:spcPts val="900"/>
              </a:spcAft>
              <a:buClr>
                <a:srgbClr val="2C6E3F"/>
              </a:buClr>
              <a:buFont typeface="Segoe UI"/>
              <a:buChar char="▸"/>
            </a:pPr>
            <a:r>
              <a:rPr sz="1550" b="0">
                <a:solidFill>
                  <a:srgbClr val="1C241E"/>
                </a:solidFill>
                <a:latin typeface="Segoe UI"/>
              </a:rPr>
              <a:t>Identify features vs the label in a small dataset.</a:t>
            </a:r>
          </a:p>
          <a:p>
            <a:pPr algn="l" indent="-256032" marL="256032">
              <a:lnSpc>
                <a:spcPct val="105000"/>
              </a:lnSpc>
              <a:spcAft>
                <a:spcPts val="900"/>
              </a:spcAft>
              <a:buClr>
                <a:srgbClr val="2C6E3F"/>
              </a:buClr>
              <a:buFont typeface="Segoe UI"/>
              <a:buChar char="▸"/>
            </a:pPr>
            <a:r>
              <a:rPr sz="1550" b="0">
                <a:solidFill>
                  <a:srgbClr val="1C241E"/>
                </a:solidFill>
                <a:latin typeface="Segoe UI"/>
              </a:rPr>
              <a:t>Recognize overfitting from a train-vs-test accuracy gap.</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34</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Supervised learning = learning a features-to-label pattern from labeled examples.</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Classification predicts a category (spam vs ham); the model weighs features to decide.</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Always split data: train on most, grade on a held-back test set (the golden rule).</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Overfitting (great on training, poor on new data) is the trap the split detects.</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LOOKING AHEAD</a:t>
            </a:r>
          </a:p>
          <a:p>
            <a:pPr algn="l">
              <a:lnSpc>
                <a:spcPct val="100000"/>
              </a:lnSpc>
              <a:spcAft>
                <a:spcPts val="600"/>
              </a:spcAft>
              <a:buNone/>
            </a:pPr>
            <a:r>
              <a:rPr sz="2500" b="1">
                <a:solidFill>
                  <a:srgbClr val="FFFFFF"/>
                </a:solidFill>
                <a:latin typeface="Segoe UI"/>
              </a:rPr>
              <a:t>Before Wednesday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Lab 3 - 'Build Your First Spam Classifier' is released today (decision tree in Colab).</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3 is Wednesday (supervised learning; train/test; classification).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3: Supervised Learning Basics.</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decision trees and k-NN up close, plus a live spam-classifier demo.</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Assign Lab 3, Quiz 3, Handout 3.</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the Canvas exit-ticket quiz or on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is supervised learning?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do we keep a separate test set?</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you'd like more explanation 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THIS WEEK'S LEARNING OBJECTIVES</a:t>
            </a:r>
          </a:p>
          <a:p>
            <a:pPr algn="l">
              <a:lnSpc>
                <a:spcPct val="100000"/>
              </a:lnSpc>
              <a:spcAft>
                <a:spcPts val="600"/>
              </a:spcAft>
              <a:buNone/>
            </a:pPr>
            <a:r>
              <a:rPr sz="2500" b="1">
                <a:solidFill>
                  <a:srgbClr val="FFFFFF"/>
                </a:solidFill>
                <a:latin typeface="Segoe UI"/>
              </a:rPr>
              <a:t>What You'll Be Able to Do</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supervised learning as learning from labeled examples.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the difference between training data and testing data.</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Walk through how a classifier decides between classes.</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Connect classification to spam and phishing detection.</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THE BIG IDEA   ·   ~18 MIN</a:t>
            </a:r>
          </a:p>
          <a:p>
            <a:pPr algn="l">
              <a:lnSpc>
                <a:spcPct val="100000"/>
              </a:lnSpc>
              <a:spcAft>
                <a:spcPts val="600"/>
              </a:spcAft>
              <a:buNone/>
            </a:pPr>
            <a:r>
              <a:rPr sz="3800" b="1">
                <a:solidFill>
                  <a:srgbClr val="FFFFFF"/>
                </a:solidFill>
                <a:latin typeface="Segoe UI"/>
              </a:rPr>
              <a:t>Supervised Learning Intuition</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Supervised Learning = Learning From Labeled Examples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We show a model many examples, each tagged with the correct answer (the label).</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model learns the pattern linking features to the label.</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Then it labels brand-new examples it has never seen.</a:t>
            </a:r>
          </a:p>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 a teacher provided the right answers during training.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It's the most common, practical style of ML in security.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 teacher (the labels) supervises the learning.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INTUITION</a:t>
            </a:r>
          </a:p>
          <a:p>
            <a:pPr algn="l">
              <a:lnSpc>
                <a:spcPct val="100000"/>
              </a:lnSpc>
              <a:spcAft>
                <a:spcPts val="600"/>
              </a:spcAft>
              <a:buNone/>
            </a:pPr>
            <a:r>
              <a:rPr sz="2500" b="1">
                <a:solidFill>
                  <a:srgbClr val="FFFFFF"/>
                </a:solidFill>
                <a:latin typeface="Segoe UI"/>
              </a:rPr>
              <a:t>The Teaching Analogy: Flashcards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Teaching a child 'dog vs not-dog' with flashcards: each card = a picture (features) + the answer (label).</a:t>
            </a:r>
          </a:p>
          <a:p>
            <a:pPr algn="l" indent="-256032" marL="256032">
              <a:lnSpc>
                <a:spcPct val="105000"/>
              </a:lnSpc>
              <a:spcAft>
                <a:spcPts val="1100"/>
              </a:spcAft>
              <a:buClr>
                <a:srgbClr val="2C6E3F"/>
              </a:buClr>
              <a:buFont typeface="Segoe UI"/>
              <a:buChar char="▸"/>
            </a:pPr>
            <a:r>
              <a:rPr sz="2100" b="0">
                <a:solidFill>
                  <a:srgbClr val="1C241E"/>
                </a:solidFill>
                <a:latin typeface="Segoe UI"/>
              </a:rPr>
              <a:t>After enough cards, the child recognizes dogs they've never seen.</a:t>
            </a:r>
          </a:p>
          <a:p>
            <a:pPr algn="l" indent="-256032" marL="256032">
              <a:lnSpc>
                <a:spcPct val="105000"/>
              </a:lnSpc>
              <a:spcAft>
                <a:spcPts val="1100"/>
              </a:spcAft>
              <a:buClr>
                <a:srgbClr val="2C6E3F"/>
              </a:buClr>
              <a:buFont typeface="Segoe UI"/>
              <a:buChar char="▸"/>
            </a:pPr>
            <a:r>
              <a:rPr sz="2100" b="0">
                <a:solidFill>
                  <a:srgbClr val="1C241E"/>
                </a:solidFill>
                <a:latin typeface="Segoe UI"/>
              </a:rPr>
              <a:t>A model learns the same way - with numbers instead of intuition.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No card states the rule 'a dog has fur and four legs' - the pattern is LEARNED, not told.</a:t>
            </a:r>
          </a:p>
          <a:p>
            <a:pPr algn="l" indent="-256032" marL="256032">
              <a:lnSpc>
                <a:spcPct val="105000"/>
              </a:lnSpc>
              <a:spcAft>
                <a:spcPts val="1100"/>
              </a:spcAft>
              <a:buClr>
                <a:srgbClr val="2C6E3F"/>
              </a:buClr>
              <a:buFont typeface="Segoe UI"/>
              <a:buChar char="▸"/>
            </a:pPr>
            <a:r>
              <a:rPr sz="2100" b="0">
                <a:solidFill>
                  <a:srgbClr val="1C241E"/>
                </a:solidFill>
                <a:latin typeface="Segoe UI"/>
              </a:rPr>
              <a:t>Contrast with last week's rule-based approach, where a human writes the rule.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Show labeled examples; the pattern is learned, not told.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EACH ROW IS AN EMAIL; THE LABEL IS THE ANSWER</a:t>
            </a:r>
          </a:p>
          <a:p>
            <a:pPr algn="l">
              <a:lnSpc>
                <a:spcPct val="100000"/>
              </a:lnSpc>
              <a:spcAft>
                <a:spcPts val="600"/>
              </a:spcAft>
              <a:buNone/>
            </a:pPr>
            <a:r>
              <a:rPr sz="2500" b="1">
                <a:solidFill>
                  <a:srgbClr val="FFFFFF"/>
                </a:solidFill>
                <a:latin typeface="Segoe UI"/>
              </a:rPr>
              <a:t>Our Labeled Data (the 'teacher')</a:t>
            </a:r>
          </a:p>
        </p:txBody>
      </p:sp>
      <p:graphicFrame>
        <p:nvGraphicFramePr>
          <p:cNvPr id="6" name="Table 5"/>
          <p:cNvGraphicFramePr>
            <a:graphicFrameLocks noGrp="1"/>
          </p:cNvGraphicFramePr>
          <p:nvPr/>
        </p:nvGraphicFramePr>
        <p:xfrm>
          <a:off x="914400" y="1737360"/>
          <a:ext cx="10332720" cy="2688336"/>
        </p:xfrm>
        <a:graphic>
          <a:graphicData uri="http://schemas.openxmlformats.org/drawingml/2006/table">
            <a:tbl>
              <a:tblPr>
                <a:tableStyleId>{5C22544A-7EE6-4342-B048-85BDC9FD1C3A}</a:tableStyleId>
              </a:tblPr>
              <a:tblGrid>
                <a:gridCol w="2066544"/>
                <a:gridCol w="2066544"/>
                <a:gridCol w="2066544"/>
                <a:gridCol w="2066544"/>
                <a:gridCol w="2066544"/>
              </a:tblGrid>
              <a:tr h="384048">
                <a:tc>
                  <a:txBody>
                    <a:bodyPr/>
                    <a:lstStyle/>
                    <a:p>
                      <a:pPr algn="ctr"/>
                      <a:r>
                        <a:rPr sz="1300" b="1">
                          <a:solidFill>
                            <a:srgbClr val="FFFFFF"/>
                          </a:solidFill>
                          <a:latin typeface="Segoe UI"/>
                        </a:rPr>
                        <a:t>#links</a:t>
                      </a:r>
                    </a:p>
                  </a:txBody>
                  <a:tcPr>
                    <a:solidFill>
                      <a:srgbClr val="1E4D2B"/>
                    </a:solidFill>
                  </a:tcPr>
                </a:tc>
                <a:tc>
                  <a:txBody>
                    <a:bodyPr/>
                    <a:lstStyle/>
                    <a:p>
                      <a:pPr algn="ctr"/>
                      <a:r>
                        <a:rPr sz="1300" b="1">
                          <a:solidFill>
                            <a:srgbClr val="FFFFFF"/>
                          </a:solidFill>
                          <a:latin typeface="Segoe UI"/>
                        </a:rPr>
                        <a:t>attach</a:t>
                      </a:r>
                    </a:p>
                  </a:txBody>
                  <a:tcPr>
                    <a:solidFill>
                      <a:srgbClr val="1E4D2B"/>
                    </a:solidFill>
                  </a:tcPr>
                </a:tc>
                <a:tc>
                  <a:txBody>
                    <a:bodyPr/>
                    <a:lstStyle/>
                    <a:p>
                      <a:pPr algn="ctr"/>
                      <a:r>
                        <a:rPr sz="1300" b="1">
                          <a:solidFill>
                            <a:srgbClr val="FFFFFF"/>
                          </a:solidFill>
                          <a:latin typeface="Segoe UI"/>
                        </a:rPr>
                        <a:t>mismatch</a:t>
                      </a:r>
                    </a:p>
                  </a:txBody>
                  <a:tcPr>
                    <a:solidFill>
                      <a:srgbClr val="1E4D2B"/>
                    </a:solidFill>
                  </a:tcPr>
                </a:tc>
                <a:tc>
                  <a:txBody>
                    <a:bodyPr/>
                    <a:lstStyle/>
                    <a:p>
                      <a:pPr algn="ctr"/>
                      <a:r>
                        <a:rPr sz="1300" b="1">
                          <a:solidFill>
                            <a:srgbClr val="FFFFFF"/>
                          </a:solidFill>
                          <a:latin typeface="Segoe UI"/>
                        </a:rPr>
                        <a:t>urgent</a:t>
                      </a:r>
                    </a:p>
                  </a:txBody>
                  <a:tcPr>
                    <a:solidFill>
                      <a:srgbClr val="1E4D2B"/>
                    </a:solidFill>
                  </a:tcPr>
                </a:tc>
                <a:tc>
                  <a:txBody>
                    <a:bodyPr/>
                    <a:lstStyle/>
                    <a:p>
                      <a:pPr algn="ctr"/>
                      <a:r>
                        <a:rPr sz="1300" b="1">
                          <a:solidFill>
                            <a:srgbClr val="FFFFFF"/>
                          </a:solidFill>
                          <a:latin typeface="Segoe UI"/>
                        </a:rPr>
                        <a:t>label</a:t>
                      </a:r>
                    </a:p>
                  </a:txBody>
                  <a:tcPr>
                    <a:solidFill>
                      <a:srgbClr val="1E4D2B"/>
                    </a:solidFill>
                  </a:tcPr>
                </a:tc>
              </a:tr>
              <a:tr h="384048">
                <a:tc>
                  <a:txBody>
                    <a:bodyPr/>
                    <a:lstStyle/>
                    <a:p>
                      <a:pPr algn="ctr"/>
                      <a:r>
                        <a:rPr sz="1300">
                          <a:solidFill>
                            <a:srgbClr val="1C241E"/>
                          </a:solidFill>
                          <a:latin typeface="Segoe UI"/>
                        </a:rPr>
                        <a:t>5</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3</a:t>
                      </a:r>
                    </a:p>
                  </a:txBody>
                  <a:tcPr>
                    <a:solidFill>
                      <a:srgbClr val="FFFFFF"/>
                    </a:solidFill>
                  </a:tcPr>
                </a:tc>
                <a:tc>
                  <a:txBody>
                    <a:bodyPr/>
                    <a:lstStyle/>
                    <a:p>
                      <a:pPr algn="ctr"/>
                      <a:r>
                        <a:rPr sz="1300" b="1">
                          <a:solidFill>
                            <a:srgbClr val="1E4D2B"/>
                          </a:solidFill>
                          <a:latin typeface="Segoe UI"/>
                        </a:rPr>
                        <a:t>spam</a:t>
                      </a:r>
                    </a:p>
                  </a:txBody>
                  <a:tcPr>
                    <a:solidFill>
                      <a:srgbClr val="C8C372"/>
                    </a:solidFill>
                  </a:tcPr>
                </a:tc>
              </a:tr>
              <a:tr h="384048">
                <a:tc>
                  <a:txBody>
                    <a:bodyPr/>
                    <a:lstStyle/>
                    <a:p>
                      <a:pPr algn="ctr"/>
                      <a:r>
                        <a:rPr sz="1300">
                          <a:solidFill>
                            <a:srgbClr val="1C241E"/>
                          </a:solidFill>
                          <a:latin typeface="Segoe UI"/>
                        </a:rPr>
                        <a:t>8</a:t>
                      </a:r>
                    </a:p>
                  </a:txBody>
                  <a:tcPr>
                    <a:solidFill>
                      <a:srgbClr val="EEF3EA"/>
                    </a:solidFill>
                  </a:tcPr>
                </a:tc>
                <a:tc>
                  <a:txBody>
                    <a:bodyPr/>
                    <a:lstStyle/>
                    <a:p>
                      <a:pPr algn="ctr"/>
                      <a:r>
                        <a:rPr sz="1300">
                          <a:solidFill>
                            <a:srgbClr val="1C241E"/>
                          </a:solidFill>
                          <a:latin typeface="Segoe UI"/>
                        </a:rPr>
                        <a:t>1</a:t>
                      </a:r>
                    </a:p>
                  </a:txBody>
                  <a:tcPr>
                    <a:solidFill>
                      <a:srgbClr val="EEF3EA"/>
                    </a:solidFill>
                  </a:tcPr>
                </a:tc>
                <a:tc>
                  <a:txBody>
                    <a:bodyPr/>
                    <a:lstStyle/>
                    <a:p>
                      <a:pPr algn="ctr"/>
                      <a:r>
                        <a:rPr sz="1300">
                          <a:solidFill>
                            <a:srgbClr val="1C241E"/>
                          </a:solidFill>
                          <a:latin typeface="Segoe UI"/>
                        </a:rPr>
                        <a:t>1</a:t>
                      </a:r>
                    </a:p>
                  </a:txBody>
                  <a:tcPr>
                    <a:solidFill>
                      <a:srgbClr val="EEF3EA"/>
                    </a:solidFill>
                  </a:tcPr>
                </a:tc>
                <a:tc>
                  <a:txBody>
                    <a:bodyPr/>
                    <a:lstStyle/>
                    <a:p>
                      <a:pPr algn="ctr"/>
                      <a:r>
                        <a:rPr sz="1300">
                          <a:solidFill>
                            <a:srgbClr val="1C241E"/>
                          </a:solidFill>
                          <a:latin typeface="Segoe UI"/>
                        </a:rPr>
                        <a:t>5</a:t>
                      </a:r>
                    </a:p>
                  </a:txBody>
                  <a:tcPr>
                    <a:solidFill>
                      <a:srgbClr val="EEF3EA"/>
                    </a:solidFill>
                  </a:tcPr>
                </a:tc>
                <a:tc>
                  <a:txBody>
                    <a:bodyPr/>
                    <a:lstStyle/>
                    <a:p>
                      <a:pPr algn="ctr"/>
                      <a:r>
                        <a:rPr sz="1300" b="1">
                          <a:solidFill>
                            <a:srgbClr val="1E4D2B"/>
                          </a:solidFill>
                          <a:latin typeface="Segoe UI"/>
                        </a:rPr>
                        <a:t>spam</a:t>
                      </a:r>
                    </a:p>
                  </a:txBody>
                  <a:tcPr>
                    <a:solidFill>
                      <a:srgbClr val="C8C372"/>
                    </a:solidFill>
                  </a:tcPr>
                </a:tc>
              </a:tr>
              <a:tr h="384048">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0</a:t>
                      </a:r>
                    </a:p>
                  </a:txBody>
                  <a:tcPr>
                    <a:solidFill>
                      <a:srgbClr val="FFFFFF"/>
                    </a:solidFill>
                  </a:tcPr>
                </a:tc>
                <a:tc>
                  <a:txBody>
                    <a:bodyPr/>
                    <a:lstStyle/>
                    <a:p>
                      <a:pPr algn="ctr"/>
                      <a:r>
                        <a:rPr sz="1300">
                          <a:solidFill>
                            <a:srgbClr val="1C241E"/>
                          </a:solidFill>
                          <a:latin typeface="Segoe UI"/>
                        </a:rPr>
                        <a:t>0</a:t>
                      </a:r>
                    </a:p>
                  </a:txBody>
                  <a:tcPr>
                    <a:solidFill>
                      <a:srgbClr val="FFFFFF"/>
                    </a:solidFill>
                  </a:tcPr>
                </a:tc>
                <a:tc>
                  <a:txBody>
                    <a:bodyPr/>
                    <a:lstStyle/>
                    <a:p>
                      <a:pPr algn="ctr"/>
                      <a:r>
                        <a:rPr sz="1300">
                          <a:solidFill>
                            <a:srgbClr val="1C241E"/>
                          </a:solidFill>
                          <a:latin typeface="Segoe UI"/>
                        </a:rPr>
                        <a:t>0</a:t>
                      </a:r>
                    </a:p>
                  </a:txBody>
                  <a:tcPr>
                    <a:solidFill>
                      <a:srgbClr val="FFFFFF"/>
                    </a:solidFill>
                  </a:tcPr>
                </a:tc>
                <a:tc>
                  <a:txBody>
                    <a:bodyPr/>
                    <a:lstStyle/>
                    <a:p>
                      <a:pPr algn="ctr"/>
                      <a:r>
                        <a:rPr sz="1300" b="1">
                          <a:solidFill>
                            <a:srgbClr val="1E4D2B"/>
                          </a:solidFill>
                          <a:latin typeface="Segoe UI"/>
                        </a:rPr>
                        <a:t>ham</a:t>
                      </a:r>
                    </a:p>
                  </a:txBody>
                  <a:tcPr>
                    <a:solidFill>
                      <a:srgbClr val="C8C372"/>
                    </a:solidFill>
                  </a:tcPr>
                </a:tc>
              </a:tr>
              <a:tr h="384048">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b="1">
                          <a:solidFill>
                            <a:srgbClr val="1E4D2B"/>
                          </a:solidFill>
                          <a:latin typeface="Segoe UI"/>
                        </a:rPr>
                        <a:t>ham</a:t>
                      </a:r>
                    </a:p>
                  </a:txBody>
                  <a:tcPr>
                    <a:solidFill>
                      <a:srgbClr val="C8C372"/>
                    </a:solidFill>
                  </a:tcPr>
                </a:tc>
              </a:tr>
              <a:tr h="384048">
                <a:tc>
                  <a:txBody>
                    <a:bodyPr/>
                    <a:lstStyle/>
                    <a:p>
                      <a:pPr algn="ctr"/>
                      <a:r>
                        <a:rPr sz="1300">
                          <a:solidFill>
                            <a:srgbClr val="1C241E"/>
                          </a:solidFill>
                          <a:latin typeface="Segoe UI"/>
                        </a:rPr>
                        <a:t>6</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1</a:t>
                      </a:r>
                    </a:p>
                  </a:txBody>
                  <a:tcPr>
                    <a:solidFill>
                      <a:srgbClr val="FFFFFF"/>
                    </a:solidFill>
                  </a:tcPr>
                </a:tc>
                <a:tc>
                  <a:txBody>
                    <a:bodyPr/>
                    <a:lstStyle/>
                    <a:p>
                      <a:pPr algn="ctr"/>
                      <a:r>
                        <a:rPr sz="1300">
                          <a:solidFill>
                            <a:srgbClr val="1C241E"/>
                          </a:solidFill>
                          <a:latin typeface="Segoe UI"/>
                        </a:rPr>
                        <a:t>2</a:t>
                      </a:r>
                    </a:p>
                  </a:txBody>
                  <a:tcPr>
                    <a:solidFill>
                      <a:srgbClr val="FFFFFF"/>
                    </a:solidFill>
                  </a:tcPr>
                </a:tc>
                <a:tc>
                  <a:txBody>
                    <a:bodyPr/>
                    <a:lstStyle/>
                    <a:p>
                      <a:pPr algn="ctr"/>
                      <a:r>
                        <a:rPr sz="1300" b="1">
                          <a:solidFill>
                            <a:srgbClr val="1E4D2B"/>
                          </a:solidFill>
                          <a:latin typeface="Segoe UI"/>
                        </a:rPr>
                        <a:t>spam</a:t>
                      </a:r>
                    </a:p>
                  </a:txBody>
                  <a:tcPr>
                    <a:solidFill>
                      <a:srgbClr val="C8C372"/>
                    </a:solidFill>
                  </a:tcPr>
                </a:tc>
              </a:tr>
              <a:tr h="384048">
                <a:tc>
                  <a:txBody>
                    <a:bodyPr/>
                    <a:lstStyle/>
                    <a:p>
                      <a:pPr algn="ctr"/>
                      <a:r>
                        <a:rPr sz="1300">
                          <a:solidFill>
                            <a:srgbClr val="1C241E"/>
                          </a:solidFill>
                          <a:latin typeface="Segoe UI"/>
                        </a:rPr>
                        <a:t>2</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0</a:t>
                      </a:r>
                    </a:p>
                  </a:txBody>
                  <a:tcPr>
                    <a:solidFill>
                      <a:srgbClr val="EEF3EA"/>
                    </a:solidFill>
                  </a:tcPr>
                </a:tc>
                <a:tc>
                  <a:txBody>
                    <a:bodyPr/>
                    <a:lstStyle/>
                    <a:p>
                      <a:pPr algn="ctr"/>
                      <a:r>
                        <a:rPr sz="1300">
                          <a:solidFill>
                            <a:srgbClr val="1C241E"/>
                          </a:solidFill>
                          <a:latin typeface="Segoe UI"/>
                        </a:rPr>
                        <a:t>1</a:t>
                      </a:r>
                    </a:p>
                  </a:txBody>
                  <a:tcPr>
                    <a:solidFill>
                      <a:srgbClr val="EEF3EA"/>
                    </a:solidFill>
                  </a:tcPr>
                </a:tc>
                <a:tc>
                  <a:txBody>
                    <a:bodyPr/>
                    <a:lstStyle/>
                    <a:p>
                      <a:pPr algn="ctr"/>
                      <a:r>
                        <a:rPr sz="1300" b="1">
                          <a:solidFill>
                            <a:srgbClr val="1E4D2B"/>
                          </a:solidFill>
                          <a:latin typeface="Segoe UI"/>
                        </a:rPr>
                        <a:t>ham</a:t>
                      </a:r>
                    </a:p>
                  </a:txBody>
                  <a:tcPr>
                    <a:solidFill>
                      <a:srgbClr val="C8C372"/>
                    </a:solidFill>
                  </a:tcPr>
                </a:tc>
              </a:tr>
            </a:tbl>
          </a:graphicData>
        </a:graphic>
      </p:graphicFrame>
      <p:sp>
        <p:nvSpPr>
          <p:cNvPr id="7" name="TextBox 6"/>
          <p:cNvSpPr txBox="1"/>
          <p:nvPr/>
        </p:nvSpPr>
        <p:spPr>
          <a:xfrm>
            <a:off x="914400" y="4754880"/>
            <a:ext cx="10332720" cy="1005840"/>
          </a:xfrm>
          <a:prstGeom prst="rect">
            <a:avLst/>
          </a:prstGeom>
          <a:noFill/>
        </p:spPr>
        <p:txBody>
          <a:bodyPr wrap="square" anchor="t" lIns="0" rIns="0" tIns="0" bIns="0">
            <a:spAutoFit/>
          </a:bodyPr>
          <a:lstStyle/>
          <a:p>
            <a:pPr algn="ctr">
              <a:lnSpc>
                <a:spcPct val="115000"/>
              </a:lnSpc>
              <a:spcAft>
                <a:spcPts val="600"/>
              </a:spcAft>
              <a:buNone/>
            </a:pPr>
            <a:r>
              <a:rPr sz="1400" b="0">
                <a:solidFill>
                  <a:srgbClr val="1C241E"/>
                </a:solidFill>
                <a:latin typeface="Segoe UI"/>
              </a:rPr>
              <a:t>Four FEATURES (links, attachment, sender mismatch, urgent words) and one LABEL (spam/ham). This is the exact dataset you'll train on in Lab 3.</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1" name="Picture 1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HOW MANY OF EACH CLASS?</a:t>
            </a:r>
          </a:p>
          <a:p>
            <a:pPr algn="l">
              <a:lnSpc>
                <a:spcPct val="100000"/>
              </a:lnSpc>
              <a:spcAft>
                <a:spcPts val="600"/>
              </a:spcAft>
              <a:buNone/>
            </a:pPr>
            <a:r>
              <a:rPr sz="2500" b="1">
                <a:solidFill>
                  <a:srgbClr val="FFFFFF"/>
                </a:solidFill>
                <a:latin typeface="Segoe UI"/>
              </a:rPr>
              <a:t>Visualizing Our Data</a:t>
            </a:r>
          </a:p>
        </p:txBody>
      </p:sp>
      <p:pic>
        <p:nvPicPr>
          <p:cNvPr id="6" name="Picture 5" descr="counts_bar.png"/>
          <p:cNvPicPr>
            <a:picLocks noChangeAspect="1"/>
          </p:cNvPicPr>
          <p:nvPr/>
        </p:nvPicPr>
        <p:blipFill>
          <a:blip r:embed="rId2"/>
          <a:stretch>
            <a:fillRect/>
          </a:stretch>
        </p:blipFill>
        <p:spPr>
          <a:xfrm>
            <a:off x="2763422" y="1325880"/>
            <a:ext cx="666485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quick bar chart of the full 240-email dataset - more legitimate mail than spam.</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