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Connect to Monday: 'Monday we said data is the fuel. Today we learn how that fuel is shaped so a model can actually use it - and you'll use these exact ideas in Lab 2.' Keep the no-math reassurance. Preview the payoff: by the end they'll read ANY dataset in terms of rows, features, and labels - the single most reusable skill in the course. Reach Part 1 by minute 6-7.</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single most important distinction of the week - say that out loud. Features = clues/inputs; label = the answer to predict. Repeat the mantra 'features in, label out.' Stress that labels are expensive to create (someone had to mark each email), which connects to data quality next. Introduce 'feature engineering' as a term they'll hear again. ~4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pipeline left to right: features -&gt; model -&gt; prediction. The critical nuance for next week: during TRAINING the model also sees the real labels so it can check and correct (that's the guess/check/adjust loop from Monday); later it predicts labels for brand-new, unlabeled emails. This training-vs-prediction distinction sets up Week 3's supervised learning and the train/test split. ~3-4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Add the real-world wrinkle that explains where the table came from. Structured data is already tabular; unstructured (raw email text, images) is not - so we extract features to give it structure. Tie directly back to the phishing table: those columns were CREATED from messy raw emails, which is part of what Lab 2 explores. ~3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exactly how the phishing table was born. Point at the raw email on the left (unstructured) and the tidy feature row on the right (structured). The 'EXTRACT' arrow is the human/engineering step that creates columns a model can use. This is what Lab 2 explores. ~2 min.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Groups design a fraud dataset. 4 minutes to brainstorm, 3 to share. Expected features: amount, location, time of day, merchant type, device/IP; label: fraud / not fraud. Push them to justify the most important feature (e.g., 'amount far above this user's normal'). Reinforce features vs label as groups report. ~7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'A model is only as trustworthy as its data - so let's look at what goes wrong.' ~18 minutes with an activity. Frame data quality as where the real ML work actually happens.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Reset a common misconception: students think AI is about clever algorithms; in reality most of the work is data wrangling (often ~80%). A model trained on bad data is confidently wrong - dangerous in security. Make 'garbage in, garbage out' the headline of this part. The next slides catalog the specific problems. ~3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Catalog the four big problems with a security frame: missing values (blank fields), imbalance (attacks are rare), mislabeled (poisons supervised learning), bias (doesn't represent reality). Imbalance and mislabeling are the two that bite security teams hardest - flag that the next slide dwells on imbalance because it's so common and so deceptive. ~4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the diagram to make the imbalance trap unforgettable BEFORE the deep-dive slide. Trace it: 1,000 events (999 normal, 1 attack) -&gt; a lazy 'always normal' model -&gt; 99.9% accuracy but 0 attacks caught. That's why accuracy alone is dangerous on rare events - the setup for Week 4's better metrics. ~2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most important data-quality idea for security, so give it its own slide. Walk the math slowly: if 1 in 1,000 events is an attack, a model that always predicts 'normal' scores 99.9% accuracy yet catches nothing. That's why accuracy alone is a trap - a direct setup for Week 4's confusion matrix and precision/recall. Name fixes briefly (more attack data, resampling, better metrics). ~4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Retrieval warm-up to reactivate Monday. Pairs answer for 2 minutes; cold-call 2-3. Expected: AI = broad field, ML = learning from examples; rules for simple/stable (account lockout), ML for novel/complex (phishing); sources = logs, email, traffic, endpoints, users. Bridge: 'You named the sources - now let's see how that data is organized so AI can learn from it.'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imbalance concrete with the real counts. Point out the taller 'legitimate' bar: a model that always guessed 'legitimate' would look accurate yet catch no spam. This is exactly the 'accuracy lies' trap. Ask: 'If 80% are legitimate, what accuracy does a do-nothing model get?' (80%). ~3 min.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Connect quality to consequences students already met in Week 1 (analyst fatigue, missed attacks). Spell out the four cost paths. Leave them with the analyst's habit-question: 'where did this data come from, and what might be missing?' - the single best instinct for evaluating any AI claim. ~3-4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students a constructive toolkit so the section isn't just doom. Each fix maps to a problem from two slides ago (clean -&gt; missing; balance -&gt; imbalance; relabel -&gt; mislabeled; document -&gt; bias/trust). Add 'data drifts over time' to plant the idea that models need maintenance - they don't stay correct forever. This previews responsible-AI practices later in the course. ~3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diagnose a detector's data. Pairs 3 minutes, discuss 3. Answers: 50,000 vs 12 = imbalance; blank time fields = missing values; attacks from one country = bias. Push them to propose a FIX for each using the previous slide (collect more attacks/resample; impute or drop; diversify the data). ~6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'Before you model data, you look at it - charts are an analyst's first move.' ~22 minutes, ending with a worked phishing example, a Lab 2 demo preview, and an activity. Tie back to the bar chart they already made in Lab 1.</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Match the chart to the question: bar = compare counts; line = change over time; scatter = relationships and outliers; histogram = the spread of one value. Remind them they already built a bar chart in Lab 1, so this is a toolkit, not new material. The next slides show what these charts reveal and then a worked phishing example. ~3-4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Teach them to READ charts, not just make them. Each visual cue maps to a security action: spike = investigate a time window; outlier = investigate one entity; tall bar = prioritize a defense. The meta-point: the human eye catches spikes and outliers instantly, far faster than scanning a table - which is why visualization is an analyst's first move. ~3-4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visualization concrete with our own dataset. The two bars show many more legitimate emails than phishing - a real, visible class imbalance, tying Part 3 back to Part 2. Point out that a histogram of link counts would likely show spam clustered at higher link counts than ham - that's a feature that separates the classes, exactly what they'll look for in Lab 2. Ask: 'What does this imbalance mean for measuring accuracy?' ~4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'aha' visual of the week. Each dot is an email plotted by two features; the colors form two clusters. This is WHY a classifier can work (and it's the bridge to Week 3). Ask students to eyeball where they'd draw a dividing line - that's what a model learns to do. ~3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Histograms show the SPREAD of one feature. Point out the green (legit) emails cluster at low link counts while gold (spam) reaches higher - so link count helps separate the classes. This is exactly the kind of chart students will make in Lab 2 to decide which features matter. ~3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Preview the three content parts and the minute budgets; flag Part 1 (anatomy) as the foundation and Part 3 ends with a hands-on phishing demo that previews Lab 2.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the loop: the plots they just saw come from a few friendly lines. Map each line to the chart it makes (bar of counts, average by class, histogram). Reassure that Lab 2 provides this scaffolding - they fill small blanks. value_counts and groupby are recurring tools. ~3 min.</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Set up Lab 2 so it feels familiar and unintimidating. If a projector is available, run a cell or two live - load the data, call value_counts(), show one chart. Otherwise walk the structure. Emphasize it's the same fill-in-the-blank style as Lab 1, and it directly applies today's vocabulary (rows, features, labels) and skills (counting, charting). ~4 min.</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match chart to question and justify. Pairs 3, discuss 3. Answers: logins across 24 hours = line (change over time); five most common attack types = bar (compare counts); a few unusually large transactions = scatter or histogram (outliers/spread). Reinforce that there's rarely one 'right' chart, but some clearly fit better. ~6 min.</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BECOME the classifier - this makes 'the model draws a boundary' concrete and previews Week 3. Debrief: most lines misclassify a couple of borderline points (nobody is perfect - that's why we measure error in Week 4); number of links usually separates more than urgent words. A real classifier does exactly this, in more dimensions. ~12 min.</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the four points. Make students do the work: have someone define features vs label one more time (the must-keep idea) and someone name a data-quality problem with why it's dangerous. ~2 min.</a:t>
            </a:r>
          </a:p>
        </p:txBody>
      </p:sp>
      <p:sp>
        <p:nvSpPr>
          <p:cNvPr id="4" name="Slide Number Placeholder 3"/>
          <p:cNvSpPr>
            <a:spLocks noGrp="1"/>
          </p:cNvSpPr>
          <p:nvPr>
            <p:ph type="sldNum" idx="5" sz="quarter"/>
          </p:nvPr>
        </p:nvSpPr>
        <p:spPr/>
      </p:sp>
    </p:spTree>
  </p:cSld>
  <p:clrMapOvr>
    <a:masterClrMapping/>
  </p:clrMapOvr>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Lab 2 (due Monday of Week 3) and Quiz 2; tell them to review Handout 2. Build anticipation for Week 3: they'll train their FIRST classifier and the spam filter becomes real - 'next week you teach a machine to make a decision.' ~1-2 min.</a:t>
            </a:r>
          </a:p>
        </p:txBody>
      </p:sp>
      <p:sp>
        <p:nvSpPr>
          <p:cNvPr id="4" name="Slide Number Placeholder 3"/>
          <p:cNvSpPr>
            <a:spLocks noGrp="1"/>
          </p:cNvSpPr>
          <p:nvPr>
            <p:ph type="sldNum" idx="5" sz="quarter"/>
          </p:nvPr>
        </p:nvSpPr>
        <p:spPr/>
      </p:sp>
    </p:spTree>
  </p:cSld>
  <p:clrMapOvr>
    <a:masterClrMapping/>
  </p:clrMapOvr>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2-minute exit ticket. Specifically scan the feature-vs-label answers to confirm the week's key idea landed before you move on to supervised learning next week. ~2 min.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into the core of the week and the most important concept so far: how data is structured for machine learning. ~24 minutes, ending with an activity. Slow down here - everything later depends on rows, features, and labels.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Disarm any fear with the spreadsheet analogy everyone knows - this is objective 4. Define rows (examples) and columns (information) plainly. Ask: 'In a dataset of credit-card transactions, what is one row?' (one transaction). Tell them Lab 2 opens this exact structure with pandas, so today's vocabulary makes the lab easy. ~3 min.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anchor visual - spend real time here. Walk ONE row aloud: 'this email had 5 links, an attachment, a mismatched sender, 3 urgent words - and it's labeled spam.' Point physically: the green columns are features (clues), the gold column is the label (the answer). Contrast a spam row with a ham row so the pattern is visible to the eye. This is the same shape as the Lab 2 data. ~4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Bridge the table to code: a pandas DataFrame IS the table they just saw. Walk df.shape (rows x columns = examples x information), df.head() (peek), and value_counts() (the label breakdown). Reassure: this is the first cell of Lab 2, and they already understand every piece from the table. Keep it slow and concrete. ~3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Reinforce the row concept because students often blur it. Hammer 'one row = one example of the same kind of thing.' Give several domains (email, login, transaction) so it generalizes. The quick check is a practical habit: defining 'what is one row?' is the first step in any data project, and it's the first thing they'll establish in Lab 2. ~3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Deepen the column idea by naming feature TYPES - students will meet all three in Lab 2 and beyond. Point back at the phishing table: link count is numeric, attachment yes/no is categorical, 'urgent words' is text-derived. The closing line previews feature quality: features only help if they actually distinguish spam from ham. ~3-4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2  ·  WEDNESDAY  ·  75 MINUTES</a:t>
            </a:r>
          </a:p>
          <a:p>
            <a:pPr algn="l">
              <a:lnSpc>
                <a:spcPct val="100000"/>
              </a:lnSpc>
              <a:spcAft>
                <a:spcPts val="400"/>
              </a:spcAft>
              <a:buNone/>
            </a:pPr>
            <a:r>
              <a:rPr sz="4000" b="1">
                <a:solidFill>
                  <a:srgbClr val="FFFFFF"/>
                </a:solidFill>
                <a:latin typeface="Segoe UI"/>
              </a:rPr>
              <a:t>Anatomy of a Dataset</a:t>
            </a:r>
          </a:p>
          <a:p>
            <a:pPr algn="l">
              <a:lnSpc>
                <a:spcPct val="105000"/>
              </a:lnSpc>
              <a:spcAft>
                <a:spcPts val="0"/>
              </a:spcAft>
              <a:buNone/>
            </a:pPr>
            <a:r>
              <a:rPr sz="2200" b="0">
                <a:solidFill>
                  <a:srgbClr val="E7F1E8"/>
                </a:solidFill>
                <a:latin typeface="Segoe UI"/>
              </a:rPr>
              <a:t>Rows, Columns, Features &amp; Labels  ·  Data Quality  ·  Seeing Patterns</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REMEMBER THIS</a:t>
            </a:r>
          </a:p>
          <a:p>
            <a:pPr algn="l">
              <a:lnSpc>
                <a:spcPct val="100000"/>
              </a:lnSpc>
              <a:spcAft>
                <a:spcPts val="600"/>
              </a:spcAft>
              <a:buNone/>
            </a:pPr>
            <a:r>
              <a:rPr sz="2500" b="1">
                <a:solidFill>
                  <a:srgbClr val="FFFFFF"/>
                </a:solidFill>
                <a:latin typeface="Segoe UI"/>
              </a:rPr>
              <a:t>Features vs. Label - the Key Distinction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FEATURES = the clues/inputs the model looks at (links, attachment, sender mismatch).</a:t>
            </a:r>
          </a:p>
          <a:p>
            <a:pPr algn="l" indent="-256032" marL="256032">
              <a:lnSpc>
                <a:spcPct val="105000"/>
              </a:lnSpc>
              <a:spcAft>
                <a:spcPts val="1100"/>
              </a:spcAft>
              <a:buClr>
                <a:srgbClr val="2C6E3F"/>
              </a:buClr>
              <a:buFont typeface="Segoe UI"/>
              <a:buChar char="▸"/>
            </a:pPr>
            <a:r>
              <a:rPr sz="2100" b="0">
                <a:solidFill>
                  <a:srgbClr val="1C241E"/>
                </a:solidFill>
                <a:latin typeface="Segoe UI"/>
              </a:rPr>
              <a:t>LABEL = the answer we want to predict (spam or not spam).</a:t>
            </a:r>
          </a:p>
          <a:p>
            <a:pPr algn="l" indent="-256032" marL="256032">
              <a:lnSpc>
                <a:spcPct val="105000"/>
              </a:lnSpc>
              <a:spcAft>
                <a:spcPts val="1100"/>
              </a:spcAft>
              <a:buClr>
                <a:srgbClr val="2C6E3F"/>
              </a:buClr>
              <a:buFont typeface="Segoe UI"/>
              <a:buChar char="▸"/>
            </a:pPr>
            <a:r>
              <a:rPr sz="2100" b="0">
                <a:solidFill>
                  <a:srgbClr val="1C241E"/>
                </a:solidFill>
                <a:latin typeface="Segoe UI"/>
              </a:rPr>
              <a:t>Supervised learning = learning to predict the LABEL from the FEATURES.</a:t>
            </a:r>
          </a:p>
          <a:p>
            <a:pPr algn="l" indent="-256032" marL="256032">
              <a:lnSpc>
                <a:spcPct val="105000"/>
              </a:lnSpc>
              <a:spcAft>
                <a:spcPts val="1100"/>
              </a:spcAft>
              <a:buClr>
                <a:srgbClr val="2C6E3F"/>
              </a:buClr>
              <a:buFont typeface="Segoe UI"/>
              <a:buChar char="▸"/>
            </a:pPr>
            <a:r>
              <a:rPr sz="2100" b="0">
                <a:solidFill>
                  <a:srgbClr val="1C241E"/>
                </a:solidFill>
                <a:latin typeface="Segoe UI"/>
              </a:rPr>
              <a:t>Only labeled data can train a supervised model - labels are precious.</a:t>
            </a:r>
          </a:p>
          <a:p>
            <a:pPr algn="l" indent="-256032" marL="256032">
              <a:lnSpc>
                <a:spcPct val="105000"/>
              </a:lnSpc>
              <a:spcAft>
                <a:spcPts val="1100"/>
              </a:spcAft>
              <a:buClr>
                <a:srgbClr val="2C6E3F"/>
              </a:buClr>
              <a:buFont typeface="Segoe UI"/>
              <a:buChar char="▸"/>
            </a:pPr>
            <a:r>
              <a:rPr sz="2100" b="0">
                <a:solidFill>
                  <a:srgbClr val="1C241E"/>
                </a:solidFill>
                <a:latin typeface="Segoe UI"/>
              </a:rPr>
              <a:t>Choosing and creating good features is called 'feature engineering.'</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Features in, label out.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FEATURES IN, PREDICTION OUT</a:t>
            </a:r>
          </a:p>
          <a:p>
            <a:pPr algn="l">
              <a:lnSpc>
                <a:spcPct val="100000"/>
              </a:lnSpc>
              <a:spcAft>
                <a:spcPts val="600"/>
              </a:spcAft>
              <a:buNone/>
            </a:pPr>
            <a:r>
              <a:rPr sz="2500" b="1">
                <a:solidFill>
                  <a:srgbClr val="FFFFFF"/>
                </a:solidFill>
                <a:latin typeface="Segoe UI"/>
              </a:rPr>
              <a:t>How a Model Uses a Dataset</a:t>
            </a:r>
          </a:p>
        </p:txBody>
      </p:sp>
      <p:sp>
        <p:nvSpPr>
          <p:cNvPr id="6" name="Rounded Rectangle 5"/>
          <p:cNvSpPr/>
          <p:nvPr/>
        </p:nvSpPr>
        <p:spPr>
          <a:xfrm>
            <a:off x="1280160" y="2468880"/>
            <a:ext cx="2926080" cy="17373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280160" y="2606040"/>
            <a:ext cx="2926080" cy="1463040"/>
          </a:xfrm>
          <a:prstGeom prst="rect">
            <a:avLst/>
          </a:prstGeom>
          <a:noFill/>
        </p:spPr>
        <p:txBody>
          <a:bodyPr wrap="square" anchor="ctr" lIns="0" rIns="0" tIns="0" bIns="0">
            <a:spAutoFit/>
          </a:bodyPr>
          <a:lstStyle/>
          <a:p>
            <a:pPr algn="ctr">
              <a:lnSpc>
                <a:spcPct val="105000"/>
              </a:lnSpc>
              <a:spcAft>
                <a:spcPts val="200"/>
              </a:spcAft>
              <a:buNone/>
            </a:pPr>
            <a:r>
              <a:rPr sz="3000" b="0">
                <a:solidFill>
                  <a:srgbClr val="1E4D2B"/>
                </a:solidFill>
                <a:latin typeface="Segoe UI Emoji"/>
              </a:rPr>
              <a:t>📋</a:t>
            </a:r>
          </a:p>
          <a:p>
            <a:pPr algn="ctr">
              <a:lnSpc>
                <a:spcPct val="105000"/>
              </a:lnSpc>
              <a:spcAft>
                <a:spcPts val="200"/>
              </a:spcAft>
              <a:buNone/>
            </a:pPr>
            <a:r>
              <a:rPr sz="1700" b="1">
                <a:solidFill>
                  <a:srgbClr val="1E4D2B"/>
                </a:solidFill>
                <a:latin typeface="Segoe UI"/>
              </a:rPr>
              <a:t>Features</a:t>
            </a:r>
          </a:p>
          <a:p>
            <a:pPr algn="ctr">
              <a:lnSpc>
                <a:spcPct val="100000"/>
              </a:lnSpc>
              <a:spcAft>
                <a:spcPts val="600"/>
              </a:spcAft>
              <a:buNone/>
            </a:pPr>
            <a:r>
              <a:rPr sz="1100" b="0">
                <a:solidFill>
                  <a:srgbClr val="5C6B5E"/>
                </a:solidFill>
                <a:latin typeface="Segoe UI"/>
              </a:rPr>
              <a:t>links, attachment,</a:t>
            </a:r>
            <a:br/>
            <a:r>
              <a:rPr sz="1100" b="0">
                <a:solidFill>
                  <a:srgbClr val="5C6B5E"/>
                </a:solidFill>
                <a:latin typeface="Segoe UI"/>
              </a:rPr>
              <a:t>sender, words</a:t>
            </a:r>
          </a:p>
        </p:txBody>
      </p:sp>
      <p:sp>
        <p:nvSpPr>
          <p:cNvPr id="8" name="Chevron 7"/>
          <p:cNvSpPr/>
          <p:nvPr/>
        </p:nvSpPr>
        <p:spPr>
          <a:xfrm>
            <a:off x="4224527" y="3154680"/>
            <a:ext cx="457200" cy="502920"/>
          </a:xfrm>
          <a:prstGeom prst="chevron">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4709160" y="2468880"/>
            <a:ext cx="2926080" cy="17373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709160" y="2606040"/>
            <a:ext cx="2926080" cy="1463040"/>
          </a:xfrm>
          <a:prstGeom prst="rect">
            <a:avLst/>
          </a:prstGeom>
          <a:noFill/>
        </p:spPr>
        <p:txBody>
          <a:bodyPr wrap="square" anchor="ctr" lIns="0" rIns="0" tIns="0" bIns="0">
            <a:spAutoFit/>
          </a:bodyPr>
          <a:lstStyle/>
          <a:p>
            <a:pPr algn="ctr">
              <a:lnSpc>
                <a:spcPct val="105000"/>
              </a:lnSpc>
              <a:spcAft>
                <a:spcPts val="200"/>
              </a:spcAft>
              <a:buNone/>
            </a:pPr>
            <a:r>
              <a:rPr sz="3000" b="0">
                <a:solidFill>
                  <a:srgbClr val="1E4D2B"/>
                </a:solidFill>
                <a:latin typeface="Segoe UI Emoji"/>
              </a:rPr>
              <a:t>🤖</a:t>
            </a:r>
          </a:p>
          <a:p>
            <a:pPr algn="ctr">
              <a:lnSpc>
                <a:spcPct val="105000"/>
              </a:lnSpc>
              <a:spcAft>
                <a:spcPts val="200"/>
              </a:spcAft>
              <a:buNone/>
            </a:pPr>
            <a:r>
              <a:rPr sz="1700" b="1">
                <a:solidFill>
                  <a:srgbClr val="1E4D2B"/>
                </a:solidFill>
                <a:latin typeface="Segoe UI"/>
              </a:rPr>
              <a:t>Model</a:t>
            </a:r>
          </a:p>
          <a:p>
            <a:pPr algn="ctr">
              <a:lnSpc>
                <a:spcPct val="100000"/>
              </a:lnSpc>
              <a:spcAft>
                <a:spcPts val="600"/>
              </a:spcAft>
              <a:buNone/>
            </a:pPr>
            <a:r>
              <a:rPr sz="1100" b="0">
                <a:solidFill>
                  <a:srgbClr val="5C6B5E"/>
                </a:solidFill>
                <a:latin typeface="Segoe UI"/>
              </a:rPr>
              <a:t>learned</a:t>
            </a:r>
            <a:br/>
            <a:r>
              <a:rPr sz="1100" b="0">
                <a:solidFill>
                  <a:srgbClr val="5C6B5E"/>
                </a:solidFill>
                <a:latin typeface="Segoe UI"/>
              </a:rPr>
              <a:t>pattern</a:t>
            </a:r>
          </a:p>
        </p:txBody>
      </p:sp>
      <p:sp>
        <p:nvSpPr>
          <p:cNvPr id="11" name="Chevron 10"/>
          <p:cNvSpPr/>
          <p:nvPr/>
        </p:nvSpPr>
        <p:spPr>
          <a:xfrm>
            <a:off x="7653528" y="3154680"/>
            <a:ext cx="457200" cy="502920"/>
          </a:xfrm>
          <a:prstGeom prst="chevron">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138160" y="2468880"/>
            <a:ext cx="2926080" cy="17373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138160" y="2606040"/>
            <a:ext cx="2926080" cy="1463040"/>
          </a:xfrm>
          <a:prstGeom prst="rect">
            <a:avLst/>
          </a:prstGeom>
          <a:noFill/>
        </p:spPr>
        <p:txBody>
          <a:bodyPr wrap="square" anchor="ctr" lIns="0" rIns="0" tIns="0" bIns="0">
            <a:spAutoFit/>
          </a:bodyPr>
          <a:lstStyle/>
          <a:p>
            <a:pPr algn="ctr">
              <a:lnSpc>
                <a:spcPct val="105000"/>
              </a:lnSpc>
              <a:spcAft>
                <a:spcPts val="200"/>
              </a:spcAft>
              <a:buNone/>
            </a:pPr>
            <a:r>
              <a:rPr sz="3000" b="0">
                <a:solidFill>
                  <a:srgbClr val="1E4D2B"/>
                </a:solidFill>
                <a:latin typeface="Segoe UI Emoji"/>
              </a:rPr>
              <a:t>🏷️</a:t>
            </a:r>
          </a:p>
          <a:p>
            <a:pPr algn="ctr">
              <a:lnSpc>
                <a:spcPct val="105000"/>
              </a:lnSpc>
              <a:spcAft>
                <a:spcPts val="200"/>
              </a:spcAft>
              <a:buNone/>
            </a:pPr>
            <a:r>
              <a:rPr sz="1700" b="1">
                <a:solidFill>
                  <a:srgbClr val="1E4D2B"/>
                </a:solidFill>
                <a:latin typeface="Segoe UI"/>
              </a:rPr>
              <a:t>Prediction</a:t>
            </a:r>
          </a:p>
          <a:p>
            <a:pPr algn="ctr">
              <a:lnSpc>
                <a:spcPct val="100000"/>
              </a:lnSpc>
              <a:spcAft>
                <a:spcPts val="600"/>
              </a:spcAft>
              <a:buNone/>
            </a:pPr>
            <a:r>
              <a:rPr sz="1100" b="0">
                <a:solidFill>
                  <a:srgbClr val="5C6B5E"/>
                </a:solidFill>
                <a:latin typeface="Segoe UI"/>
              </a:rPr>
              <a:t>spam</a:t>
            </a:r>
            <a:br/>
            <a:r>
              <a:rPr sz="1100" b="0">
                <a:solidFill>
                  <a:srgbClr val="5C6B5E"/>
                </a:solidFill>
                <a:latin typeface="Segoe UI"/>
              </a:rPr>
              <a:t>or ham</a:t>
            </a:r>
          </a:p>
        </p:txBody>
      </p:sp>
      <p:sp>
        <p:nvSpPr>
          <p:cNvPr id="14" name="TextBox 13"/>
          <p:cNvSpPr txBox="1"/>
          <p:nvPr/>
        </p:nvSpPr>
        <p:spPr>
          <a:xfrm>
            <a:off x="640080" y="4572000"/>
            <a:ext cx="10927080" cy="914400"/>
          </a:xfrm>
          <a:prstGeom prst="rect">
            <a:avLst/>
          </a:prstGeom>
          <a:noFill/>
        </p:spPr>
        <p:txBody>
          <a:bodyPr wrap="square" anchor="t" lIns="0" rIns="0" tIns="0" bIns="0">
            <a:spAutoFit/>
          </a:bodyPr>
          <a:lstStyle/>
          <a:p>
            <a:pPr algn="ctr">
              <a:lnSpc>
                <a:spcPct val="115000"/>
              </a:lnSpc>
              <a:spcAft>
                <a:spcPts val="600"/>
              </a:spcAft>
              <a:buNone/>
            </a:pPr>
            <a:r>
              <a:rPr sz="1600" b="0">
                <a:solidFill>
                  <a:srgbClr val="1C241E"/>
                </a:solidFill>
                <a:latin typeface="Segoe UI"/>
              </a:rPr>
              <a:t>During TRAINING the model also sees the real labels, so it can check and improve its guesses. Later it predicts labels for brand-new emails it has never seen.</a:t>
            </a:r>
          </a:p>
        </p:txBody>
      </p:sp>
      <p:sp>
        <p:nvSpPr>
          <p:cNvPr id="15" name="Rectangle 14"/>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7" name="TextBox 16"/>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8" name="Picture 17"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GOOD TO KNOW</a:t>
            </a:r>
          </a:p>
          <a:p>
            <a:pPr algn="l">
              <a:lnSpc>
                <a:spcPct val="100000"/>
              </a:lnSpc>
              <a:spcAft>
                <a:spcPts val="600"/>
              </a:spcAft>
              <a:buNone/>
            </a:pPr>
            <a:r>
              <a:rPr sz="2500" b="1">
                <a:solidFill>
                  <a:srgbClr val="FFFFFF"/>
                </a:solidFill>
                <a:latin typeface="Segoe UI"/>
              </a:rPr>
              <a:t>Two Flavors of Data: Structured vs Unstructured</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Structured data fits neatly in rows and columns (a login log, a transactions table).</a:t>
            </a:r>
          </a:p>
          <a:p>
            <a:pPr algn="l" indent="-256032" marL="256032">
              <a:lnSpc>
                <a:spcPct val="105000"/>
              </a:lnSpc>
              <a:spcAft>
                <a:spcPts val="1100"/>
              </a:spcAft>
              <a:buClr>
                <a:srgbClr val="2C6E3F"/>
              </a:buClr>
              <a:buFont typeface="Segoe UI"/>
              <a:buChar char="▸"/>
            </a:pPr>
            <a:r>
              <a:rPr sz="2100" b="0">
                <a:solidFill>
                  <a:srgbClr val="1C241E"/>
                </a:solidFill>
                <a:latin typeface="Segoe UI"/>
              </a:rPr>
              <a:t>Unstructured data does not (the raw text of an email, an image, a PDF).</a:t>
            </a:r>
          </a:p>
          <a:p>
            <a:pPr algn="l" indent="-256032" marL="256032">
              <a:lnSpc>
                <a:spcPct val="105000"/>
              </a:lnSpc>
              <a:spcAft>
                <a:spcPts val="1100"/>
              </a:spcAft>
              <a:buClr>
                <a:srgbClr val="2C6E3F"/>
              </a:buClr>
              <a:buFont typeface="Segoe UI"/>
              <a:buChar char="▸"/>
            </a:pPr>
            <a:r>
              <a:rPr sz="2100" b="0">
                <a:solidFill>
                  <a:srgbClr val="1C241E"/>
                </a:solidFill>
                <a:latin typeface="Segoe UI"/>
              </a:rPr>
              <a:t>A lot of security data is unstructured - so we EXTRACT features to structure it.</a:t>
            </a:r>
          </a:p>
          <a:p>
            <a:pPr algn="l" indent="-256032" marL="256032">
              <a:lnSpc>
                <a:spcPct val="105000"/>
              </a:lnSpc>
              <a:spcAft>
                <a:spcPts val="1100"/>
              </a:spcAft>
              <a:buClr>
                <a:srgbClr val="2C6E3F"/>
              </a:buClr>
              <a:buFont typeface="Segoe UI"/>
              <a:buChar char="▸"/>
            </a:pPr>
            <a:r>
              <a:rPr sz="2100" b="0">
                <a:solidFill>
                  <a:srgbClr val="1C241E"/>
                </a:solidFill>
                <a:latin typeface="Segoe UI"/>
              </a:rPr>
              <a:t>Example: from a raw email we count links, flag attachments, and detect urgent words.</a:t>
            </a:r>
          </a:p>
          <a:p>
            <a:pPr algn="l" indent="-256032" marL="256032">
              <a:lnSpc>
                <a:spcPct val="105000"/>
              </a:lnSpc>
              <a:spcAft>
                <a:spcPts val="1100"/>
              </a:spcAft>
              <a:buClr>
                <a:srgbClr val="2C6E3F"/>
              </a:buClr>
              <a:buFont typeface="Segoe UI"/>
              <a:buChar char="▸"/>
            </a:pPr>
            <a:r>
              <a:rPr sz="2100" b="0">
                <a:solidFill>
                  <a:srgbClr val="1C241E"/>
                </a:solidFill>
                <a:latin typeface="Segoe UI"/>
              </a:rPr>
              <a:t>That extraction step is what turned raw emails into our phishing table.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We turn unstructured data into features.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FEATURE EXTRACTION, VISUALIZED</a:t>
            </a:r>
          </a:p>
          <a:p>
            <a:pPr algn="l">
              <a:lnSpc>
                <a:spcPct val="100000"/>
              </a:lnSpc>
              <a:spcAft>
                <a:spcPts val="600"/>
              </a:spcAft>
              <a:buNone/>
            </a:pPr>
            <a:r>
              <a:rPr sz="2500" b="1">
                <a:solidFill>
                  <a:srgbClr val="FFFFFF"/>
                </a:solidFill>
                <a:latin typeface="Segoe UI"/>
              </a:rPr>
              <a:t>Turning a Raw Email Into Features</a:t>
            </a:r>
          </a:p>
        </p:txBody>
      </p:sp>
      <p:pic>
        <p:nvPicPr>
          <p:cNvPr id="6" name="Picture 5" descr="feature_extraction.png"/>
          <p:cNvPicPr>
            <a:picLocks noChangeAspect="1"/>
          </p:cNvPicPr>
          <p:nvPr/>
        </p:nvPicPr>
        <p:blipFill>
          <a:blip r:embed="rId2"/>
          <a:stretch>
            <a:fillRect/>
          </a:stretch>
        </p:blipFill>
        <p:spPr>
          <a:xfrm>
            <a:off x="606233" y="1325880"/>
            <a:ext cx="10979229"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 messy, unstructured email becomes one tidy structured row: #links, attachment, mismatch, urgent words, label.</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7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Find the features and the label</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Imagine a dataset to detect fraudulent transactions. As a group:</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List four useful FEATURES (clues) you'd include.</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is the LABEL you're trying to predict?</a:t>
            </a:r>
          </a:p>
          <a:p>
            <a:pPr algn="l" indent="-256032" marL="256032">
              <a:lnSpc>
                <a:spcPct val="105000"/>
              </a:lnSpc>
              <a:spcAft>
                <a:spcPts val="1100"/>
              </a:spcAft>
              <a:buClr>
                <a:srgbClr val="2C6E3F"/>
              </a:buClr>
              <a:buFont typeface="Segoe UI"/>
              <a:buChar char="▸"/>
            </a:pPr>
            <a:r>
              <a:rPr sz="1800" b="0">
                <a:solidFill>
                  <a:srgbClr val="1C241E"/>
                </a:solidFill>
                <a:latin typeface="Segoe UI"/>
              </a:rPr>
              <a:t>Which one feature do you think matters most, and why?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TRUST THE FUEL   ·   ~18 MIN</a:t>
            </a:r>
          </a:p>
          <a:p>
            <a:pPr algn="l">
              <a:lnSpc>
                <a:spcPct val="100000"/>
              </a:lnSpc>
              <a:spcAft>
                <a:spcPts val="600"/>
              </a:spcAft>
              <a:buNone/>
            </a:pPr>
            <a:r>
              <a:rPr sz="3800" b="1">
                <a:solidFill>
                  <a:srgbClr val="FFFFFF"/>
                </a:solidFill>
                <a:latin typeface="Segoe UI"/>
              </a:rPr>
              <a:t>Data Quality: Garbage In, Garbage Out</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HARD TRUTH</a:t>
            </a:r>
          </a:p>
          <a:p>
            <a:pPr algn="l">
              <a:lnSpc>
                <a:spcPct val="100000"/>
              </a:lnSpc>
              <a:spcAft>
                <a:spcPts val="600"/>
              </a:spcAft>
              <a:buNone/>
            </a:pPr>
            <a:r>
              <a:rPr sz="2500" b="1">
                <a:solidFill>
                  <a:srgbClr val="FFFFFF"/>
                </a:solidFill>
                <a:latin typeface="Segoe UI"/>
              </a:rPr>
              <a:t>Why Data Quality Decides Everything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 model trained on bad data learns the wrong lesson - confidently.</a:t>
            </a:r>
          </a:p>
          <a:p>
            <a:pPr algn="l" indent="-256032" marL="256032">
              <a:lnSpc>
                <a:spcPct val="105000"/>
              </a:lnSpc>
              <a:spcAft>
                <a:spcPts val="1100"/>
              </a:spcAft>
              <a:buClr>
                <a:srgbClr val="2C6E3F"/>
              </a:buClr>
              <a:buFont typeface="Segoe UI"/>
              <a:buChar char="▸"/>
            </a:pPr>
            <a:r>
              <a:rPr sz="2100" b="0">
                <a:solidFill>
                  <a:srgbClr val="1C241E"/>
                </a:solidFill>
                <a:latin typeface="Segoe UI"/>
              </a:rPr>
              <a:t>In security that means missed attacks or endless false alarms.</a:t>
            </a:r>
          </a:p>
          <a:p>
            <a:pPr algn="l" indent="-256032" marL="256032">
              <a:lnSpc>
                <a:spcPct val="105000"/>
              </a:lnSpc>
              <a:spcAft>
                <a:spcPts val="1100"/>
              </a:spcAft>
              <a:buClr>
                <a:srgbClr val="2C6E3F"/>
              </a:buClr>
              <a:buFont typeface="Segoe UI"/>
              <a:buChar char="▸"/>
            </a:pPr>
            <a:r>
              <a:rPr sz="2100" b="0">
                <a:solidFill>
                  <a:srgbClr val="1C241E"/>
                </a:solidFill>
                <a:latin typeface="Segoe UI"/>
              </a:rPr>
              <a:t>Cleaning and checking data is most of the real work in AI - often 80% of the time.</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 cannot fix bad data by adding a fancier algorithm on top.</a:t>
            </a:r>
          </a:p>
          <a:p>
            <a:pPr algn="l" indent="-256032" marL="256032">
              <a:lnSpc>
                <a:spcPct val="105000"/>
              </a:lnSpc>
              <a:spcAft>
                <a:spcPts val="1100"/>
              </a:spcAft>
              <a:buClr>
                <a:srgbClr val="2C6E3F"/>
              </a:buClr>
              <a:buFont typeface="Segoe UI"/>
              <a:buChar char="▸"/>
            </a:pPr>
            <a:r>
              <a:rPr sz="2100" b="0">
                <a:solidFill>
                  <a:srgbClr val="1C241E"/>
                </a:solidFill>
                <a:latin typeface="Segoe UI"/>
              </a:rPr>
              <a:t>'Garbage in, garbage out' is the rule that governs every AI project.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Most real ML work is data work.</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 TO WATCH FOR</a:t>
            </a:r>
          </a:p>
          <a:p>
            <a:pPr algn="l">
              <a:lnSpc>
                <a:spcPct val="100000"/>
              </a:lnSpc>
              <a:spcAft>
                <a:spcPts val="600"/>
              </a:spcAft>
              <a:buNone/>
            </a:pPr>
            <a:r>
              <a:rPr sz="2500" b="1">
                <a:solidFill>
                  <a:srgbClr val="FFFFFF"/>
                </a:solidFill>
                <a:latin typeface="Segoe UI"/>
              </a:rPr>
              <a:t>Common Data-Quality Problems</a:t>
            </a:r>
          </a:p>
        </p:txBody>
      </p:sp>
      <p:sp>
        <p:nvSpPr>
          <p:cNvPr id="6" name="Rounded Rectangle 5"/>
          <p:cNvSpPr/>
          <p:nvPr/>
        </p:nvSpPr>
        <p:spPr>
          <a:xfrm>
            <a:off x="640080" y="2194560"/>
            <a:ext cx="2526029" cy="31089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640080" y="2194560"/>
            <a:ext cx="2526029"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0080" y="2423160"/>
            <a:ext cx="2526029"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9" name="TextBox 8"/>
          <p:cNvSpPr txBox="1"/>
          <p:nvPr/>
        </p:nvSpPr>
        <p:spPr>
          <a:xfrm>
            <a:off x="749808" y="3182112"/>
            <a:ext cx="230657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Missing values</a:t>
            </a:r>
          </a:p>
        </p:txBody>
      </p:sp>
      <p:sp>
        <p:nvSpPr>
          <p:cNvPr id="10" name="TextBox 9"/>
          <p:cNvSpPr txBox="1"/>
          <p:nvPr/>
        </p:nvSpPr>
        <p:spPr>
          <a:xfrm>
            <a:off x="786384" y="3675887"/>
            <a:ext cx="2233422" cy="1536192"/>
          </a:xfrm>
          <a:prstGeom prst="rect">
            <a:avLst/>
          </a:prstGeom>
          <a:noFill/>
        </p:spPr>
        <p:txBody>
          <a:bodyPr wrap="square" anchor="t" lIns="0" rIns="0" tIns="0" bIns="0">
            <a:spAutoFit/>
          </a:bodyPr>
          <a:lstStyle/>
          <a:p>
            <a:pPr algn="ctr">
              <a:lnSpc>
                <a:spcPct val="104000"/>
              </a:lnSpc>
              <a:spcAft>
                <a:spcPts val="600"/>
              </a:spcAft>
              <a:buNone/>
            </a:pPr>
            <a:r>
              <a:rPr sz="1150" b="0">
                <a:solidFill>
                  <a:srgbClr val="5C6B5E"/>
                </a:solidFill>
                <a:latin typeface="Segoe UI"/>
              </a:rPr>
              <a:t>Blank fields the model can't read.</a:t>
            </a:r>
          </a:p>
        </p:txBody>
      </p:sp>
      <p:sp>
        <p:nvSpPr>
          <p:cNvPr id="11" name="Rounded Rectangle 10"/>
          <p:cNvSpPr/>
          <p:nvPr/>
        </p:nvSpPr>
        <p:spPr>
          <a:xfrm>
            <a:off x="3440429" y="2194560"/>
            <a:ext cx="2526029" cy="31089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3440429" y="2194560"/>
            <a:ext cx="2526029"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440429" y="2423160"/>
            <a:ext cx="2526029"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14" name="TextBox 13"/>
          <p:cNvSpPr txBox="1"/>
          <p:nvPr/>
        </p:nvSpPr>
        <p:spPr>
          <a:xfrm>
            <a:off x="3550157" y="3182112"/>
            <a:ext cx="230657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Imbalance</a:t>
            </a:r>
          </a:p>
        </p:txBody>
      </p:sp>
      <p:sp>
        <p:nvSpPr>
          <p:cNvPr id="15" name="TextBox 14"/>
          <p:cNvSpPr txBox="1"/>
          <p:nvPr/>
        </p:nvSpPr>
        <p:spPr>
          <a:xfrm>
            <a:off x="3586733" y="3675887"/>
            <a:ext cx="2233422" cy="1536192"/>
          </a:xfrm>
          <a:prstGeom prst="rect">
            <a:avLst/>
          </a:prstGeom>
          <a:noFill/>
        </p:spPr>
        <p:txBody>
          <a:bodyPr wrap="square" anchor="t" lIns="0" rIns="0" tIns="0" bIns="0">
            <a:spAutoFit/>
          </a:bodyPr>
          <a:lstStyle/>
          <a:p>
            <a:pPr algn="ctr">
              <a:lnSpc>
                <a:spcPct val="104000"/>
              </a:lnSpc>
              <a:spcAft>
                <a:spcPts val="600"/>
              </a:spcAft>
              <a:buNone/>
            </a:pPr>
            <a:r>
              <a:rPr sz="1150" b="0">
                <a:solidFill>
                  <a:srgbClr val="5C6B5E"/>
                </a:solidFill>
                <a:latin typeface="Segoe UI"/>
              </a:rPr>
              <a:t>999 normal, 1 attack - the rare case gets ignored.</a:t>
            </a:r>
          </a:p>
        </p:txBody>
      </p:sp>
      <p:sp>
        <p:nvSpPr>
          <p:cNvPr id="16" name="Rounded Rectangle 15"/>
          <p:cNvSpPr/>
          <p:nvPr/>
        </p:nvSpPr>
        <p:spPr>
          <a:xfrm>
            <a:off x="6240779" y="2194560"/>
            <a:ext cx="2526029" cy="31089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6240779" y="2194560"/>
            <a:ext cx="2526029"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240779" y="2423160"/>
            <a:ext cx="2526029"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19" name="TextBox 18"/>
          <p:cNvSpPr txBox="1"/>
          <p:nvPr/>
        </p:nvSpPr>
        <p:spPr>
          <a:xfrm>
            <a:off x="6350507" y="3182112"/>
            <a:ext cx="230657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Mislabeled</a:t>
            </a:r>
          </a:p>
        </p:txBody>
      </p:sp>
      <p:sp>
        <p:nvSpPr>
          <p:cNvPr id="20" name="TextBox 19"/>
          <p:cNvSpPr txBox="1"/>
          <p:nvPr/>
        </p:nvSpPr>
        <p:spPr>
          <a:xfrm>
            <a:off x="6387083" y="3675887"/>
            <a:ext cx="2233422" cy="1536192"/>
          </a:xfrm>
          <a:prstGeom prst="rect">
            <a:avLst/>
          </a:prstGeom>
          <a:noFill/>
        </p:spPr>
        <p:txBody>
          <a:bodyPr wrap="square" anchor="t" lIns="0" rIns="0" tIns="0" bIns="0">
            <a:spAutoFit/>
          </a:bodyPr>
          <a:lstStyle/>
          <a:p>
            <a:pPr algn="ctr">
              <a:lnSpc>
                <a:spcPct val="104000"/>
              </a:lnSpc>
              <a:spcAft>
                <a:spcPts val="600"/>
              </a:spcAft>
              <a:buNone/>
            </a:pPr>
            <a:r>
              <a:rPr sz="1150" b="0">
                <a:solidFill>
                  <a:srgbClr val="5C6B5E"/>
                </a:solidFill>
                <a:latin typeface="Segoe UI"/>
              </a:rPr>
              <a:t>Spam marked 'ham' teaches the wrong answer.</a:t>
            </a:r>
          </a:p>
        </p:txBody>
      </p:sp>
      <p:sp>
        <p:nvSpPr>
          <p:cNvPr id="21" name="Rounded Rectangle 20"/>
          <p:cNvSpPr/>
          <p:nvPr/>
        </p:nvSpPr>
        <p:spPr>
          <a:xfrm>
            <a:off x="9041130" y="2194560"/>
            <a:ext cx="2526029" cy="31089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9041130" y="2194560"/>
            <a:ext cx="2526029"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9041130" y="2423160"/>
            <a:ext cx="2526029"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24" name="TextBox 23"/>
          <p:cNvSpPr txBox="1"/>
          <p:nvPr/>
        </p:nvSpPr>
        <p:spPr>
          <a:xfrm>
            <a:off x="9150857" y="3182112"/>
            <a:ext cx="230657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Bias</a:t>
            </a:r>
          </a:p>
        </p:txBody>
      </p:sp>
      <p:sp>
        <p:nvSpPr>
          <p:cNvPr id="25" name="TextBox 24"/>
          <p:cNvSpPr txBox="1"/>
          <p:nvPr/>
        </p:nvSpPr>
        <p:spPr>
          <a:xfrm>
            <a:off x="9187434" y="3675887"/>
            <a:ext cx="2233422" cy="1536192"/>
          </a:xfrm>
          <a:prstGeom prst="rect">
            <a:avLst/>
          </a:prstGeom>
          <a:noFill/>
        </p:spPr>
        <p:txBody>
          <a:bodyPr wrap="square" anchor="t" lIns="0" rIns="0" tIns="0" bIns="0">
            <a:spAutoFit/>
          </a:bodyPr>
          <a:lstStyle/>
          <a:p>
            <a:pPr algn="ctr">
              <a:lnSpc>
                <a:spcPct val="104000"/>
              </a:lnSpc>
              <a:spcAft>
                <a:spcPts val="600"/>
              </a:spcAft>
              <a:buNone/>
            </a:pPr>
            <a:r>
              <a:rPr sz="1150" b="0">
                <a:solidFill>
                  <a:srgbClr val="5C6B5E"/>
                </a:solidFill>
                <a:latin typeface="Segoe UI"/>
              </a:rPr>
              <a:t>Data that doesn't represent the real world.</a:t>
            </a:r>
          </a:p>
        </p:txBody>
      </p:sp>
      <p:sp>
        <p:nvSpPr>
          <p:cNvPr id="26" name="Rectangle 2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28" name="TextBox 2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29" name="Picture 2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CLASS-IMBALANCE TRAP, VISUALIZED</a:t>
            </a:r>
          </a:p>
          <a:p>
            <a:pPr algn="l">
              <a:lnSpc>
                <a:spcPct val="100000"/>
              </a:lnSpc>
              <a:spcAft>
                <a:spcPts val="600"/>
              </a:spcAft>
              <a:buNone/>
            </a:pPr>
            <a:r>
              <a:rPr sz="2500" b="1">
                <a:solidFill>
                  <a:srgbClr val="FFFFFF"/>
                </a:solidFill>
                <a:latin typeface="Segoe UI"/>
              </a:rPr>
              <a:t>Why 99.9% Accuracy Can Lie</a:t>
            </a:r>
          </a:p>
        </p:txBody>
      </p:sp>
      <p:pic>
        <p:nvPicPr>
          <p:cNvPr id="6" name="Picture 5" descr="accuracy_lies.png"/>
          <p:cNvPicPr>
            <a:picLocks noChangeAspect="1"/>
          </p:cNvPicPr>
          <p:nvPr/>
        </p:nvPicPr>
        <p:blipFill>
          <a:blip r:embed="rId2"/>
          <a:stretch>
            <a:fillRect/>
          </a:stretch>
        </p:blipFill>
        <p:spPr>
          <a:xfrm>
            <a:off x="1185335" y="1325880"/>
            <a:ext cx="9821024"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With 999 normal events and 1 attack, a model that always says 'normal' scores 99.9% - yet catches zero attacks.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TRAP</a:t>
            </a:r>
          </a:p>
          <a:p>
            <a:pPr algn="l">
              <a:lnSpc>
                <a:spcPct val="100000"/>
              </a:lnSpc>
              <a:spcAft>
                <a:spcPts val="600"/>
              </a:spcAft>
              <a:buNone/>
            </a:pPr>
            <a:r>
              <a:rPr sz="2500" b="1">
                <a:solidFill>
                  <a:srgbClr val="FFFFFF"/>
                </a:solidFill>
                <a:latin typeface="Segoe UI"/>
              </a:rPr>
              <a:t>Deep-Dive: Class Imbalance (Why Accuracy Lies)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In security, attacks are RARE: maybe 1 in 1,000 events is malicious.</a:t>
            </a:r>
          </a:p>
          <a:p>
            <a:pPr algn="l" indent="-256032" marL="256032">
              <a:lnSpc>
                <a:spcPct val="105000"/>
              </a:lnSpc>
              <a:spcAft>
                <a:spcPts val="1100"/>
              </a:spcAft>
              <a:buClr>
                <a:srgbClr val="2C6E3F"/>
              </a:buClr>
              <a:buFont typeface="Segoe UI"/>
              <a:buChar char="▸"/>
            </a:pPr>
            <a:r>
              <a:rPr sz="2100" b="0">
                <a:solidFill>
                  <a:srgbClr val="1C241E"/>
                </a:solidFill>
                <a:latin typeface="Segoe UI"/>
              </a:rPr>
              <a:t>A lazy model that always says 'normal' is then 99.9% accurate...</a:t>
            </a:r>
          </a:p>
          <a:p>
            <a:pPr algn="l" indent="-256032" marL="256032">
              <a:lnSpc>
                <a:spcPct val="105000"/>
              </a:lnSpc>
              <a:spcAft>
                <a:spcPts val="1100"/>
              </a:spcAft>
              <a:buClr>
                <a:srgbClr val="2C6E3F"/>
              </a:buClr>
              <a:buFont typeface="Segoe UI"/>
              <a:buChar char="▸"/>
            </a:pPr>
            <a:r>
              <a:rPr sz="2100" b="0">
                <a:solidFill>
                  <a:srgbClr val="1C241E"/>
                </a:solidFill>
                <a:latin typeface="Segoe UI"/>
              </a:rPr>
              <a:t>...but it catches ZERO attacks - useless, despite the great-looking score.</a:t>
            </a:r>
          </a:p>
          <a:p>
            <a:pPr algn="l" indent="-256032" marL="256032">
              <a:lnSpc>
                <a:spcPct val="105000"/>
              </a:lnSpc>
              <a:spcAft>
                <a:spcPts val="1100"/>
              </a:spcAft>
              <a:buClr>
                <a:srgbClr val="2C6E3F"/>
              </a:buClr>
              <a:buFont typeface="Segoe UI"/>
              <a:buChar char="▸"/>
            </a:pPr>
            <a:r>
              <a:rPr sz="2100" b="0">
                <a:solidFill>
                  <a:srgbClr val="1C241E"/>
                </a:solidFill>
                <a:latin typeface="Segoe UI"/>
              </a:rPr>
              <a:t>Lesson: high accuracy can hide total failure on the cases that matter.</a:t>
            </a:r>
          </a:p>
          <a:p>
            <a:pPr algn="l" indent="-256032" marL="256032">
              <a:lnSpc>
                <a:spcPct val="105000"/>
              </a:lnSpc>
              <a:spcAft>
                <a:spcPts val="1100"/>
              </a:spcAft>
              <a:buClr>
                <a:srgbClr val="2C6E3F"/>
              </a:buClr>
              <a:buFont typeface="Segoe UI"/>
              <a:buChar char="▸"/>
            </a:pPr>
            <a:r>
              <a:rPr sz="2100" b="0">
                <a:solidFill>
                  <a:srgbClr val="1C241E"/>
                </a:solidFill>
                <a:latin typeface="Segoe UI"/>
              </a:rPr>
              <a:t>Fixes: collect more attack examples, resample, or use better metrics (Week 4).</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99.9% accurate and catches nothing.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Recap: AI vs ML vs rules</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What is the difference between AI and machine learning?</a:t>
            </a:r>
          </a:p>
          <a:p>
            <a:pPr algn="l" indent="-256032" marL="256032">
              <a:lnSpc>
                <a:spcPct val="105000"/>
              </a:lnSpc>
              <a:spcAft>
                <a:spcPts val="1100"/>
              </a:spcAft>
              <a:buClr>
                <a:srgbClr val="2C6E3F"/>
              </a:buClr>
              <a:buFont typeface="Segoe UI"/>
              <a:buChar char="▸"/>
            </a:pPr>
            <a:r>
              <a:rPr sz="1800" b="0">
                <a:solidFill>
                  <a:srgbClr val="1C241E"/>
                </a:solidFill>
                <a:latin typeface="Segoe UI"/>
              </a:rPr>
              <a:t>Give one task better solved with rules, and one with ML.</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two security data sources.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MORE LEGITIMATE MAIL THAN SPAM</a:t>
            </a:r>
          </a:p>
          <a:p>
            <a:pPr algn="l">
              <a:lnSpc>
                <a:spcPct val="100000"/>
              </a:lnSpc>
              <a:spcAft>
                <a:spcPts val="600"/>
              </a:spcAft>
              <a:buNone/>
            </a:pPr>
            <a:r>
              <a:rPr sz="2500" b="1">
                <a:solidFill>
                  <a:srgbClr val="FFFFFF"/>
                </a:solidFill>
                <a:latin typeface="Segoe UI"/>
              </a:rPr>
              <a:t>Imbalance, Visualized</a:t>
            </a:r>
          </a:p>
        </p:txBody>
      </p:sp>
      <p:pic>
        <p:nvPicPr>
          <p:cNvPr id="6" name="Picture 5" descr="counts_bar.png"/>
          <p:cNvPicPr>
            <a:picLocks noChangeAspect="1"/>
          </p:cNvPicPr>
          <p:nvPr/>
        </p:nvPicPr>
        <p:blipFill>
          <a:blip r:embed="rId2"/>
          <a:stretch>
            <a:fillRect/>
          </a:stretch>
        </p:blipFill>
        <p:spPr>
          <a:xfrm>
            <a:off x="2763422" y="1325880"/>
            <a:ext cx="666485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 bar chart of our 240 emails. Because one class is larger, plain accuracy can mislead (recall Week 2 Monday).</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20</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 WHAT?</a:t>
            </a:r>
          </a:p>
          <a:p>
            <a:pPr algn="l">
              <a:lnSpc>
                <a:spcPct val="100000"/>
              </a:lnSpc>
              <a:spcAft>
                <a:spcPts val="600"/>
              </a:spcAft>
              <a:buNone/>
            </a:pPr>
            <a:r>
              <a:rPr sz="2500" b="1">
                <a:solidFill>
                  <a:srgbClr val="FFFFFF"/>
                </a:solidFill>
                <a:latin typeface="Segoe UI"/>
              </a:rPr>
              <a:t>Quality Problems Have Real Security Costs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Too many false positives -&gt; analysts get alert fatigue and miss real threats.</a:t>
            </a:r>
          </a:p>
          <a:p>
            <a:pPr algn="l" indent="-256032" marL="256032">
              <a:lnSpc>
                <a:spcPct val="105000"/>
              </a:lnSpc>
              <a:spcAft>
                <a:spcPts val="1100"/>
              </a:spcAft>
              <a:buClr>
                <a:srgbClr val="2C6E3F"/>
              </a:buClr>
              <a:buFont typeface="Segoe UI"/>
              <a:buChar char="▸"/>
            </a:pPr>
            <a:r>
              <a:rPr sz="2100" b="0">
                <a:solidFill>
                  <a:srgbClr val="1C241E"/>
                </a:solidFill>
                <a:latin typeface="Segoe UI"/>
              </a:rPr>
              <a:t>Too many false negatives -&gt; real attacks slip through unnoticed.</a:t>
            </a:r>
          </a:p>
          <a:p>
            <a:pPr algn="l" indent="-256032" marL="256032">
              <a:lnSpc>
                <a:spcPct val="105000"/>
              </a:lnSpc>
              <a:spcAft>
                <a:spcPts val="1100"/>
              </a:spcAft>
              <a:buClr>
                <a:srgbClr val="2C6E3F"/>
              </a:buClr>
              <a:buFont typeface="Segoe UI"/>
              <a:buChar char="▸"/>
            </a:pPr>
            <a:r>
              <a:rPr sz="2100" b="0">
                <a:solidFill>
                  <a:srgbClr val="1C241E"/>
                </a:solidFill>
                <a:latin typeface="Segoe UI"/>
              </a:rPr>
              <a:t>Biased data -&gt; the tool works for some users or situations but not others.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Mislabeled data -&gt; the model confidently learns the wrong thing.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Always ask: where did this data come from, and what might be missing?</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Bad data has real-world costs.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MAKING IT BETTER</a:t>
            </a:r>
          </a:p>
          <a:p>
            <a:pPr algn="l">
              <a:lnSpc>
                <a:spcPct val="100000"/>
              </a:lnSpc>
              <a:spcAft>
                <a:spcPts val="600"/>
              </a:spcAft>
              <a:buNone/>
            </a:pPr>
            <a:r>
              <a:rPr sz="2500" b="1">
                <a:solidFill>
                  <a:srgbClr val="FFFFFF"/>
                </a:solidFill>
                <a:latin typeface="Segoe UI"/>
              </a:rPr>
              <a:t>How to Improve Data Quality</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Clean: fix or remove errors, handle missing values, drop duplicates.</a:t>
            </a:r>
          </a:p>
          <a:p>
            <a:pPr algn="l" indent="-256032" marL="256032">
              <a:lnSpc>
                <a:spcPct val="105000"/>
              </a:lnSpc>
              <a:spcAft>
                <a:spcPts val="1100"/>
              </a:spcAft>
              <a:buClr>
                <a:srgbClr val="2C6E3F"/>
              </a:buClr>
              <a:buFont typeface="Segoe UI"/>
              <a:buChar char="▸"/>
            </a:pPr>
            <a:r>
              <a:rPr sz="2100" b="0">
                <a:solidFill>
                  <a:srgbClr val="1C241E"/>
                </a:solidFill>
                <a:latin typeface="Segoe UI"/>
              </a:rPr>
              <a:t>Balance: gather more rare-class examples or resample to fix imbalance.</a:t>
            </a:r>
          </a:p>
          <a:p>
            <a:pPr algn="l" indent="-256032" marL="256032">
              <a:lnSpc>
                <a:spcPct val="105000"/>
              </a:lnSpc>
              <a:spcAft>
                <a:spcPts val="1100"/>
              </a:spcAft>
              <a:buClr>
                <a:srgbClr val="2C6E3F"/>
              </a:buClr>
              <a:buFont typeface="Segoe UI"/>
              <a:buChar char="▸"/>
            </a:pPr>
            <a:r>
              <a:rPr sz="2100" b="0">
                <a:solidFill>
                  <a:srgbClr val="1C241E"/>
                </a:solidFill>
                <a:latin typeface="Segoe UI"/>
              </a:rPr>
              <a:t>Relabel: double-check labels - especially on the cases that matter most.</a:t>
            </a:r>
          </a:p>
          <a:p>
            <a:pPr algn="l" indent="-256032" marL="256032">
              <a:lnSpc>
                <a:spcPct val="105000"/>
              </a:lnSpc>
              <a:spcAft>
                <a:spcPts val="1100"/>
              </a:spcAft>
              <a:buClr>
                <a:srgbClr val="2C6E3F"/>
              </a:buClr>
              <a:buFont typeface="Segoe UI"/>
              <a:buChar char="▸"/>
            </a:pPr>
            <a:r>
              <a:rPr sz="2100" b="0">
                <a:solidFill>
                  <a:srgbClr val="1C241E"/>
                </a:solidFill>
                <a:latin typeface="Segoe UI"/>
              </a:rPr>
              <a:t>Document: record where data came from and how it was prepared.</a:t>
            </a:r>
          </a:p>
          <a:p>
            <a:pPr algn="l" indent="-256032" marL="256032">
              <a:lnSpc>
                <a:spcPct val="105000"/>
              </a:lnSpc>
              <a:spcAft>
                <a:spcPts val="1100"/>
              </a:spcAft>
              <a:buClr>
                <a:srgbClr val="2C6E3F"/>
              </a:buClr>
              <a:buFont typeface="Segoe UI"/>
              <a:buChar char="▸"/>
            </a:pPr>
            <a:r>
              <a:rPr sz="2100" b="0">
                <a:solidFill>
                  <a:srgbClr val="1C241E"/>
                </a:solidFill>
                <a:latin typeface="Segoe UI"/>
              </a:rPr>
              <a:t>Re-check often: data drifts as attackers and users change over time.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Clean, balance, relabel, document.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Spot the data problem</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A team trains a 'malicious login' detector. What could go wrong with their data?</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Their data has 50,000 normal logins and only 12 attacks.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Half the 'time' fields are blank.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All attack examples came from one country.  -&gt; ?</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SEE IT   ·   ~22 MIN</a:t>
            </a:r>
          </a:p>
          <a:p>
            <a:pPr algn="l">
              <a:lnSpc>
                <a:spcPct val="100000"/>
              </a:lnSpc>
              <a:spcAft>
                <a:spcPts val="600"/>
              </a:spcAft>
              <a:buNone/>
            </a:pPr>
            <a:r>
              <a:rPr sz="3800" b="1">
                <a:solidFill>
                  <a:srgbClr val="FFFFFF"/>
                </a:solidFill>
                <a:latin typeface="Segoe UI"/>
              </a:rPr>
              <a:t>Visualizing Data to Spot Threats</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PICK THE RIGHT ONE</a:t>
            </a:r>
          </a:p>
          <a:p>
            <a:pPr algn="l">
              <a:lnSpc>
                <a:spcPct val="100000"/>
              </a:lnSpc>
              <a:spcAft>
                <a:spcPts val="600"/>
              </a:spcAft>
              <a:buNone/>
            </a:pPr>
            <a:r>
              <a:rPr sz="2500" b="1">
                <a:solidFill>
                  <a:srgbClr val="FFFFFF"/>
                </a:solidFill>
                <a:latin typeface="Segoe UI"/>
              </a:rPr>
              <a:t>Charts Make Patterns Obvious</a:t>
            </a:r>
          </a:p>
        </p:txBody>
      </p:sp>
      <p:sp>
        <p:nvSpPr>
          <p:cNvPr id="6" name="Rounded Rectangle 5"/>
          <p:cNvSpPr/>
          <p:nvPr/>
        </p:nvSpPr>
        <p:spPr>
          <a:xfrm>
            <a:off x="640080" y="2194560"/>
            <a:ext cx="2526029" cy="31089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640080" y="2194560"/>
            <a:ext cx="2526029"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0080" y="2423160"/>
            <a:ext cx="2526029"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9" name="TextBox 8"/>
          <p:cNvSpPr txBox="1"/>
          <p:nvPr/>
        </p:nvSpPr>
        <p:spPr>
          <a:xfrm>
            <a:off x="749808" y="3182112"/>
            <a:ext cx="230657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Bar chart</a:t>
            </a:r>
          </a:p>
        </p:txBody>
      </p:sp>
      <p:sp>
        <p:nvSpPr>
          <p:cNvPr id="10" name="TextBox 9"/>
          <p:cNvSpPr txBox="1"/>
          <p:nvPr/>
        </p:nvSpPr>
        <p:spPr>
          <a:xfrm>
            <a:off x="786384" y="3675887"/>
            <a:ext cx="2233422" cy="1536192"/>
          </a:xfrm>
          <a:prstGeom prst="rect">
            <a:avLst/>
          </a:prstGeom>
          <a:noFill/>
        </p:spPr>
        <p:txBody>
          <a:bodyPr wrap="square" anchor="t" lIns="0" rIns="0" tIns="0" bIns="0">
            <a:spAutoFit/>
          </a:bodyPr>
          <a:lstStyle/>
          <a:p>
            <a:pPr algn="ctr">
              <a:lnSpc>
                <a:spcPct val="104000"/>
              </a:lnSpc>
              <a:spcAft>
                <a:spcPts val="600"/>
              </a:spcAft>
              <a:buNone/>
            </a:pPr>
            <a:r>
              <a:rPr sz="1150" b="0">
                <a:solidFill>
                  <a:srgbClr val="5C6B5E"/>
                </a:solidFill>
                <a:latin typeface="Segoe UI"/>
              </a:rPr>
              <a:t>Compare counts (top attack types).</a:t>
            </a:r>
          </a:p>
        </p:txBody>
      </p:sp>
      <p:sp>
        <p:nvSpPr>
          <p:cNvPr id="11" name="Rounded Rectangle 10"/>
          <p:cNvSpPr/>
          <p:nvPr/>
        </p:nvSpPr>
        <p:spPr>
          <a:xfrm>
            <a:off x="3440429" y="2194560"/>
            <a:ext cx="2526029" cy="31089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3440429" y="2194560"/>
            <a:ext cx="2526029"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440429" y="2423160"/>
            <a:ext cx="2526029"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14" name="TextBox 13"/>
          <p:cNvSpPr txBox="1"/>
          <p:nvPr/>
        </p:nvSpPr>
        <p:spPr>
          <a:xfrm>
            <a:off x="3550157" y="3182112"/>
            <a:ext cx="230657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Line chart</a:t>
            </a:r>
          </a:p>
        </p:txBody>
      </p:sp>
      <p:sp>
        <p:nvSpPr>
          <p:cNvPr id="15" name="TextBox 14"/>
          <p:cNvSpPr txBox="1"/>
          <p:nvPr/>
        </p:nvSpPr>
        <p:spPr>
          <a:xfrm>
            <a:off x="3586733" y="3675887"/>
            <a:ext cx="2233422" cy="1536192"/>
          </a:xfrm>
          <a:prstGeom prst="rect">
            <a:avLst/>
          </a:prstGeom>
          <a:noFill/>
        </p:spPr>
        <p:txBody>
          <a:bodyPr wrap="square" anchor="t" lIns="0" rIns="0" tIns="0" bIns="0">
            <a:spAutoFit/>
          </a:bodyPr>
          <a:lstStyle/>
          <a:p>
            <a:pPr algn="ctr">
              <a:lnSpc>
                <a:spcPct val="104000"/>
              </a:lnSpc>
              <a:spcAft>
                <a:spcPts val="600"/>
              </a:spcAft>
              <a:buNone/>
            </a:pPr>
            <a:r>
              <a:rPr sz="1150" b="0">
                <a:solidFill>
                  <a:srgbClr val="5C6B5E"/>
                </a:solidFill>
                <a:latin typeface="Segoe UI"/>
              </a:rPr>
              <a:t>Track change over time (logins per hour).</a:t>
            </a:r>
          </a:p>
        </p:txBody>
      </p:sp>
      <p:sp>
        <p:nvSpPr>
          <p:cNvPr id="16" name="Rounded Rectangle 15"/>
          <p:cNvSpPr/>
          <p:nvPr/>
        </p:nvSpPr>
        <p:spPr>
          <a:xfrm>
            <a:off x="6240779" y="2194560"/>
            <a:ext cx="2526029" cy="31089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6240779" y="2194560"/>
            <a:ext cx="2526029"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240779" y="2423160"/>
            <a:ext cx="2526029"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19" name="TextBox 18"/>
          <p:cNvSpPr txBox="1"/>
          <p:nvPr/>
        </p:nvSpPr>
        <p:spPr>
          <a:xfrm>
            <a:off x="6350507" y="3182112"/>
            <a:ext cx="230657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Scatter plot</a:t>
            </a:r>
          </a:p>
        </p:txBody>
      </p:sp>
      <p:sp>
        <p:nvSpPr>
          <p:cNvPr id="20" name="TextBox 19"/>
          <p:cNvSpPr txBox="1"/>
          <p:nvPr/>
        </p:nvSpPr>
        <p:spPr>
          <a:xfrm>
            <a:off x="6387083" y="3675887"/>
            <a:ext cx="2233422" cy="1536192"/>
          </a:xfrm>
          <a:prstGeom prst="rect">
            <a:avLst/>
          </a:prstGeom>
          <a:noFill/>
        </p:spPr>
        <p:txBody>
          <a:bodyPr wrap="square" anchor="t" lIns="0" rIns="0" tIns="0" bIns="0">
            <a:spAutoFit/>
          </a:bodyPr>
          <a:lstStyle/>
          <a:p>
            <a:pPr algn="ctr">
              <a:lnSpc>
                <a:spcPct val="104000"/>
              </a:lnSpc>
              <a:spcAft>
                <a:spcPts val="600"/>
              </a:spcAft>
              <a:buNone/>
            </a:pPr>
            <a:r>
              <a:rPr sz="1150" b="0">
                <a:solidFill>
                  <a:srgbClr val="5C6B5E"/>
                </a:solidFill>
                <a:latin typeface="Segoe UI"/>
              </a:rPr>
              <a:t>Spot outliers and relationships.</a:t>
            </a:r>
          </a:p>
        </p:txBody>
      </p:sp>
      <p:sp>
        <p:nvSpPr>
          <p:cNvPr id="21" name="Rounded Rectangle 20"/>
          <p:cNvSpPr/>
          <p:nvPr/>
        </p:nvSpPr>
        <p:spPr>
          <a:xfrm>
            <a:off x="9041130" y="2194560"/>
            <a:ext cx="2526029" cy="31089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9041130" y="2194560"/>
            <a:ext cx="2526029"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9041130" y="2423160"/>
            <a:ext cx="2526029"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24" name="TextBox 23"/>
          <p:cNvSpPr txBox="1"/>
          <p:nvPr/>
        </p:nvSpPr>
        <p:spPr>
          <a:xfrm>
            <a:off x="9150857" y="3182112"/>
            <a:ext cx="230657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Histogram</a:t>
            </a:r>
          </a:p>
        </p:txBody>
      </p:sp>
      <p:sp>
        <p:nvSpPr>
          <p:cNvPr id="25" name="TextBox 24"/>
          <p:cNvSpPr txBox="1"/>
          <p:nvPr/>
        </p:nvSpPr>
        <p:spPr>
          <a:xfrm>
            <a:off x="9187434" y="3675887"/>
            <a:ext cx="2233422" cy="1536192"/>
          </a:xfrm>
          <a:prstGeom prst="rect">
            <a:avLst/>
          </a:prstGeom>
          <a:noFill/>
        </p:spPr>
        <p:txBody>
          <a:bodyPr wrap="square" anchor="t" lIns="0" rIns="0" tIns="0" bIns="0">
            <a:spAutoFit/>
          </a:bodyPr>
          <a:lstStyle/>
          <a:p>
            <a:pPr algn="ctr">
              <a:lnSpc>
                <a:spcPct val="104000"/>
              </a:lnSpc>
              <a:spcAft>
                <a:spcPts val="600"/>
              </a:spcAft>
              <a:buNone/>
            </a:pPr>
            <a:r>
              <a:rPr sz="1150" b="0">
                <a:solidFill>
                  <a:srgbClr val="5C6B5E"/>
                </a:solidFill>
                <a:latin typeface="Segoe UI"/>
              </a:rPr>
              <a:t>See the spread (password lengths).</a:t>
            </a:r>
          </a:p>
        </p:txBody>
      </p:sp>
      <p:sp>
        <p:nvSpPr>
          <p:cNvPr id="26" name="Rectangle 2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28" name="TextBox 2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29" name="Picture 2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READING THE PICTURE</a:t>
            </a:r>
          </a:p>
          <a:p>
            <a:pPr algn="l">
              <a:lnSpc>
                <a:spcPct val="100000"/>
              </a:lnSpc>
              <a:spcAft>
                <a:spcPts val="600"/>
              </a:spcAft>
              <a:buNone/>
            </a:pPr>
            <a:r>
              <a:rPr sz="2500" b="1">
                <a:solidFill>
                  <a:srgbClr val="FFFFFF"/>
                </a:solidFill>
                <a:latin typeface="Segoe UI"/>
              </a:rPr>
              <a:t>What Charts Reveal in Security Data</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 sudden SPIKE in a line chart -&gt; a possible attack or outage.</a:t>
            </a:r>
          </a:p>
          <a:p>
            <a:pPr algn="l" indent="-256032" marL="256032">
              <a:lnSpc>
                <a:spcPct val="105000"/>
              </a:lnSpc>
              <a:spcAft>
                <a:spcPts val="1100"/>
              </a:spcAft>
              <a:buClr>
                <a:srgbClr val="2C6E3F"/>
              </a:buClr>
              <a:buFont typeface="Segoe UI"/>
              <a:buChar char="▸"/>
            </a:pPr>
            <a:r>
              <a:rPr sz="2100" b="0">
                <a:solidFill>
                  <a:srgbClr val="1C241E"/>
                </a:solidFill>
                <a:latin typeface="Segoe UI"/>
              </a:rPr>
              <a:t>An OUTLIER dot far from the rest -&gt; unusual, worth investigating.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A tall BAR -&gt; the most common attack to defend against first.</a:t>
            </a:r>
          </a:p>
          <a:p>
            <a:pPr algn="l" indent="-256032" marL="256032">
              <a:lnSpc>
                <a:spcPct val="105000"/>
              </a:lnSpc>
              <a:spcAft>
                <a:spcPts val="1100"/>
              </a:spcAft>
              <a:buClr>
                <a:srgbClr val="2C6E3F"/>
              </a:buClr>
              <a:buFont typeface="Segoe UI"/>
              <a:buChar char="▸"/>
            </a:pPr>
            <a:r>
              <a:rPr sz="2100" b="0">
                <a:solidFill>
                  <a:srgbClr val="1C241E"/>
                </a:solidFill>
                <a:latin typeface="Segoe UI"/>
              </a:rPr>
              <a:t>A lopsided HISTOGRAM -&gt; most values cluster, a few extremes stand out.</a:t>
            </a:r>
          </a:p>
          <a:p>
            <a:pPr algn="l" indent="-256032" marL="256032">
              <a:lnSpc>
                <a:spcPct val="105000"/>
              </a:lnSpc>
              <a:spcAft>
                <a:spcPts val="1100"/>
              </a:spcAft>
              <a:buClr>
                <a:srgbClr val="2C6E3F"/>
              </a:buClr>
              <a:buFont typeface="Segoe UI"/>
              <a:buChar char="▸"/>
            </a:pPr>
            <a:r>
              <a:rPr sz="2100" b="0">
                <a:solidFill>
                  <a:srgbClr val="1C241E"/>
                </a:solidFill>
                <a:latin typeface="Segoe UI"/>
              </a:rPr>
              <a:t>A picture often surfaces problems faster than rows of numbers.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Spikes, outliers, tall bars.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FROM A TABLE TO AN INSIGHT</a:t>
            </a:r>
          </a:p>
          <a:p>
            <a:pPr algn="l">
              <a:lnSpc>
                <a:spcPct val="100000"/>
              </a:lnSpc>
              <a:spcAft>
                <a:spcPts val="600"/>
              </a:spcAft>
              <a:buNone/>
            </a:pPr>
            <a:r>
              <a:rPr sz="2500" b="1">
                <a:solidFill>
                  <a:srgbClr val="FFFFFF"/>
                </a:solidFill>
                <a:latin typeface="Segoe UI"/>
              </a:rPr>
              <a:t>Worked Example: Picturing the Phishing Data</a:t>
            </a:r>
          </a:p>
        </p:txBody>
      </p:sp>
      <p:sp>
        <p:nvSpPr>
          <p:cNvPr id="6" name="Rounded Rectangle 5"/>
          <p:cNvSpPr/>
          <p:nvPr/>
        </p:nvSpPr>
        <p:spPr>
          <a:xfrm>
            <a:off x="3840480" y="2560320"/>
            <a:ext cx="2011680" cy="23774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840480" y="2103120"/>
            <a:ext cx="2011680" cy="457200"/>
          </a:xfrm>
          <a:prstGeom prst="rect">
            <a:avLst/>
          </a:prstGeom>
          <a:noFill/>
        </p:spPr>
        <p:txBody>
          <a:bodyPr wrap="square" anchor="ctr" lIns="0" rIns="0" tIns="0" bIns="0">
            <a:spAutoFit/>
          </a:bodyPr>
          <a:lstStyle/>
          <a:p>
            <a:pPr algn="ctr">
              <a:lnSpc>
                <a:spcPct val="105000"/>
              </a:lnSpc>
              <a:spcAft>
                <a:spcPts val="600"/>
              </a:spcAft>
              <a:buNone/>
            </a:pPr>
            <a:r>
              <a:rPr sz="1800" b="1">
                <a:solidFill>
                  <a:srgbClr val="1E4D2B"/>
                </a:solidFill>
                <a:latin typeface="Segoe UI"/>
              </a:rPr>
              <a:t>700</a:t>
            </a:r>
          </a:p>
        </p:txBody>
      </p:sp>
      <p:sp>
        <p:nvSpPr>
          <p:cNvPr id="8" name="TextBox 7"/>
          <p:cNvSpPr txBox="1"/>
          <p:nvPr/>
        </p:nvSpPr>
        <p:spPr>
          <a:xfrm>
            <a:off x="3840480" y="5029200"/>
            <a:ext cx="2011680" cy="457200"/>
          </a:xfrm>
          <a:prstGeom prst="rect">
            <a:avLst/>
          </a:prstGeom>
          <a:noFill/>
        </p:spPr>
        <p:txBody>
          <a:bodyPr wrap="square" anchor="ctr" lIns="0" rIns="0" tIns="0" bIns="0">
            <a:spAutoFit/>
          </a:bodyPr>
          <a:lstStyle/>
          <a:p>
            <a:pPr algn="ctr">
              <a:lnSpc>
                <a:spcPct val="105000"/>
              </a:lnSpc>
              <a:spcAft>
                <a:spcPts val="600"/>
              </a:spcAft>
              <a:buNone/>
            </a:pPr>
            <a:r>
              <a:rPr sz="1400" b="0">
                <a:solidFill>
                  <a:srgbClr val="1C241E"/>
                </a:solidFill>
                <a:latin typeface="Segoe UI"/>
              </a:rPr>
              <a:t>legitimate</a:t>
            </a:r>
          </a:p>
        </p:txBody>
      </p:sp>
      <p:sp>
        <p:nvSpPr>
          <p:cNvPr id="9" name="Rounded Rectangle 8"/>
          <p:cNvSpPr/>
          <p:nvPr/>
        </p:nvSpPr>
        <p:spPr>
          <a:xfrm>
            <a:off x="6583680" y="3840480"/>
            <a:ext cx="2011680" cy="109728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83680" y="3383280"/>
            <a:ext cx="2011680" cy="457200"/>
          </a:xfrm>
          <a:prstGeom prst="rect">
            <a:avLst/>
          </a:prstGeom>
          <a:noFill/>
        </p:spPr>
        <p:txBody>
          <a:bodyPr wrap="square" anchor="ctr" lIns="0" rIns="0" tIns="0" bIns="0">
            <a:spAutoFit/>
          </a:bodyPr>
          <a:lstStyle/>
          <a:p>
            <a:pPr algn="ctr">
              <a:lnSpc>
                <a:spcPct val="105000"/>
              </a:lnSpc>
              <a:spcAft>
                <a:spcPts val="600"/>
              </a:spcAft>
              <a:buNone/>
            </a:pPr>
            <a:r>
              <a:rPr sz="1800" b="1">
                <a:solidFill>
                  <a:srgbClr val="1E4D2B"/>
                </a:solidFill>
                <a:latin typeface="Segoe UI"/>
              </a:rPr>
              <a:t>300</a:t>
            </a:r>
          </a:p>
        </p:txBody>
      </p:sp>
      <p:sp>
        <p:nvSpPr>
          <p:cNvPr id="11" name="TextBox 10"/>
          <p:cNvSpPr txBox="1"/>
          <p:nvPr/>
        </p:nvSpPr>
        <p:spPr>
          <a:xfrm>
            <a:off x="6583680" y="5029200"/>
            <a:ext cx="2011680" cy="457200"/>
          </a:xfrm>
          <a:prstGeom prst="rect">
            <a:avLst/>
          </a:prstGeom>
          <a:noFill/>
        </p:spPr>
        <p:txBody>
          <a:bodyPr wrap="square" anchor="ctr" lIns="0" rIns="0" tIns="0" bIns="0">
            <a:spAutoFit/>
          </a:bodyPr>
          <a:lstStyle/>
          <a:p>
            <a:pPr algn="ctr">
              <a:lnSpc>
                <a:spcPct val="105000"/>
              </a:lnSpc>
              <a:spcAft>
                <a:spcPts val="600"/>
              </a:spcAft>
              <a:buNone/>
            </a:pPr>
            <a:r>
              <a:rPr sz="1400" b="0">
                <a:solidFill>
                  <a:srgbClr val="1C241E"/>
                </a:solidFill>
                <a:latin typeface="Segoe UI"/>
              </a:rPr>
              <a:t>phishing</a:t>
            </a:r>
          </a:p>
        </p:txBody>
      </p:sp>
      <p:sp>
        <p:nvSpPr>
          <p:cNvPr id="12" name="TextBox 11"/>
          <p:cNvSpPr txBox="1"/>
          <p:nvPr/>
        </p:nvSpPr>
        <p:spPr>
          <a:xfrm>
            <a:off x="640080" y="5486400"/>
            <a:ext cx="10927080" cy="822960"/>
          </a:xfrm>
          <a:prstGeom prst="rect">
            <a:avLst/>
          </a:prstGeom>
          <a:noFill/>
        </p:spPr>
        <p:txBody>
          <a:bodyPr wrap="square" anchor="t" lIns="0" rIns="0" tIns="0" bIns="0">
            <a:spAutoFit/>
          </a:bodyPr>
          <a:lstStyle/>
          <a:p>
            <a:pPr algn="ctr">
              <a:lnSpc>
                <a:spcPct val="115000"/>
              </a:lnSpc>
              <a:spcAft>
                <a:spcPts val="600"/>
              </a:spcAft>
              <a:buNone/>
            </a:pPr>
            <a:r>
              <a:rPr sz="1500" b="0">
                <a:solidFill>
                  <a:srgbClr val="1C241E"/>
                </a:solidFill>
                <a:latin typeface="Segoe UI"/>
              </a:rPr>
              <a:t>A bar chart of our dataset shows far more legitimate mail than phishing - that imbalance matters when we train and judge a model (recall Part 2).</a:t>
            </a:r>
          </a:p>
        </p:txBody>
      </p:sp>
      <p:sp>
        <p:nvSpPr>
          <p:cNvPr id="13" name="Rectangle 12"/>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5" name="TextBox 14"/>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27</a:t>
            </a:r>
          </a:p>
        </p:txBody>
      </p:sp>
      <p:pic>
        <p:nvPicPr>
          <p:cNvPr id="16" name="Picture 15"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EACH DOT IS AN EMAIL, COLORED BY CLASS</a:t>
            </a:r>
          </a:p>
          <a:p>
            <a:pPr algn="l">
              <a:lnSpc>
                <a:spcPct val="100000"/>
              </a:lnSpc>
              <a:spcAft>
                <a:spcPts val="600"/>
              </a:spcAft>
              <a:buNone/>
            </a:pPr>
            <a:r>
              <a:rPr sz="2500" b="1">
                <a:solidFill>
                  <a:srgbClr val="FFFFFF"/>
                </a:solidFill>
                <a:latin typeface="Segoe UI"/>
              </a:rPr>
              <a:t>Seeing the Pattern: a Scatter Plot</a:t>
            </a:r>
          </a:p>
        </p:txBody>
      </p:sp>
      <p:pic>
        <p:nvPicPr>
          <p:cNvPr id="6" name="Picture 5" descr="feature_scatter.png"/>
          <p:cNvPicPr>
            <a:picLocks noChangeAspect="1"/>
          </p:cNvPicPr>
          <p:nvPr/>
        </p:nvPicPr>
        <p:blipFill>
          <a:blip r:embed="rId2"/>
          <a:stretch>
            <a:fillRect/>
          </a:stretch>
        </p:blipFill>
        <p:spPr>
          <a:xfrm>
            <a:off x="3135298" y="1325880"/>
            <a:ext cx="5921098"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Spam (gold) clusters toward more links and more urgent words - the features really do separate the classes.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HOW MANY LINKS DO EMAILS HAVE?</a:t>
            </a:r>
          </a:p>
          <a:p>
            <a:pPr algn="l">
              <a:lnSpc>
                <a:spcPct val="100000"/>
              </a:lnSpc>
              <a:spcAft>
                <a:spcPts val="600"/>
              </a:spcAft>
              <a:buNone/>
            </a:pPr>
            <a:r>
              <a:rPr sz="2500" b="1">
                <a:solidFill>
                  <a:srgbClr val="FFFFFF"/>
                </a:solidFill>
                <a:latin typeface="Segoe UI"/>
              </a:rPr>
              <a:t>A Histogram Tells a Story</a:t>
            </a:r>
          </a:p>
        </p:txBody>
      </p:sp>
      <p:pic>
        <p:nvPicPr>
          <p:cNvPr id="6" name="Picture 5" descr="hist_links.png"/>
          <p:cNvPicPr>
            <a:picLocks noChangeAspect="1"/>
          </p:cNvPicPr>
          <p:nvPr/>
        </p:nvPicPr>
        <p:blipFill>
          <a:blip r:embed="rId2"/>
          <a:stretch>
            <a:fillRect/>
          </a:stretch>
        </p:blipFill>
        <p:spPr>
          <a:xfrm>
            <a:off x="3091513" y="1325880"/>
            <a:ext cx="6008669"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Legitimate emails pile up at 0-2 links; spam spreads to higher counts. 'Number of links' is a useful feature.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WEDNESDAY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22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Anatomy of a dataset</a:t>
            </a:r>
          </a:p>
          <a:p>
            <a:pPr algn="l">
              <a:lnSpc>
                <a:spcPct val="105000"/>
              </a:lnSpc>
              <a:spcAft>
                <a:spcPts val="600"/>
              </a:spcAft>
              <a:buNone/>
            </a:pPr>
            <a:r>
              <a:rPr sz="1250" b="0">
                <a:solidFill>
                  <a:srgbClr val="5C6B5E"/>
                </a:solidFill>
                <a:latin typeface="Segoe UI"/>
              </a:rPr>
              <a:t>Rows, columns, features, labels + extraction diagram</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16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Data quality (garbage in, garbage out)</a:t>
            </a:r>
          </a:p>
          <a:p>
            <a:pPr algn="l">
              <a:lnSpc>
                <a:spcPct val="105000"/>
              </a:lnSpc>
              <a:spcAft>
                <a:spcPts val="600"/>
              </a:spcAft>
              <a:buNone/>
            </a:pPr>
            <a:r>
              <a:rPr sz="1250" b="0">
                <a:solidFill>
                  <a:srgbClr val="5C6B5E"/>
                </a:solidFill>
                <a:latin typeface="Segoe UI"/>
              </a:rPr>
              <a:t>Why messy data breaks tools</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18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Visualizing data + phishing demo</a:t>
            </a:r>
          </a:p>
          <a:p>
            <a:pPr algn="l">
              <a:lnSpc>
                <a:spcPct val="105000"/>
              </a:lnSpc>
              <a:spcAft>
                <a:spcPts val="600"/>
              </a:spcAft>
              <a:buNone/>
            </a:pPr>
            <a:r>
              <a:rPr sz="1250" b="0">
                <a:solidFill>
                  <a:srgbClr val="5C6B5E"/>
                </a:solidFill>
                <a:latin typeface="Segoe UI"/>
              </a:rPr>
              <a:t>Charts that reveal threats</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Hands-on: draw the line (be the classifier)</a:t>
            </a:r>
          </a:p>
          <a:p>
            <a:pPr algn="l">
              <a:lnSpc>
                <a:spcPct val="105000"/>
              </a:lnSpc>
              <a:spcAft>
                <a:spcPts val="600"/>
              </a:spcAft>
              <a:buNone/>
            </a:pPr>
            <a:r>
              <a:rPr sz="1250" b="0">
                <a:solidFill>
                  <a:srgbClr val="5C6B5E"/>
                </a:solidFill>
                <a:latin typeface="Segoe UI"/>
              </a:rPr>
              <a:t>Separate spam from ham by eye</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4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Recap + warm-up</a:t>
            </a:r>
          </a:p>
          <a:p>
            <a:pPr algn="l">
              <a:lnSpc>
                <a:spcPct val="105000"/>
              </a:lnSpc>
              <a:spcAft>
                <a:spcPts val="600"/>
              </a:spcAft>
              <a:buNone/>
            </a:pPr>
            <a:r>
              <a:rPr sz="1250" b="0">
                <a:solidFill>
                  <a:srgbClr val="5C6B5E"/>
                </a:solidFill>
                <a:latin typeface="Segoe UI"/>
              </a:rPr>
              <a:t>AI vs ML vs rules</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3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Wrap-up &amp; exit</a:t>
            </a:r>
          </a:p>
          <a:p>
            <a:pPr algn="l">
              <a:lnSpc>
                <a:spcPct val="105000"/>
              </a:lnSpc>
              <a:spcAft>
                <a:spcPts val="600"/>
              </a:spcAft>
              <a:buNone/>
            </a:pPr>
            <a:r>
              <a:rPr sz="1250" b="0">
                <a:solidFill>
                  <a:srgbClr val="5C6B5E"/>
                </a:solidFill>
                <a:latin typeface="Segoe UI"/>
              </a:rPr>
              <a:t>Takeaways + Lab 2</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THREE LINES, THREE VIEWS OF THE DATA</a:t>
            </a:r>
          </a:p>
          <a:p>
            <a:pPr algn="l">
              <a:lnSpc>
                <a:spcPct val="100000"/>
              </a:lnSpc>
              <a:spcAft>
                <a:spcPts val="600"/>
              </a:spcAft>
              <a:buNone/>
            </a:pPr>
            <a:r>
              <a:rPr sz="2500" b="1">
                <a:solidFill>
                  <a:srgbClr val="FFFFFF"/>
                </a:solidFill>
                <a:latin typeface="Segoe UI"/>
              </a:rPr>
              <a:t>Making These Charts in pandas</a:t>
            </a:r>
          </a:p>
        </p:txBody>
      </p:sp>
      <p:sp>
        <p:nvSpPr>
          <p:cNvPr id="6" name="Rounded Rectangle 5"/>
          <p:cNvSpPr/>
          <p:nvPr/>
        </p:nvSpPr>
        <p:spPr>
          <a:xfrm>
            <a:off x="640080" y="1554480"/>
            <a:ext cx="10927080" cy="2423160"/>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1874519"/>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import matplotlib.pyplot as plt</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df['label'].value_counts().plot(kind='bar')   # the counts bar</a:t>
            </a:r>
          </a:p>
          <a:p>
            <a:pPr algn="l">
              <a:lnSpc>
                <a:spcPct val="100000"/>
              </a:lnSpc>
              <a:spcAft>
                <a:spcPts val="200"/>
              </a:spcAft>
              <a:buNone/>
            </a:pPr>
            <a:r>
              <a:rPr sz="1300" b="0">
                <a:solidFill>
                  <a:srgbClr val="ECF3EC"/>
                </a:solidFill>
                <a:latin typeface="Consolas"/>
              </a:rPr>
              <a:t>df.groupby('label')['num_links'].mean()        # avg links per class</a:t>
            </a:r>
          </a:p>
          <a:p>
            <a:pPr algn="l">
              <a:lnSpc>
                <a:spcPct val="100000"/>
              </a:lnSpc>
              <a:spcAft>
                <a:spcPts val="200"/>
              </a:spcAft>
              <a:buNone/>
            </a:pPr>
            <a:r>
              <a:rPr sz="1300" b="0">
                <a:solidFill>
                  <a:srgbClr val="ECF3EC"/>
                </a:solidFill>
                <a:latin typeface="Consolas"/>
              </a:rPr>
              <a:t>df[df.label=='spam']['num_links'].hist()       # spread for spam</a:t>
            </a:r>
          </a:p>
          <a:p>
            <a:pPr algn="l">
              <a:lnSpc>
                <a:spcPct val="100000"/>
              </a:lnSpc>
              <a:spcAft>
                <a:spcPts val="200"/>
              </a:spcAft>
              <a:buNone/>
            </a:pPr>
            <a:r>
              <a:rPr sz="1300" b="0">
                <a:solidFill>
                  <a:srgbClr val="ECF3EC"/>
                </a:solidFill>
                <a:latin typeface="Consolas"/>
              </a:rPr>
              <a:t>plt.show()</a:t>
            </a:r>
          </a:p>
        </p:txBody>
      </p:sp>
      <p:sp>
        <p:nvSpPr>
          <p:cNvPr id="9" name="TextBox 8"/>
          <p:cNvSpPr txBox="1"/>
          <p:nvPr/>
        </p:nvSpPr>
        <p:spPr>
          <a:xfrm>
            <a:off x="640080" y="4114800"/>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You'll run these exact lines in Lab 2.</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 LAB 2 LOOKS LIKE</a:t>
            </a:r>
          </a:p>
          <a:p>
            <a:pPr algn="l">
              <a:lnSpc>
                <a:spcPct val="100000"/>
              </a:lnSpc>
              <a:spcAft>
                <a:spcPts val="600"/>
              </a:spcAft>
              <a:buNone/>
            </a:pPr>
            <a:r>
              <a:rPr sz="2500" b="1">
                <a:solidFill>
                  <a:srgbClr val="FFFFFF"/>
                </a:solidFill>
                <a:latin typeface="Segoe UI"/>
              </a:rPr>
              <a:t>Demo Preview: Exploring a Phishing Dataset (Lab 2)</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Load a real phishing-email dataset with pandas (like opening a spreadsheet).</a:t>
            </a:r>
          </a:p>
          <a:p>
            <a:pPr algn="l" indent="-256032" marL="256032">
              <a:lnSpc>
                <a:spcPct val="105000"/>
              </a:lnSpc>
              <a:spcAft>
                <a:spcPts val="1100"/>
              </a:spcAft>
              <a:buClr>
                <a:srgbClr val="2C6E3F"/>
              </a:buClr>
              <a:buFont typeface="Segoe UI"/>
              <a:buChar char="▸"/>
            </a:pPr>
            <a:r>
              <a:rPr sz="2100" b="0">
                <a:solidFill>
                  <a:srgbClr val="1C241E"/>
                </a:solidFill>
                <a:latin typeface="Segoe UI"/>
              </a:rPr>
              <a:t>Count phishing vs legitimate messages with value_counts() - just like Lab 1.</a:t>
            </a:r>
          </a:p>
          <a:p>
            <a:pPr algn="l" indent="-256032" marL="256032">
              <a:lnSpc>
                <a:spcPct val="105000"/>
              </a:lnSpc>
              <a:spcAft>
                <a:spcPts val="1100"/>
              </a:spcAft>
              <a:buClr>
                <a:srgbClr val="2C6E3F"/>
              </a:buClr>
              <a:buFont typeface="Segoe UI"/>
              <a:buChar char="▸"/>
            </a:pPr>
            <a:r>
              <a:rPr sz="2100" b="0">
                <a:solidFill>
                  <a:srgbClr val="1C241E"/>
                </a:solidFill>
                <a:latin typeface="Segoe UI"/>
              </a:rPr>
              <a:t>Chart suspicious words and link counts to compare spam vs ham.</a:t>
            </a:r>
          </a:p>
          <a:p>
            <a:pPr algn="l" indent="-256032" marL="256032">
              <a:lnSpc>
                <a:spcPct val="105000"/>
              </a:lnSpc>
              <a:spcAft>
                <a:spcPts val="1100"/>
              </a:spcAft>
              <a:buClr>
                <a:srgbClr val="2C6E3F"/>
              </a:buClr>
              <a:buFont typeface="Segoe UI"/>
              <a:buChar char="▸"/>
            </a:pPr>
            <a:r>
              <a:rPr sz="2100" b="0">
                <a:solidFill>
                  <a:srgbClr val="1C241E"/>
                </a:solidFill>
                <a:latin typeface="Segoe UI"/>
              </a:rPr>
              <a:t>Decide: which features best separate phishing from real mail?</a:t>
            </a:r>
          </a:p>
          <a:p>
            <a:pPr algn="l" indent="-256032" marL="256032">
              <a:lnSpc>
                <a:spcPct val="105000"/>
              </a:lnSpc>
              <a:spcAft>
                <a:spcPts val="1100"/>
              </a:spcAft>
              <a:buClr>
                <a:srgbClr val="2C6E3F"/>
              </a:buClr>
              <a:buFont typeface="Segoe UI"/>
              <a:buChar char="▸"/>
            </a:pPr>
            <a:r>
              <a:rPr sz="2100" b="0">
                <a:solidFill>
                  <a:srgbClr val="1C241E"/>
                </a:solidFill>
                <a:latin typeface="Segoe UI"/>
              </a:rPr>
              <a:t>Same gentle, guided, fill-in-the-blank style as Lab 1.</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Live-demo a cell or two if you can.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What chart would you use?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Pick a chart type for each security question - and say why.</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How do login attempts change across 24 hours?</a:t>
            </a:r>
          </a:p>
          <a:p>
            <a:pPr algn="l" indent="-256032" marL="256032">
              <a:lnSpc>
                <a:spcPct val="105000"/>
              </a:lnSpc>
              <a:spcAft>
                <a:spcPts val="1100"/>
              </a:spcAft>
              <a:buClr>
                <a:srgbClr val="2C6E3F"/>
              </a:buClr>
              <a:buFont typeface="Segoe UI"/>
              <a:buChar char="▸"/>
            </a:pPr>
            <a:r>
              <a:rPr sz="1800" b="0">
                <a:solidFill>
                  <a:srgbClr val="1C241E"/>
                </a:solidFill>
                <a:latin typeface="Segoe UI"/>
              </a:rPr>
              <a:t>Which five attack types are most common this month?</a:t>
            </a:r>
          </a:p>
          <a:p>
            <a:pPr algn="l" indent="-256032" marL="256032">
              <a:lnSpc>
                <a:spcPct val="105000"/>
              </a:lnSpc>
              <a:spcAft>
                <a:spcPts val="1100"/>
              </a:spcAft>
              <a:buClr>
                <a:srgbClr val="2C6E3F"/>
              </a:buClr>
              <a:buFont typeface="Segoe UI"/>
              <a:buChar char="▸"/>
            </a:pPr>
            <a:r>
              <a:rPr sz="1800" b="0">
                <a:solidFill>
                  <a:srgbClr val="1C241E"/>
                </a:solidFill>
                <a:latin typeface="Segoe UI"/>
              </a:rPr>
              <a:t>Are there a few transactions with unusually large amounts?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Draw the Line: Be the Classifier</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Each pair gets the scatter plot of emails by number of links (x) and urgent words (y): green dots = legitimate, gold dots = spam, plus three black '?' emails. You are the classifier.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Draw ONE straight line that best separates spam (gold) from legitimate (green).</a:t>
            </a:r>
          </a:p>
          <a:p>
            <a:pPr algn="l" indent="-256032" marL="256032">
              <a:lnSpc>
                <a:spcPct val="105000"/>
              </a:lnSpc>
              <a:spcAft>
                <a:spcPts val="1100"/>
              </a:spcAft>
              <a:buClr>
                <a:srgbClr val="2C6E3F"/>
              </a:buClr>
              <a:buFont typeface="Segoe UI"/>
              <a:buChar char="▸"/>
            </a:pPr>
            <a:r>
              <a:rPr sz="1800" b="0">
                <a:solidFill>
                  <a:srgbClr val="1C241E"/>
                </a:solidFill>
                <a:latin typeface="Segoe UI"/>
              </a:rPr>
              <a:t>For each '?' point, predict spam or legitimate based on which side of your line it falls.</a:t>
            </a:r>
          </a:p>
          <a:p>
            <a:pPr algn="l" indent="-256032" marL="256032">
              <a:lnSpc>
                <a:spcPct val="105000"/>
              </a:lnSpc>
              <a:spcAft>
                <a:spcPts val="1100"/>
              </a:spcAft>
              <a:buClr>
                <a:srgbClr val="2C6E3F"/>
              </a:buClr>
              <a:buFont typeface="Segoe UI"/>
              <a:buChar char="▸"/>
            </a:pPr>
            <a:r>
              <a:rPr sz="1800" b="0">
                <a:solidFill>
                  <a:srgbClr val="1C241E"/>
                </a:solidFill>
                <a:latin typeface="Segoe UI"/>
              </a:rPr>
              <a:t>Count how many of the known emails your line misclassifies (green on the spam side, or vice versa).</a:t>
            </a:r>
          </a:p>
          <a:p>
            <a:pPr algn="l" indent="-256032" marL="256032">
              <a:lnSpc>
                <a:spcPct val="105000"/>
              </a:lnSpc>
              <a:spcAft>
                <a:spcPts val="1100"/>
              </a:spcAft>
              <a:buClr>
                <a:srgbClr val="2C6E3F"/>
              </a:buClr>
              <a:buFont typeface="Segoe UI"/>
              <a:buChar char="▸"/>
            </a:pPr>
            <a:r>
              <a:rPr sz="1800" b="0">
                <a:solidFill>
                  <a:srgbClr val="1C241E"/>
                </a:solidFill>
                <a:latin typeface="Segoe UI"/>
              </a:rPr>
              <a:t>Write one sentence: which single feature - links or urgent words - does more of the separating?</a:t>
            </a:r>
          </a:p>
          <a:p>
            <a:pPr algn="l" indent="-256032" marL="256032">
              <a:lnSpc>
                <a:spcPct val="105000"/>
              </a:lnSpc>
              <a:spcAft>
                <a:spcPts val="1100"/>
              </a:spcAft>
              <a:buClr>
                <a:srgbClr val="2C6E3F"/>
              </a:buClr>
              <a:buFont typeface="Segoe UI"/>
              <a:buChar char="▸"/>
            </a:pPr>
            <a:r>
              <a:rPr sz="1800" b="0">
                <a:solidFill>
                  <a:srgbClr val="1C241E"/>
                </a:solidFill>
                <a:latin typeface="Segoe UI"/>
              </a:rPr>
              <a:t>Deliverable: the marked-up plot with your line, 3 labeled '?' points, a miscount, and your one-sentence note.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 dataset is rows (records) and columns; features are the clues, the label is the answer.</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Supervised learning predicts the label from the features - good features matter most.</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Data quality (missing, imbalanced, mislabeled, biased) makes or breaks a model - garbage in, garbage out.</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Visualizing data reveals spikes, outliers, and patterns faster than raw numbers.</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LOOKING AHEAD</a:t>
            </a:r>
          </a:p>
          <a:p>
            <a:pPr algn="l">
              <a:lnSpc>
                <a:spcPct val="100000"/>
              </a:lnSpc>
              <a:spcAft>
                <a:spcPts val="600"/>
              </a:spcAft>
              <a:buNone/>
            </a:pPr>
            <a:r>
              <a:rPr sz="2500" b="1">
                <a:solidFill>
                  <a:srgbClr val="FFFFFF"/>
                </a:solidFill>
                <a:latin typeface="Segoe UI"/>
              </a:rPr>
              <a:t>This Week &amp; Next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Work on Lab 2 ('Exploring Security Data') - due Monday of Week 3.</a:t>
            </a:r>
          </a:p>
          <a:p>
            <a:pPr algn="l" indent="-256032" marL="256032">
              <a:lnSpc>
                <a:spcPct val="105000"/>
              </a:lnSpc>
              <a:spcAft>
                <a:spcPts val="1100"/>
              </a:spcAft>
              <a:buClr>
                <a:srgbClr val="2C6E3F"/>
              </a:buClr>
              <a:buFont typeface="Segoe UI"/>
              <a:buChar char="▸"/>
            </a:pPr>
            <a:r>
              <a:rPr sz="2100" b="0">
                <a:solidFill>
                  <a:srgbClr val="1C241E"/>
                </a:solidFill>
                <a:latin typeface="Segoe UI"/>
              </a:rPr>
              <a:t>✅ Complete Quiz 2 on Canvas if you haven't already.</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Review Handout 2; bring questions to office hours.</a:t>
            </a:r>
          </a:p>
          <a:p>
            <a:pPr algn="l" indent="-256032" marL="256032">
              <a:lnSpc>
                <a:spcPct val="105000"/>
              </a:lnSpc>
              <a:spcAft>
                <a:spcPts val="1100"/>
              </a:spcAft>
              <a:buClr>
                <a:srgbClr val="2C6E3F"/>
              </a:buClr>
              <a:buFont typeface="Segoe UI"/>
              <a:buChar char="▸"/>
            </a:pPr>
            <a:r>
              <a:rPr sz="2100" b="0">
                <a:solidFill>
                  <a:srgbClr val="1C241E"/>
                </a:solidFill>
                <a:latin typeface="Segoe UI"/>
              </a:rPr>
              <a:t>🏷️ Next week: Supervised Learning - teaching models with labels (your first classifier!).</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Lab 2 due Wk3 Mon; preview Week 3.</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what's the difference between a feature and a label?</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one data-quality problem and why it's dangerous in security.</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question you still have.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STRUCTURE   ·   ~24 MIN</a:t>
            </a:r>
          </a:p>
          <a:p>
            <a:pPr algn="l">
              <a:lnSpc>
                <a:spcPct val="100000"/>
              </a:lnSpc>
              <a:spcAft>
                <a:spcPts val="600"/>
              </a:spcAft>
              <a:buNone/>
            </a:pPr>
            <a:r>
              <a:rPr sz="3800" b="1">
                <a:solidFill>
                  <a:srgbClr val="FFFFFF"/>
                </a:solidFill>
                <a:latin typeface="Segoe UI"/>
              </a:rPr>
              <a:t>The Anatomy of a Dataset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START SIMPLE</a:t>
            </a:r>
          </a:p>
          <a:p>
            <a:pPr algn="l">
              <a:lnSpc>
                <a:spcPct val="100000"/>
              </a:lnSpc>
              <a:spcAft>
                <a:spcPts val="600"/>
              </a:spcAft>
              <a:buNone/>
            </a:pPr>
            <a:r>
              <a:rPr sz="2500" b="1">
                <a:solidFill>
                  <a:srgbClr val="FFFFFF"/>
                </a:solidFill>
                <a:latin typeface="Segoe UI"/>
              </a:rPr>
              <a:t>A Dataset Is Just a Smart Spreadsheet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Picture a table with rows and columns - like a spreadsheet you already know.</a:t>
            </a:r>
          </a:p>
          <a:p>
            <a:pPr algn="l" indent="-256032" marL="256032">
              <a:lnSpc>
                <a:spcPct val="105000"/>
              </a:lnSpc>
              <a:spcAft>
                <a:spcPts val="1100"/>
              </a:spcAft>
              <a:buClr>
                <a:srgbClr val="2C6E3F"/>
              </a:buClr>
              <a:buFont typeface="Segoe UI"/>
              <a:buChar char="▸"/>
            </a:pPr>
            <a:r>
              <a:rPr sz="2100" b="0">
                <a:solidFill>
                  <a:srgbClr val="1C241E"/>
                </a:solidFill>
                <a:latin typeface="Segoe UI"/>
              </a:rPr>
              <a:t>Each ROW is one example, record, or observation (e.g., one email).</a:t>
            </a:r>
          </a:p>
          <a:p>
            <a:pPr algn="l" indent="-256032" marL="256032">
              <a:lnSpc>
                <a:spcPct val="105000"/>
              </a:lnSpc>
              <a:spcAft>
                <a:spcPts val="1100"/>
              </a:spcAft>
              <a:buClr>
                <a:srgbClr val="2C6E3F"/>
              </a:buClr>
              <a:buFont typeface="Segoe UI"/>
              <a:buChar char="▸"/>
            </a:pPr>
            <a:r>
              <a:rPr sz="2100" b="0">
                <a:solidFill>
                  <a:srgbClr val="1C241E"/>
                </a:solidFill>
                <a:latin typeface="Segoe UI"/>
              </a:rPr>
              <a:t>Each COLUMN is one piece of information about every row.</a:t>
            </a:r>
          </a:p>
          <a:p>
            <a:pPr algn="l" indent="-256032" marL="256032">
              <a:lnSpc>
                <a:spcPct val="105000"/>
              </a:lnSpc>
              <a:spcAft>
                <a:spcPts val="1100"/>
              </a:spcAft>
              <a:buClr>
                <a:srgbClr val="2C6E3F"/>
              </a:buClr>
              <a:buFont typeface="Segoe UI"/>
              <a:buChar char="▸"/>
            </a:pPr>
            <a:r>
              <a:rPr sz="2100" b="0">
                <a:solidFill>
                  <a:srgbClr val="1C241E"/>
                </a:solidFill>
                <a:latin typeface="Segoe UI"/>
              </a:rPr>
              <a:t>A dataset is simply many examples described the same way.</a:t>
            </a:r>
          </a:p>
          <a:p>
            <a:pPr algn="l" indent="-256032" marL="256032">
              <a:lnSpc>
                <a:spcPct val="105000"/>
              </a:lnSpc>
              <a:spcAft>
                <a:spcPts val="1100"/>
              </a:spcAft>
              <a:buClr>
                <a:srgbClr val="2C6E3F"/>
              </a:buClr>
              <a:buFont typeface="Segoe UI"/>
              <a:buChar char="▸"/>
            </a:pPr>
            <a:r>
              <a:rPr sz="2100" b="0">
                <a:solidFill>
                  <a:srgbClr val="1C241E"/>
                </a:solidFill>
                <a:latin typeface="Segoe UI"/>
              </a:rPr>
              <a:t>In Lab 2 you'll open exactly this kind of table with pandas.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Rows = examples, columns = information.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ROWS, COLUMNS, FEATURES, AND A LABEL</a:t>
            </a:r>
          </a:p>
          <a:p>
            <a:pPr algn="l">
              <a:lnSpc>
                <a:spcPct val="100000"/>
              </a:lnSpc>
              <a:spcAft>
                <a:spcPts val="600"/>
              </a:spcAft>
              <a:buNone/>
            </a:pPr>
            <a:r>
              <a:rPr sz="2500" b="1">
                <a:solidFill>
                  <a:srgbClr val="FFFFFF"/>
                </a:solidFill>
                <a:latin typeface="Segoe UI"/>
              </a:rPr>
              <a:t>Example: a Phishing-Email Dataset</a:t>
            </a:r>
          </a:p>
        </p:txBody>
      </p:sp>
      <p:graphicFrame>
        <p:nvGraphicFramePr>
          <p:cNvPr id="6" name="Table 5"/>
          <p:cNvGraphicFramePr>
            <a:graphicFrameLocks noGrp="1"/>
          </p:cNvGraphicFramePr>
          <p:nvPr/>
        </p:nvGraphicFramePr>
        <p:xfrm>
          <a:off x="1097280" y="1783080"/>
          <a:ext cx="9966960" cy="2834640"/>
        </p:xfrm>
        <a:graphic>
          <a:graphicData uri="http://schemas.openxmlformats.org/drawingml/2006/table">
            <a:tbl>
              <a:tblPr>
                <a:tableStyleId>{5C22544A-7EE6-4342-B048-85BDC9FD1C3A}</a:tableStyleId>
              </a:tblPr>
              <a:tblGrid>
                <a:gridCol w="1737360"/>
                <a:gridCol w="1737360"/>
                <a:gridCol w="1737360"/>
                <a:gridCol w="1737360"/>
                <a:gridCol w="3017520"/>
              </a:tblGrid>
              <a:tr h="472440">
                <a:tc>
                  <a:txBody>
                    <a:bodyPr/>
                    <a:lstStyle/>
                    <a:p>
                      <a:pPr algn="ctr"/>
                      <a:r>
                        <a:rPr sz="1400" b="1">
                          <a:solidFill>
                            <a:srgbClr val="FFFFFF"/>
                          </a:solidFill>
                          <a:latin typeface="Segoe UI"/>
                        </a:rPr>
                        <a:t>#links</a:t>
                      </a:r>
                    </a:p>
                  </a:txBody>
                  <a:tcPr>
                    <a:solidFill>
                      <a:srgbClr val="1E4D2B"/>
                    </a:solidFill>
                  </a:tcPr>
                </a:tc>
                <a:tc>
                  <a:txBody>
                    <a:bodyPr/>
                    <a:lstStyle/>
                    <a:p>
                      <a:pPr algn="ctr"/>
                      <a:r>
                        <a:rPr sz="1400" b="1">
                          <a:solidFill>
                            <a:srgbClr val="FFFFFF"/>
                          </a:solidFill>
                          <a:latin typeface="Segoe UI"/>
                        </a:rPr>
                        <a:t>attachment?</a:t>
                      </a:r>
                    </a:p>
                  </a:txBody>
                  <a:tcPr>
                    <a:solidFill>
                      <a:srgbClr val="1E4D2B"/>
                    </a:solidFill>
                  </a:tcPr>
                </a:tc>
                <a:tc>
                  <a:txBody>
                    <a:bodyPr/>
                    <a:lstStyle/>
                    <a:p>
                      <a:pPr algn="ctr"/>
                      <a:r>
                        <a:rPr sz="1400" b="1">
                          <a:solidFill>
                            <a:srgbClr val="FFFFFF"/>
                          </a:solidFill>
                          <a:latin typeface="Segoe UI"/>
                        </a:rPr>
                        <a:t>sender mismatch?</a:t>
                      </a:r>
                    </a:p>
                  </a:txBody>
                  <a:tcPr>
                    <a:solidFill>
                      <a:srgbClr val="1E4D2B"/>
                    </a:solidFill>
                  </a:tcPr>
                </a:tc>
                <a:tc>
                  <a:txBody>
                    <a:bodyPr/>
                    <a:lstStyle/>
                    <a:p>
                      <a:pPr algn="ctr"/>
                      <a:r>
                        <a:rPr sz="1400" b="1">
                          <a:solidFill>
                            <a:srgbClr val="FFFFFF"/>
                          </a:solidFill>
                          <a:latin typeface="Segoe UI"/>
                        </a:rPr>
                        <a:t>urgent words</a:t>
                      </a:r>
                    </a:p>
                  </a:txBody>
                  <a:tcPr>
                    <a:solidFill>
                      <a:srgbClr val="1E4D2B"/>
                    </a:solidFill>
                  </a:tcPr>
                </a:tc>
                <a:tc>
                  <a:txBody>
                    <a:bodyPr/>
                    <a:lstStyle/>
                    <a:p>
                      <a:pPr algn="ctr"/>
                      <a:r>
                        <a:rPr sz="1400" b="1">
                          <a:solidFill>
                            <a:srgbClr val="FFFFFF"/>
                          </a:solidFill>
                          <a:latin typeface="Segoe UI"/>
                        </a:rPr>
                        <a:t>LABEL</a:t>
                      </a:r>
                    </a:p>
                  </a:txBody>
                  <a:tcPr>
                    <a:solidFill>
                      <a:srgbClr val="1E4D2B"/>
                    </a:solidFill>
                  </a:tcPr>
                </a:tc>
              </a:tr>
              <a:tr h="472440">
                <a:tc>
                  <a:txBody>
                    <a:bodyPr/>
                    <a:lstStyle/>
                    <a:p>
                      <a:pPr algn="ctr"/>
                      <a:r>
                        <a:rPr sz="1400">
                          <a:solidFill>
                            <a:srgbClr val="1C241E"/>
                          </a:solidFill>
                          <a:latin typeface="Segoe UI"/>
                        </a:rPr>
                        <a:t>5</a:t>
                      </a:r>
                    </a:p>
                  </a:txBody>
                  <a:tcPr>
                    <a:solidFill>
                      <a:srgbClr val="FFFFFF"/>
                    </a:solidFill>
                  </a:tcPr>
                </a:tc>
                <a:tc>
                  <a:txBody>
                    <a:bodyPr/>
                    <a:lstStyle/>
                    <a:p>
                      <a:pPr algn="ctr"/>
                      <a:r>
                        <a:rPr sz="1400">
                          <a:solidFill>
                            <a:srgbClr val="1C241E"/>
                          </a:solidFill>
                          <a:latin typeface="Segoe UI"/>
                        </a:rPr>
                        <a:t>yes</a:t>
                      </a:r>
                    </a:p>
                  </a:txBody>
                  <a:tcPr>
                    <a:solidFill>
                      <a:srgbClr val="FFFFFF"/>
                    </a:solidFill>
                  </a:tcPr>
                </a:tc>
                <a:tc>
                  <a:txBody>
                    <a:bodyPr/>
                    <a:lstStyle/>
                    <a:p>
                      <a:pPr algn="ctr"/>
                      <a:r>
                        <a:rPr sz="1400">
                          <a:solidFill>
                            <a:srgbClr val="1C241E"/>
                          </a:solidFill>
                          <a:latin typeface="Segoe UI"/>
                        </a:rPr>
                        <a:t>yes</a:t>
                      </a:r>
                    </a:p>
                  </a:txBody>
                  <a:tcPr>
                    <a:solidFill>
                      <a:srgbClr val="FFFFFF"/>
                    </a:solidFill>
                  </a:tcPr>
                </a:tc>
                <a:tc>
                  <a:txBody>
                    <a:bodyPr/>
                    <a:lstStyle/>
                    <a:p>
                      <a:pPr algn="ctr"/>
                      <a:r>
                        <a:rPr sz="1400">
                          <a:solidFill>
                            <a:srgbClr val="1C241E"/>
                          </a:solidFill>
                          <a:latin typeface="Segoe UI"/>
                        </a:rPr>
                        <a:t>3</a:t>
                      </a:r>
                    </a:p>
                  </a:txBody>
                  <a:tcPr>
                    <a:solidFill>
                      <a:srgbClr val="FFFFFF"/>
                    </a:solidFill>
                  </a:tcPr>
                </a:tc>
                <a:tc>
                  <a:txBody>
                    <a:bodyPr/>
                    <a:lstStyle/>
                    <a:p>
                      <a:pPr algn="ctr"/>
                      <a:r>
                        <a:rPr sz="1400" b="1">
                          <a:solidFill>
                            <a:srgbClr val="1E4D2B"/>
                          </a:solidFill>
                          <a:latin typeface="Segoe UI"/>
                        </a:rPr>
                        <a:t>spam</a:t>
                      </a:r>
                    </a:p>
                  </a:txBody>
                  <a:tcPr>
                    <a:solidFill>
                      <a:srgbClr val="C8C372"/>
                    </a:solidFill>
                  </a:tcPr>
                </a:tc>
              </a:tr>
              <a:tr h="472440">
                <a:tc>
                  <a:txBody>
                    <a:bodyPr/>
                    <a:lstStyle/>
                    <a:p>
                      <a:pPr algn="ctr"/>
                      <a:r>
                        <a:rPr sz="1400">
                          <a:solidFill>
                            <a:srgbClr val="1C241E"/>
                          </a:solidFill>
                          <a:latin typeface="Segoe UI"/>
                        </a:rPr>
                        <a:t>1</a:t>
                      </a:r>
                    </a:p>
                  </a:txBody>
                  <a:tcPr>
                    <a:solidFill>
                      <a:srgbClr val="EEF3EA"/>
                    </a:solidFill>
                  </a:tcPr>
                </a:tc>
                <a:tc>
                  <a:txBody>
                    <a:bodyPr/>
                    <a:lstStyle/>
                    <a:p>
                      <a:pPr algn="ctr"/>
                      <a:r>
                        <a:rPr sz="1400">
                          <a:solidFill>
                            <a:srgbClr val="1C241E"/>
                          </a:solidFill>
                          <a:latin typeface="Segoe UI"/>
                        </a:rPr>
                        <a:t>no</a:t>
                      </a:r>
                    </a:p>
                  </a:txBody>
                  <a:tcPr>
                    <a:solidFill>
                      <a:srgbClr val="EEF3EA"/>
                    </a:solidFill>
                  </a:tcPr>
                </a:tc>
                <a:tc>
                  <a:txBody>
                    <a:bodyPr/>
                    <a:lstStyle/>
                    <a:p>
                      <a:pPr algn="ctr"/>
                      <a:r>
                        <a:rPr sz="1400">
                          <a:solidFill>
                            <a:srgbClr val="1C241E"/>
                          </a:solidFill>
                          <a:latin typeface="Segoe UI"/>
                        </a:rPr>
                        <a:t>no</a:t>
                      </a:r>
                    </a:p>
                  </a:txBody>
                  <a:tcPr>
                    <a:solidFill>
                      <a:srgbClr val="EEF3EA"/>
                    </a:solidFill>
                  </a:tcPr>
                </a:tc>
                <a:tc>
                  <a:txBody>
                    <a:bodyPr/>
                    <a:lstStyle/>
                    <a:p>
                      <a:pPr algn="ctr"/>
                      <a:r>
                        <a:rPr sz="1400">
                          <a:solidFill>
                            <a:srgbClr val="1C241E"/>
                          </a:solidFill>
                          <a:latin typeface="Segoe UI"/>
                        </a:rPr>
                        <a:t>0</a:t>
                      </a:r>
                    </a:p>
                  </a:txBody>
                  <a:tcPr>
                    <a:solidFill>
                      <a:srgbClr val="EEF3EA"/>
                    </a:solidFill>
                  </a:tcPr>
                </a:tc>
                <a:tc>
                  <a:txBody>
                    <a:bodyPr/>
                    <a:lstStyle/>
                    <a:p>
                      <a:pPr algn="ctr"/>
                      <a:r>
                        <a:rPr sz="1400" b="1">
                          <a:solidFill>
                            <a:srgbClr val="1E4D2B"/>
                          </a:solidFill>
                          <a:latin typeface="Segoe UI"/>
                        </a:rPr>
                        <a:t>ham</a:t>
                      </a:r>
                    </a:p>
                  </a:txBody>
                  <a:tcPr>
                    <a:solidFill>
                      <a:srgbClr val="C8C372"/>
                    </a:solidFill>
                  </a:tcPr>
                </a:tc>
              </a:tr>
              <a:tr h="472440">
                <a:tc>
                  <a:txBody>
                    <a:bodyPr/>
                    <a:lstStyle/>
                    <a:p>
                      <a:pPr algn="ctr"/>
                      <a:r>
                        <a:rPr sz="1400">
                          <a:solidFill>
                            <a:srgbClr val="1C241E"/>
                          </a:solidFill>
                          <a:latin typeface="Segoe UI"/>
                        </a:rPr>
                        <a:t>8</a:t>
                      </a:r>
                    </a:p>
                  </a:txBody>
                  <a:tcPr>
                    <a:solidFill>
                      <a:srgbClr val="FFFFFF"/>
                    </a:solidFill>
                  </a:tcPr>
                </a:tc>
                <a:tc>
                  <a:txBody>
                    <a:bodyPr/>
                    <a:lstStyle/>
                    <a:p>
                      <a:pPr algn="ctr"/>
                      <a:r>
                        <a:rPr sz="1400">
                          <a:solidFill>
                            <a:srgbClr val="1C241E"/>
                          </a:solidFill>
                          <a:latin typeface="Segoe UI"/>
                        </a:rPr>
                        <a:t>yes</a:t>
                      </a:r>
                    </a:p>
                  </a:txBody>
                  <a:tcPr>
                    <a:solidFill>
                      <a:srgbClr val="FFFFFF"/>
                    </a:solidFill>
                  </a:tcPr>
                </a:tc>
                <a:tc>
                  <a:txBody>
                    <a:bodyPr/>
                    <a:lstStyle/>
                    <a:p>
                      <a:pPr algn="ctr"/>
                      <a:r>
                        <a:rPr sz="1400">
                          <a:solidFill>
                            <a:srgbClr val="1C241E"/>
                          </a:solidFill>
                          <a:latin typeface="Segoe UI"/>
                        </a:rPr>
                        <a:t>yes</a:t>
                      </a:r>
                    </a:p>
                  </a:txBody>
                  <a:tcPr>
                    <a:solidFill>
                      <a:srgbClr val="FFFFFF"/>
                    </a:solidFill>
                  </a:tcPr>
                </a:tc>
                <a:tc>
                  <a:txBody>
                    <a:bodyPr/>
                    <a:lstStyle/>
                    <a:p>
                      <a:pPr algn="ctr"/>
                      <a:r>
                        <a:rPr sz="1400">
                          <a:solidFill>
                            <a:srgbClr val="1C241E"/>
                          </a:solidFill>
                          <a:latin typeface="Segoe UI"/>
                        </a:rPr>
                        <a:t>5</a:t>
                      </a:r>
                    </a:p>
                  </a:txBody>
                  <a:tcPr>
                    <a:solidFill>
                      <a:srgbClr val="FFFFFF"/>
                    </a:solidFill>
                  </a:tcPr>
                </a:tc>
                <a:tc>
                  <a:txBody>
                    <a:bodyPr/>
                    <a:lstStyle/>
                    <a:p>
                      <a:pPr algn="ctr"/>
                      <a:r>
                        <a:rPr sz="1400" b="1">
                          <a:solidFill>
                            <a:srgbClr val="1E4D2B"/>
                          </a:solidFill>
                          <a:latin typeface="Segoe UI"/>
                        </a:rPr>
                        <a:t>spam</a:t>
                      </a:r>
                    </a:p>
                  </a:txBody>
                  <a:tcPr>
                    <a:solidFill>
                      <a:srgbClr val="C8C372"/>
                    </a:solidFill>
                  </a:tcPr>
                </a:tc>
              </a:tr>
              <a:tr h="472440">
                <a:tc>
                  <a:txBody>
                    <a:bodyPr/>
                    <a:lstStyle/>
                    <a:p>
                      <a:pPr algn="ctr"/>
                      <a:r>
                        <a:rPr sz="1400">
                          <a:solidFill>
                            <a:srgbClr val="1C241E"/>
                          </a:solidFill>
                          <a:latin typeface="Segoe UI"/>
                        </a:rPr>
                        <a:t>2</a:t>
                      </a:r>
                    </a:p>
                  </a:txBody>
                  <a:tcPr>
                    <a:solidFill>
                      <a:srgbClr val="EEF3EA"/>
                    </a:solidFill>
                  </a:tcPr>
                </a:tc>
                <a:tc>
                  <a:txBody>
                    <a:bodyPr/>
                    <a:lstStyle/>
                    <a:p>
                      <a:pPr algn="ctr"/>
                      <a:r>
                        <a:rPr sz="1400">
                          <a:solidFill>
                            <a:srgbClr val="1C241E"/>
                          </a:solidFill>
                          <a:latin typeface="Segoe UI"/>
                        </a:rPr>
                        <a:t>no</a:t>
                      </a:r>
                    </a:p>
                  </a:txBody>
                  <a:tcPr>
                    <a:solidFill>
                      <a:srgbClr val="EEF3EA"/>
                    </a:solidFill>
                  </a:tcPr>
                </a:tc>
                <a:tc>
                  <a:txBody>
                    <a:bodyPr/>
                    <a:lstStyle/>
                    <a:p>
                      <a:pPr algn="ctr"/>
                      <a:r>
                        <a:rPr sz="1400">
                          <a:solidFill>
                            <a:srgbClr val="1C241E"/>
                          </a:solidFill>
                          <a:latin typeface="Segoe UI"/>
                        </a:rPr>
                        <a:t>no</a:t>
                      </a:r>
                    </a:p>
                  </a:txBody>
                  <a:tcPr>
                    <a:solidFill>
                      <a:srgbClr val="EEF3EA"/>
                    </a:solidFill>
                  </a:tcPr>
                </a:tc>
                <a:tc>
                  <a:txBody>
                    <a:bodyPr/>
                    <a:lstStyle/>
                    <a:p>
                      <a:pPr algn="ctr"/>
                      <a:r>
                        <a:rPr sz="1400">
                          <a:solidFill>
                            <a:srgbClr val="1C241E"/>
                          </a:solidFill>
                          <a:latin typeface="Segoe UI"/>
                        </a:rPr>
                        <a:t>1</a:t>
                      </a:r>
                    </a:p>
                  </a:txBody>
                  <a:tcPr>
                    <a:solidFill>
                      <a:srgbClr val="EEF3EA"/>
                    </a:solidFill>
                  </a:tcPr>
                </a:tc>
                <a:tc>
                  <a:txBody>
                    <a:bodyPr/>
                    <a:lstStyle/>
                    <a:p>
                      <a:pPr algn="ctr"/>
                      <a:r>
                        <a:rPr sz="1400" b="1">
                          <a:solidFill>
                            <a:srgbClr val="1E4D2B"/>
                          </a:solidFill>
                          <a:latin typeface="Segoe UI"/>
                        </a:rPr>
                        <a:t>ham</a:t>
                      </a:r>
                    </a:p>
                  </a:txBody>
                  <a:tcPr>
                    <a:solidFill>
                      <a:srgbClr val="C8C372"/>
                    </a:solidFill>
                  </a:tcPr>
                </a:tc>
              </a:tr>
              <a:tr h="472440">
                <a:tc>
                  <a:txBody>
                    <a:bodyPr/>
                    <a:lstStyle/>
                    <a:p>
                      <a:pPr algn="ctr"/>
                      <a:r>
                        <a:rPr sz="1400">
                          <a:solidFill>
                            <a:srgbClr val="1C241E"/>
                          </a:solidFill>
                          <a:latin typeface="Segoe UI"/>
                        </a:rPr>
                        <a:t>0</a:t>
                      </a:r>
                    </a:p>
                  </a:txBody>
                  <a:tcPr>
                    <a:solidFill>
                      <a:srgbClr val="FFFFFF"/>
                    </a:solidFill>
                  </a:tcPr>
                </a:tc>
                <a:tc>
                  <a:txBody>
                    <a:bodyPr/>
                    <a:lstStyle/>
                    <a:p>
                      <a:pPr algn="ctr"/>
                      <a:r>
                        <a:rPr sz="1400">
                          <a:solidFill>
                            <a:srgbClr val="1C241E"/>
                          </a:solidFill>
                          <a:latin typeface="Segoe UI"/>
                        </a:rPr>
                        <a:t>no</a:t>
                      </a:r>
                    </a:p>
                  </a:txBody>
                  <a:tcPr>
                    <a:solidFill>
                      <a:srgbClr val="FFFFFF"/>
                    </a:solidFill>
                  </a:tcPr>
                </a:tc>
                <a:tc>
                  <a:txBody>
                    <a:bodyPr/>
                    <a:lstStyle/>
                    <a:p>
                      <a:pPr algn="ctr"/>
                      <a:r>
                        <a:rPr sz="1400">
                          <a:solidFill>
                            <a:srgbClr val="1C241E"/>
                          </a:solidFill>
                          <a:latin typeface="Segoe UI"/>
                        </a:rPr>
                        <a:t>no</a:t>
                      </a:r>
                    </a:p>
                  </a:txBody>
                  <a:tcPr>
                    <a:solidFill>
                      <a:srgbClr val="FFFFFF"/>
                    </a:solidFill>
                  </a:tcPr>
                </a:tc>
                <a:tc>
                  <a:txBody>
                    <a:bodyPr/>
                    <a:lstStyle/>
                    <a:p>
                      <a:pPr algn="ctr"/>
                      <a:r>
                        <a:rPr sz="1400">
                          <a:solidFill>
                            <a:srgbClr val="1C241E"/>
                          </a:solidFill>
                          <a:latin typeface="Segoe UI"/>
                        </a:rPr>
                        <a:t>0</a:t>
                      </a:r>
                    </a:p>
                  </a:txBody>
                  <a:tcPr>
                    <a:solidFill>
                      <a:srgbClr val="FFFFFF"/>
                    </a:solidFill>
                  </a:tcPr>
                </a:tc>
                <a:tc>
                  <a:txBody>
                    <a:bodyPr/>
                    <a:lstStyle/>
                    <a:p>
                      <a:pPr algn="ctr"/>
                      <a:r>
                        <a:rPr sz="1400" b="1">
                          <a:solidFill>
                            <a:srgbClr val="1E4D2B"/>
                          </a:solidFill>
                          <a:latin typeface="Segoe UI"/>
                        </a:rPr>
                        <a:t>ham</a:t>
                      </a:r>
                    </a:p>
                  </a:txBody>
                  <a:tcPr>
                    <a:solidFill>
                      <a:srgbClr val="C8C372"/>
                    </a:solidFill>
                  </a:tcPr>
                </a:tc>
              </a:tr>
            </a:tbl>
          </a:graphicData>
        </a:graphic>
      </p:graphicFrame>
      <p:sp>
        <p:nvSpPr>
          <p:cNvPr id="7" name="TextBox 6"/>
          <p:cNvSpPr txBox="1"/>
          <p:nvPr/>
        </p:nvSpPr>
        <p:spPr>
          <a:xfrm>
            <a:off x="1097280" y="4800600"/>
            <a:ext cx="9966960" cy="822960"/>
          </a:xfrm>
          <a:prstGeom prst="rect">
            <a:avLst/>
          </a:prstGeom>
          <a:noFill/>
        </p:spPr>
        <p:txBody>
          <a:bodyPr wrap="square" anchor="t" lIns="0" rIns="0" tIns="0" bIns="0">
            <a:spAutoFit/>
          </a:bodyPr>
          <a:lstStyle/>
          <a:p>
            <a:pPr algn="ctr">
              <a:lnSpc>
                <a:spcPct val="115000"/>
              </a:lnSpc>
              <a:spcAft>
                <a:spcPts val="600"/>
              </a:spcAft>
              <a:buNone/>
            </a:pPr>
            <a:r>
              <a:rPr sz="1400" b="0">
                <a:solidFill>
                  <a:srgbClr val="1C241E"/>
                </a:solidFill>
                <a:latin typeface="Segoe UI"/>
              </a:rPr>
              <a:t>Each ROW is one email (a record). Each green COLUMN is a feature (a clue). The gold column is the LABEL - the answer we want the model to predict.</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1" name="Picture 1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LAB 2 STARTS EXACTLY HERE</a:t>
            </a:r>
          </a:p>
          <a:p>
            <a:pPr algn="l">
              <a:lnSpc>
                <a:spcPct val="100000"/>
              </a:lnSpc>
              <a:spcAft>
                <a:spcPts val="600"/>
              </a:spcAft>
              <a:buNone/>
            </a:pPr>
            <a:r>
              <a:rPr sz="2500" b="1">
                <a:solidFill>
                  <a:srgbClr val="FFFFFF"/>
                </a:solidFill>
                <a:latin typeface="Segoe UI"/>
              </a:rPr>
              <a:t>Open the Dataset in pandas</a:t>
            </a:r>
          </a:p>
        </p:txBody>
      </p:sp>
      <p:sp>
        <p:nvSpPr>
          <p:cNvPr id="6" name="Rounded Rectangle 5"/>
          <p:cNvSpPr/>
          <p:nvPr/>
        </p:nvSpPr>
        <p:spPr>
          <a:xfrm>
            <a:off x="640080" y="1554480"/>
            <a:ext cx="10927080" cy="2423160"/>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1874519"/>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import pandas as pd</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df = pd.read_csv('emails.csv')</a:t>
            </a:r>
          </a:p>
          <a:p>
            <a:pPr algn="l">
              <a:lnSpc>
                <a:spcPct val="100000"/>
              </a:lnSpc>
              <a:spcAft>
                <a:spcPts val="200"/>
              </a:spcAft>
              <a:buNone/>
            </a:pPr>
            <a:r>
              <a:rPr sz="1300" b="0">
                <a:solidFill>
                  <a:srgbClr val="ECF3EC"/>
                </a:solidFill>
                <a:latin typeface="Consolas"/>
              </a:rPr>
              <a:t>print(df.shape)              # (240, 5)  -&gt;  240 rows, 5 columns</a:t>
            </a:r>
          </a:p>
          <a:p>
            <a:pPr algn="l">
              <a:lnSpc>
                <a:spcPct val="100000"/>
              </a:lnSpc>
              <a:spcAft>
                <a:spcPts val="200"/>
              </a:spcAft>
              <a:buNone/>
            </a:pPr>
            <a:r>
              <a:rPr sz="1300" b="0">
                <a:solidFill>
                  <a:srgbClr val="ECF3EC"/>
                </a:solidFill>
                <a:latin typeface="Consolas"/>
              </a:rPr>
              <a:t>df.head(3)                   # peek at 3 example emails (rows)</a:t>
            </a:r>
          </a:p>
          <a:p>
            <a:pPr algn="l">
              <a:lnSpc>
                <a:spcPct val="100000"/>
              </a:lnSpc>
              <a:spcAft>
                <a:spcPts val="200"/>
              </a:spcAft>
              <a:buNone/>
            </a:pPr>
            <a:r>
              <a:rPr sz="1300" b="0">
                <a:solidFill>
                  <a:srgbClr val="ECF3EC"/>
                </a:solidFill>
                <a:latin typeface="Consolas"/>
              </a:rPr>
              <a:t>df['label'].value_counts()   # the label column: spam vs ham</a:t>
            </a:r>
          </a:p>
        </p:txBody>
      </p:sp>
      <p:sp>
        <p:nvSpPr>
          <p:cNvPr id="9" name="TextBox 8"/>
          <p:cNvSpPr txBox="1"/>
          <p:nvPr/>
        </p:nvSpPr>
        <p:spPr>
          <a:xfrm>
            <a:off x="640080" y="4114800"/>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A DataFrame is the spreadsheet from the previous slide, in code.</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ROWS</a:t>
            </a:r>
          </a:p>
          <a:p>
            <a:pPr algn="l">
              <a:lnSpc>
                <a:spcPct val="100000"/>
              </a:lnSpc>
              <a:spcAft>
                <a:spcPts val="600"/>
              </a:spcAft>
              <a:buNone/>
            </a:pPr>
            <a:r>
              <a:rPr sz="2500" b="1">
                <a:solidFill>
                  <a:srgbClr val="FFFFFF"/>
                </a:solidFill>
                <a:latin typeface="Segoe UI"/>
              </a:rPr>
              <a:t>Rows = Records (One Example Each)</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Every row is one complete example the model can learn from.</a:t>
            </a:r>
          </a:p>
          <a:p>
            <a:pPr algn="l" indent="-256032" marL="256032">
              <a:lnSpc>
                <a:spcPct val="105000"/>
              </a:lnSpc>
              <a:spcAft>
                <a:spcPts val="1100"/>
              </a:spcAft>
              <a:buClr>
                <a:srgbClr val="2C6E3F"/>
              </a:buClr>
              <a:buFont typeface="Segoe UI"/>
              <a:buChar char="▸"/>
            </a:pPr>
            <a:r>
              <a:rPr sz="2100" b="0">
                <a:solidFill>
                  <a:srgbClr val="1C241E"/>
                </a:solidFill>
                <a:latin typeface="Segoe UI"/>
              </a:rPr>
              <a:t>One email, one login attempt, one transaction, one network connection.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More rows usually means more to learn from (if the data is good).</a:t>
            </a:r>
          </a:p>
          <a:p>
            <a:pPr algn="l" indent="-256032" marL="256032">
              <a:lnSpc>
                <a:spcPct val="105000"/>
              </a:lnSpc>
              <a:spcAft>
                <a:spcPts val="1100"/>
              </a:spcAft>
              <a:buClr>
                <a:srgbClr val="2C6E3F"/>
              </a:buClr>
              <a:buFont typeface="Segoe UI"/>
              <a:buChar char="▸"/>
            </a:pPr>
            <a:r>
              <a:rPr sz="2100" b="0">
                <a:solidFill>
                  <a:srgbClr val="1C241E"/>
                </a:solidFill>
                <a:latin typeface="Segoe UI"/>
              </a:rPr>
              <a:t>Rows should be independent examples of the same kind of thing.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Quick check: if you can't say what 'one row' is, the dataset isn't defined yet.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One row = one example/record.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COLUMNS</a:t>
            </a:r>
          </a:p>
          <a:p>
            <a:pPr algn="l">
              <a:lnSpc>
                <a:spcPct val="100000"/>
              </a:lnSpc>
              <a:spcAft>
                <a:spcPts val="600"/>
              </a:spcAft>
              <a:buNone/>
            </a:pPr>
            <a:r>
              <a:rPr sz="2500" b="1">
                <a:solidFill>
                  <a:srgbClr val="FFFFFF"/>
                </a:solidFill>
                <a:latin typeface="Segoe UI"/>
              </a:rPr>
              <a:t>Columns = Features (and Their Types)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Each column is a feature: one measurable clue about every row.</a:t>
            </a:r>
          </a:p>
          <a:p>
            <a:pPr algn="l" indent="-256032" marL="256032">
              <a:lnSpc>
                <a:spcPct val="105000"/>
              </a:lnSpc>
              <a:spcAft>
                <a:spcPts val="1100"/>
              </a:spcAft>
              <a:buClr>
                <a:srgbClr val="2C6E3F"/>
              </a:buClr>
              <a:buFont typeface="Segoe UI"/>
              <a:buChar char="▸"/>
            </a:pPr>
            <a:r>
              <a:rPr sz="2100" b="0">
                <a:solidFill>
                  <a:srgbClr val="1C241E"/>
                </a:solidFill>
                <a:latin typeface="Segoe UI"/>
              </a:rPr>
              <a:t>Numeric features: counts or amounts (number of links, transaction $).</a:t>
            </a:r>
          </a:p>
          <a:p>
            <a:pPr algn="l" indent="-256032" marL="256032">
              <a:lnSpc>
                <a:spcPct val="105000"/>
              </a:lnSpc>
              <a:spcAft>
                <a:spcPts val="1100"/>
              </a:spcAft>
              <a:buClr>
                <a:srgbClr val="2C6E3F"/>
              </a:buClr>
              <a:buFont typeface="Segoe UI"/>
              <a:buChar char="▸"/>
            </a:pPr>
            <a:r>
              <a:rPr sz="2100" b="0">
                <a:solidFill>
                  <a:srgbClr val="1C241E"/>
                </a:solidFill>
                <a:latin typeface="Segoe UI"/>
              </a:rPr>
              <a:t>Categorical features: categories (country, device type, yes/no flags).</a:t>
            </a:r>
          </a:p>
          <a:p>
            <a:pPr algn="l" indent="-256032" marL="256032">
              <a:lnSpc>
                <a:spcPct val="105000"/>
              </a:lnSpc>
              <a:spcAft>
                <a:spcPts val="1100"/>
              </a:spcAft>
              <a:buClr>
                <a:srgbClr val="2C6E3F"/>
              </a:buClr>
              <a:buFont typeface="Segoe UI"/>
              <a:buChar char="▸"/>
            </a:pPr>
            <a:r>
              <a:rPr sz="2100" b="0">
                <a:solidFill>
                  <a:srgbClr val="1C241E"/>
                </a:solidFill>
                <a:latin typeface="Segoe UI"/>
              </a:rPr>
              <a:t>Text-derived features: pulled from words (contains 'urgent', look-alike sender).</a:t>
            </a:r>
          </a:p>
          <a:p>
            <a:pPr algn="l" indent="-256032" marL="256032">
              <a:lnSpc>
                <a:spcPct val="105000"/>
              </a:lnSpc>
              <a:spcAft>
                <a:spcPts val="1100"/>
              </a:spcAft>
              <a:buClr>
                <a:srgbClr val="2C6E3F"/>
              </a:buClr>
              <a:buFont typeface="Segoe UI"/>
              <a:buChar char="▸"/>
            </a:pPr>
            <a:r>
              <a:rPr sz="2100" b="0">
                <a:solidFill>
                  <a:srgbClr val="1C241E"/>
                </a:solidFill>
                <a:latin typeface="Segoe UI"/>
              </a:rPr>
              <a:t>Good features capture what actually separates the classes.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Numeric, categorical, text-derived.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