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with energy and connect to Week 1: 'Last week we learned WHAT we protect - assets, the CIA triad, the threats. This week we meet the engine behind modern defense: DATA, and the AI that learns from it.' Reassure the room: still no heavy math, and you don't need to code to follow today - the gentle coding comes in Lab 2. Preview the payoff: by Friday they'll explore a real security dataset. Confirm the screen is visible and Handout 2 is open. Aim to reach Part 1 by minute 7.</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often think 'learning' is mysterious; this removes the mystery without a single equation. Use a relatable analogy: learning to shoot a basketball - shoot, see how far off, adjust, repeat. The model does the same with numbers. Stress this requires labeled examples (the 'real answer'), which is why labels matter so much on Wednesday. Don't go deeper than guess/check/adjust today. ~3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'training' concrete and unmysterious with the loop diagram. Trace it: guess (spam/ham) -&gt; check against the real label -&gt; adjust the numbers -&gt; guess again, better. The LABEL is what makes 'check' possible - that's why labeled data matters. ~2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60-second tour, not a deep dive - you're planting vocabulary you will return to. Name each style with its one-line idea and the week it's covered, so students don't feel they must master it now. Emphasize supervised learning is the near-term focus because it matches the labeled spam example. ~2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Run the thumbs poll; read each item, take the vote, then discuss for ~4 minutes. Answers: calculator = rules; next-word suggestion = ML; thermostat = rules; spam auto-sort = ML. The teaching point is the boundary between fixed rules and learned patterns - the thermostat vs autocomplete pair usually sparks good debate. This wraps Part 1. ~6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'We've seen what AI is - now, HOW does software decide? Two ways: hand-written rules, or learning from data.' ~14 minutes with one activity. Frame it as a practical choice security teams make.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side-by-side is the spine of Part 2 and objective 2. Walk the left column (clear but brittle, endless maintenance) then the right (adaptive but data-hungry and harder to explain). Ask: 'Which would you rather maintain for five years?' Set up the next three slides, which dig into when each approach wins. ~3-4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two-paths idea visually. Trace the red (rule-based) path: a human writes a rule that an attacker trivially bypasses ('Fr33'), forcing endless new rules. Then the green (ML) path: show labeled examples, the model learns the pattern and adapts. This picture is the anchor for the whole part. ~2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balanced case so students don't think 'ML good, rules bad.' Rules shine for simple, stable, explainable policies - account lockout, password length, firewall allow/deny. Give one security example. The honest framing: it's about fit, not fashion. Sets up the brittleness example next. ~3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brittleness vivid and interactive: put the FREE rule up and ask the class to BREAK it. They will instantly suggest F-R-E-E, Fr33, 'no cost,' emojis, etc. Each bypass forces a new rule and the list explodes - that's the cat-and-mouse problem. Letting students do the creating is what makes it memorable, and it earns the payoff on the next slide. ~3-4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task makes the brittleness of rules visceral - students SEE the rule list explode while the attacker keeps winning. Debrief: the list grows every round and never 'wins' against a creative attacker; that endless cat-and-mouse is exactly the gap machine learning fills (next slide). ~12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Retrieval practice cements memory far better than re-reading, so start by pulling Week 1 back up. Give pairs 2 minutes, then cold-call gently for 3-4. Expected answers: CIA = Confidentiality, Integrity, Availability; attacks = phishing, malware, ransomware, DoS, insider; people are targeted because fooling a human is easier than breaking encryption and one click bypasses controls. Bridge line to today: 'Every one of those attacks leaves a trail of DATA - and data is what AI learns from.' ~6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Pay off the brittleness example. ML keeps up because it retrains on new labeled data and weighs many clues together, not one keyword. Be honest about the trade-offs (needs good data; harder to explain) to keep it balanced - this connects to the ethics/explainability weeks. End on the real-world truth: production systems usually layer fast rules in front of an adaptive model. ~3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decide rules vs ML and justify. Pairs 3 minutes, discuss 3. Answers: lock after 5 fails = rules (simple, stable); classify a never-seen email = ML (novel, complex); 12-char passwords = rules (fixed policy); brand-new fraud in millions of transactions = ML (scale + novelty). Name the pattern out loud: simple+stable -&gt; rules; novel+complex+big-data -&gt; learning. ~6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'You already rely on this stuff every day - let's name it, then connect it to security.' ~12 minutes. Keep it brisk and relatable before pivoting to security data in Part 4.</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AI relatable before the security specifics - this is the 'everyday AI in business' theme. Walk the four examples and ask which they noticed this week. The point: AI is already woven into business; security is one more high-stakes application of the same idea. The next two slides go a level deeper on how a couple of these work. ~2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 one level deeper so 'AI in business' isn't hand-wavy. Both are the SAME idea from Part 1 - learn a pattern from data, then act on new cases. Recommendations learn 'people like you'; fraud alerts learn 'your normal' and flag deviations (foreshadowing anomaly detection in Week 6). Tie the business value back to dollars and trust, the language executives care about.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Bridge everyday AI to the course's core thesis. Spam filtering is literally the supervised example from Part 1; chatbots/LLMs show language AI. The key move: the same pattern-learning powers security detection - and, as Week 8 will show, attackers use it too. This dual-use framing motivates why we study both sides. Keep it tight; it bridges into Part 4. ~3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short think-pair-share to make it personal and surface the data angle that Part 4 and Wednesday build on. Give ~2 minutes to think/talk and ~2 to share. Listen for answers that name the DATA behind the AI (purchase history, viewing history, transactions) - that's the hook into 'where does security data come from?' next. ~4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to the heart of objective 3: 'AI is only as good as its fuel - so where does security data come from?' ~22 minutes, the biggest part, with deep-dives into each source and a closing activity that previews Lab 2. Energy up - this connects directly to what they'll do in the lab.</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Part 4 with the overview pipeline before drilling into each source. The takeaway line: every attack leaves a data trail, and that trail is exactly what AI learns from. This frames 'data as fuel' and motivates the five sources on the next slide.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Objective 3. Introduce the five major sources and what each answers. Quick interaction: 'To investigate a stolen password, which would you check first?' (logs). Tell students the next three slides open up logs, email/network, and endpoint/user data so the sources feel concrete, not just labels. ~3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four content parts plus the wrap so students see the 75-minute arc and when the activities land. Note the minute budgets are real and you'll keep pace. Tell them this maps exactly to the four learning objectives on the next slide.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logs concrete by reading a sample line aloud and naming its parts (user, IP, time, action). Logs are the most common security data source and the backbone of investigations. The volume point is important: millions of lines per day is exactly why we need AI to find the needle - it foreshadows the anomaly-detection labs. Ask what a burst of failed logins might mean. ~4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sources side by side. For email, connect directly to the phishing dataset they'll see Wednesday and in Lab 2 - point out the features we can pull from a raw email. For network traffic, give the vivid image of a laptop quietly 'phoning home' to an attacker's server, or a flood signaling DDoS. Emphasize that raw data becomes useful only after we extract features (Wednesday's topic). ~4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Round out the five sources. Endpoints tell you what's happening ON the machine; user activity builds a behavioral baseline so deviations stand out (again foreshadowing anomaly detection). The key takeaway across all five: real investigations COMBINE sources - no single source tells the whole story. This sets up the closing activity. ~4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Drive home why this whole part matters: the model is only as good as its fuel. Introduce 'garbage in, garbage out' here and tell students it's Wednesday's entire middle section. Give the cautionary example: a spam filter trained on mislabeled mail confidently learns the wrong thing. Flag privacy - this data is sensitive (a thread for the ethics weeks). ~3-4 min.</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pipeline that turns messy raw data into something a model can use. Make step 4 a cliffhanger: picking features is literally Wednesday's whole session, and Lab 2 starts at step 1 with a real phishing dataset. This is the bridge slide from today into Wednesday. ~3 min.</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students that exploring data is just a few friendly lines - this lowers coding anxiety before Lab 2. Read each line aloud in plain English: read the file, peek at the top, check the size, count the classes. Note value_counts() is the same tool from Lab 1's password counts. Tell them they don't memorize syntax - they understand what each line DOES. This is literally the start of the Lab 2 notebook. ~3 min.</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Closing activity that rehearses an analyst's instincts. Pairs 3-4 minutes, discuss 3. Answers: foreign 3 a.m. login = logs; look-alike emails = email; laptop to unknown server = network traffic (and endpoint); huge unusual downloads = user activity. Reinforce the recurring point: real cases pull from several sources at once. ~7 min.</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the four points - one per objective. Make students do the work: have someone restate AI vs ML in a sentence, and someone name a data source plus a question it answers. Active recall here predicts Quiz 2 performance. ~2 min.</a:t>
            </a:r>
          </a:p>
        </p:txBody>
      </p:sp>
      <p:sp>
        <p:nvSpPr>
          <p:cNvPr id="4" name="Slide Number Placeholder 3"/>
          <p:cNvSpPr>
            <a:spLocks noGrp="1"/>
          </p:cNvSpPr>
          <p:nvPr>
            <p:ph type="sldNum" idx="5" sz="quarter"/>
          </p:nvPr>
        </p:nvSpPr>
        <p:spPr/>
      </p:sp>
    </p:spTree>
  </p:cSld>
  <p:clrMapOvr>
    <a:masterClrMapping/>
  </p:clrMapOvr>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clearly and preview Wednesday. Lab 2 is the same gentle, guided style as Lab 1 (pandas + a phishing dataset). Quiz 2 covers exactly today's objectives. Read Handout 2. Wednesday finishes objective 4 - the anatomy of a dataset. ~1-2 min.</a:t>
            </a:r>
          </a:p>
        </p:txBody>
      </p:sp>
      <p:sp>
        <p:nvSpPr>
          <p:cNvPr id="4" name="Slide Number Placeholder 3"/>
          <p:cNvSpPr>
            <a:spLocks noGrp="1"/>
          </p:cNvSpPr>
          <p:nvPr>
            <p:ph type="sldNum" idx="5" sz="quarter"/>
          </p:nvPr>
        </p:nvSpPr>
        <p:spPr/>
      </p:sp>
    </p:spTree>
  </p:cSld>
  <p:clrMapOvr>
    <a:masterClrMapping/>
  </p:clrMapOvr>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a 2-minute exit ticket; tell students you'll read them and open Wednesday with the muddiest points. It cements learning and gives you feedback to adjust. ~2 min.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Read the four objectives and tell students Quiz 2 maps directly to them. Note objective 4 starts today and is completed Wednesday. Keep brief.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into the conceptual foundation: 'Before we touch security data, let's demystify the two words everyone throws around - AI and machine learning.' ~16 minutes, ending with a poll. Energy up.</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Demystify AI in plain words; this is objective 1. Kill the sci-fi image directly - AI is not a robot brain, it is pattern-finding at scale. Draw the umbrella relationship: AI is the field, ML is the engine behind the current excitement. Ask the class: 'Name one AI you've already used today' - expect maps, autocomplete, recommendations, face unlock. Hold the working definition up; you'll reuse it.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slide directly serves the 'minus the hype' theme. Students arrive with media-driven extremes - either AI is magic or it's coming for everyone. Replace both with a calm, accurate picture: it's a powerful pattern tool that is often wrong and always explainable in principle. Tie to security: a model that flags fraud can be wrong, so analysts verify - humans stay in the loop. Plant the habit of asking 'why did it decide that?', which returns in the ethics/explainability weeks.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conceptual heart of objective 2. Make the contrast crisp: traditional software = humans write rules; ML = the machine infers rules from labeled examples. Anchor with the spam filter - it recurs all semester, so make it land. Emphasize nobody hand-coded the rule; the model found the pattern. Reinforce 'more good examples -&gt; better model,' which sets up Wednesday's data-quality theme.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this nested picture to fix the vocabulary once and for all: AI is the broad field, machine learning is the subset driving today's boom, and its engine is 'learn patterns from data.' Point to each ring as you name it. This prevents the common mix-up of using 'AI' and 'ML' interchangeably. ~2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2  ·  MONDAY  ·  75 MINUTES</a:t>
            </a:r>
          </a:p>
          <a:p>
            <a:pPr algn="l">
              <a:lnSpc>
                <a:spcPct val="100000"/>
              </a:lnSpc>
              <a:spcAft>
                <a:spcPts val="400"/>
              </a:spcAft>
              <a:buNone/>
            </a:pPr>
            <a:r>
              <a:rPr sz="4000" b="1">
                <a:solidFill>
                  <a:srgbClr val="FFFFFF"/>
                </a:solidFill>
                <a:latin typeface="Segoe UI"/>
              </a:rPr>
              <a:t>Data, the Fuel of AI</a:t>
            </a:r>
          </a:p>
          <a:p>
            <a:pPr algn="l">
              <a:lnSpc>
                <a:spcPct val="105000"/>
              </a:lnSpc>
              <a:spcAft>
                <a:spcPts val="0"/>
              </a:spcAft>
              <a:buNone/>
            </a:pPr>
            <a:r>
              <a:rPr sz="2200" b="0">
                <a:solidFill>
                  <a:srgbClr val="E7F1E8"/>
                </a:solidFill>
                <a:latin typeface="Segoe UI"/>
              </a:rPr>
              <a:t>What AI Really Is  ·  Rules vs Learning  ·  Everyday AI  ·  Security Data</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DEMYSTIFYING TRAINING</a:t>
            </a:r>
          </a:p>
          <a:p>
            <a:pPr algn="l">
              <a:lnSpc>
                <a:spcPct val="100000"/>
              </a:lnSpc>
              <a:spcAft>
                <a:spcPts val="600"/>
              </a:spcAft>
              <a:buNone/>
            </a:pPr>
            <a:r>
              <a:rPr sz="2500" b="1">
                <a:solidFill>
                  <a:srgbClr val="FFFFFF"/>
                </a:solidFill>
                <a:latin typeface="Segoe UI"/>
              </a:rPr>
              <a:t>How Does a Model Actually 'Learn'? (No Math)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Step 1 - GUESS: the model makes a prediction (spam or not).</a:t>
            </a:r>
          </a:p>
          <a:p>
            <a:pPr algn="l" indent="-256032" marL="256032">
              <a:lnSpc>
                <a:spcPct val="105000"/>
              </a:lnSpc>
              <a:spcAft>
                <a:spcPts val="1100"/>
              </a:spcAft>
              <a:buClr>
                <a:srgbClr val="2C6E3F"/>
              </a:buClr>
              <a:buFont typeface="Segoe UI"/>
              <a:buChar char="▸"/>
            </a:pPr>
            <a:r>
              <a:rPr sz="2100" b="0">
                <a:solidFill>
                  <a:srgbClr val="1C241E"/>
                </a:solidFill>
                <a:latin typeface="Segoe UI"/>
              </a:rPr>
              <a:t>Step 2 - CHECK: compare the guess to the real answer (the label).</a:t>
            </a:r>
          </a:p>
          <a:p>
            <a:pPr algn="l" indent="-256032" marL="256032">
              <a:lnSpc>
                <a:spcPct val="105000"/>
              </a:lnSpc>
              <a:spcAft>
                <a:spcPts val="1100"/>
              </a:spcAft>
              <a:buClr>
                <a:srgbClr val="2C6E3F"/>
              </a:buClr>
              <a:buFont typeface="Segoe UI"/>
              <a:buChar char="▸"/>
            </a:pPr>
            <a:r>
              <a:rPr sz="2100" b="0">
                <a:solidFill>
                  <a:srgbClr val="1C241E"/>
                </a:solidFill>
                <a:latin typeface="Segoe UI"/>
              </a:rPr>
              <a:t>Step 3 - ADJUST: nudge its internal numbers to be a little more right next time.</a:t>
            </a:r>
          </a:p>
          <a:p>
            <a:pPr algn="l" indent="-256032" marL="256032">
              <a:lnSpc>
                <a:spcPct val="105000"/>
              </a:lnSpc>
              <a:spcAft>
                <a:spcPts val="1100"/>
              </a:spcAft>
              <a:buClr>
                <a:srgbClr val="2C6E3F"/>
              </a:buClr>
              <a:buFont typeface="Segoe UI"/>
              <a:buChar char="▸"/>
            </a:pPr>
            <a:r>
              <a:rPr sz="2100" b="0">
                <a:solidFill>
                  <a:srgbClr val="1C241E"/>
                </a:solidFill>
                <a:latin typeface="Segoe UI"/>
              </a:rPr>
              <a:t>Repeat this over thousands of examples until predictions get good.</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loop - guess, check, adjust - is all 'training' really means.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Guess -&gt; check -&gt; adjust, repeated.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'TRAINING' IS JUST A REPEATING LOOP</a:t>
            </a:r>
          </a:p>
          <a:p>
            <a:pPr algn="l">
              <a:lnSpc>
                <a:spcPct val="100000"/>
              </a:lnSpc>
              <a:spcAft>
                <a:spcPts val="600"/>
              </a:spcAft>
              <a:buNone/>
            </a:pPr>
            <a:r>
              <a:rPr sz="2500" b="1">
                <a:solidFill>
                  <a:srgbClr val="FFFFFF"/>
                </a:solidFill>
                <a:latin typeface="Segoe UI"/>
              </a:rPr>
              <a:t>How Training Works: Guess -&gt; Check -&gt; Adjust</a:t>
            </a:r>
          </a:p>
        </p:txBody>
      </p:sp>
      <p:pic>
        <p:nvPicPr>
          <p:cNvPr id="6" name="Picture 5" descr="training_loop.png"/>
          <p:cNvPicPr>
            <a:picLocks noChangeAspect="1"/>
          </p:cNvPicPr>
          <p:nvPr/>
        </p:nvPicPr>
        <p:blipFill>
          <a:blip r:embed="rId2"/>
          <a:stretch>
            <a:fillRect/>
          </a:stretch>
        </p:blipFill>
        <p:spPr>
          <a:xfrm>
            <a:off x="2030083" y="1325880"/>
            <a:ext cx="813152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model guesses, compares its guess to the real label, and nudges its numbers - repeated over many examples.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MAP AHEAD</a:t>
            </a:r>
          </a:p>
          <a:p>
            <a:pPr algn="l">
              <a:lnSpc>
                <a:spcPct val="100000"/>
              </a:lnSpc>
              <a:spcAft>
                <a:spcPts val="600"/>
              </a:spcAft>
              <a:buNone/>
            </a:pPr>
            <a:r>
              <a:rPr sz="2500" b="1">
                <a:solidFill>
                  <a:srgbClr val="FFFFFF"/>
                </a:solidFill>
                <a:latin typeface="Segoe UI"/>
              </a:rPr>
              <a:t>Four Styles of Machine Learning (Preview)</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Supervised - learn from labeled examples (spam vs not spam). Most of this course.</a:t>
            </a:r>
          </a:p>
          <a:p>
            <a:pPr algn="l" indent="-256032" marL="256032">
              <a:lnSpc>
                <a:spcPct val="105000"/>
              </a:lnSpc>
              <a:spcAft>
                <a:spcPts val="1100"/>
              </a:spcAft>
              <a:buClr>
                <a:srgbClr val="2C6E3F"/>
              </a:buClr>
              <a:buFont typeface="Segoe UI"/>
              <a:buChar char="▸"/>
            </a:pPr>
            <a:r>
              <a:rPr sz="2100" b="0">
                <a:solidFill>
                  <a:srgbClr val="1C241E"/>
                </a:solidFill>
                <a:latin typeface="Segoe UI"/>
              </a:rPr>
              <a:t>🔍 Unsupervised - find patterns with no labels (group similar logins). Week 6.</a:t>
            </a:r>
          </a:p>
          <a:p>
            <a:pPr algn="l" indent="-256032" marL="256032">
              <a:lnSpc>
                <a:spcPct val="105000"/>
              </a:lnSpc>
              <a:spcAft>
                <a:spcPts val="1100"/>
              </a:spcAft>
              <a:buClr>
                <a:srgbClr val="2C6E3F"/>
              </a:buClr>
              <a:buFont typeface="Segoe UI"/>
              <a:buChar char="▸"/>
            </a:pPr>
            <a:r>
              <a:rPr sz="2100" b="0">
                <a:solidFill>
                  <a:srgbClr val="1C241E"/>
                </a:solidFill>
                <a:latin typeface="Segoe UI"/>
              </a:rPr>
              <a:t>🧩 Semi-supervised - a few labels plus lots of unlabeled data. Week 7.</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Reinforcement - learn by trial, reward, and penalty. Week 7.</a:t>
            </a:r>
          </a:p>
          <a:p>
            <a:pPr algn="l" indent="-256032" marL="256032">
              <a:lnSpc>
                <a:spcPct val="105000"/>
              </a:lnSpc>
              <a:spcAft>
                <a:spcPts val="1100"/>
              </a:spcAft>
              <a:buClr>
                <a:srgbClr val="2C6E3F"/>
              </a:buClr>
              <a:buFont typeface="Segoe UI"/>
              <a:buChar char="▸"/>
            </a:pPr>
            <a:r>
              <a:rPr sz="2100" b="0">
                <a:solidFill>
                  <a:srgbClr val="1C241E"/>
                </a:solidFill>
                <a:latin typeface="Segoe UI"/>
              </a:rPr>
              <a:t>Today and the next few weeks focus on supervised learning.</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Plant vocabulary; depth comes later.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QUICK POLL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AI... or just a program?</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Thumbs up = uses machine learning; thumbs down = plain fixed rules. Discuss the close calls.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 calculator adding two numbers.  (rules)</a:t>
            </a:r>
          </a:p>
          <a:p>
            <a:pPr algn="l" indent="-256032" marL="256032">
              <a:lnSpc>
                <a:spcPct val="105000"/>
              </a:lnSpc>
              <a:spcAft>
                <a:spcPts val="1100"/>
              </a:spcAft>
              <a:buClr>
                <a:srgbClr val="2C6E3F"/>
              </a:buClr>
              <a:buFont typeface="Segoe UI"/>
              <a:buChar char="▸"/>
            </a:pPr>
            <a:r>
              <a:rPr sz="1800" b="0">
                <a:solidFill>
                  <a:srgbClr val="1C241E"/>
                </a:solidFill>
                <a:latin typeface="Segoe UI"/>
              </a:rPr>
              <a:t>Your phone suggesting the next word as you type.  (ML)</a:t>
            </a:r>
          </a:p>
          <a:p>
            <a:pPr algn="l" indent="-256032" marL="256032">
              <a:lnSpc>
                <a:spcPct val="105000"/>
              </a:lnSpc>
              <a:spcAft>
                <a:spcPts val="1100"/>
              </a:spcAft>
              <a:buClr>
                <a:srgbClr val="2C6E3F"/>
              </a:buClr>
              <a:buFont typeface="Segoe UI"/>
              <a:buChar char="▸"/>
            </a:pPr>
            <a:r>
              <a:rPr sz="1800" b="0">
                <a:solidFill>
                  <a:srgbClr val="1C241E"/>
                </a:solidFill>
                <a:latin typeface="Segoe UI"/>
              </a:rPr>
              <a:t>A thermostat turning on at 70 degrees.  (rules)</a:t>
            </a:r>
          </a:p>
          <a:p>
            <a:pPr algn="l" indent="-256032" marL="256032">
              <a:lnSpc>
                <a:spcPct val="105000"/>
              </a:lnSpc>
              <a:spcAft>
                <a:spcPts val="1100"/>
              </a:spcAft>
              <a:buClr>
                <a:srgbClr val="2C6E3F"/>
              </a:buClr>
              <a:buFont typeface="Segoe UI"/>
              <a:buChar char="▸"/>
            </a:pPr>
            <a:r>
              <a:rPr sz="1800" b="0">
                <a:solidFill>
                  <a:srgbClr val="1C241E"/>
                </a:solidFill>
                <a:latin typeface="Segoe UI"/>
              </a:rPr>
              <a:t>Email moving a message to Spam on its own.  (ML)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TWO WAYS TO DECIDE   ·   ~14 MIN</a:t>
            </a:r>
          </a:p>
          <a:p>
            <a:pPr algn="l">
              <a:lnSpc>
                <a:spcPct val="100000"/>
              </a:lnSpc>
              <a:spcAft>
                <a:spcPts val="600"/>
              </a:spcAft>
              <a:buNone/>
            </a:pPr>
            <a:r>
              <a:rPr sz="3800" b="1">
                <a:solidFill>
                  <a:srgbClr val="FFFFFF"/>
                </a:solidFill>
                <a:latin typeface="Segoe UI"/>
              </a:rPr>
              <a:t>Rules vs Learning From Data</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SAME GOAL, VERY DIFFERENT APPROACH</a:t>
            </a:r>
          </a:p>
          <a:p>
            <a:pPr algn="l">
              <a:lnSpc>
                <a:spcPct val="100000"/>
              </a:lnSpc>
              <a:spcAft>
                <a:spcPts val="600"/>
              </a:spcAft>
              <a:buNone/>
            </a:pPr>
            <a:r>
              <a:rPr sz="2500" b="1">
                <a:solidFill>
                  <a:srgbClr val="FFFFFF"/>
                </a:solidFill>
                <a:latin typeface="Segoe UI"/>
              </a:rPr>
              <a:t>Two Ways to Build a Spam Filter</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Rule-based (traditional)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A human writes rules: 'if subject has FREE, mark spam.'</a:t>
            </a:r>
          </a:p>
          <a:p>
            <a:pPr algn="l" indent="-256032" marL="256032">
              <a:lnSpc>
                <a:spcPct val="105000"/>
              </a:lnSpc>
              <a:spcAft>
                <a:spcPts val="900"/>
              </a:spcAft>
              <a:buClr>
                <a:srgbClr val="2C6E3F"/>
              </a:buClr>
              <a:buFont typeface="Segoe UI"/>
              <a:buChar char="▸"/>
            </a:pPr>
            <a:r>
              <a:rPr sz="1550" b="0">
                <a:solidFill>
                  <a:srgbClr val="1C241E"/>
                </a:solidFill>
                <a:latin typeface="Segoe UI"/>
              </a:rPr>
              <a:t>Easy to understand and explain to a manager.</a:t>
            </a:r>
          </a:p>
          <a:p>
            <a:pPr algn="l" indent="-256032" marL="256032">
              <a:lnSpc>
                <a:spcPct val="105000"/>
              </a:lnSpc>
              <a:spcAft>
                <a:spcPts val="900"/>
              </a:spcAft>
              <a:buClr>
                <a:srgbClr val="2C6E3F"/>
              </a:buClr>
              <a:buFont typeface="Segoe UI"/>
              <a:buChar char="▸"/>
            </a:pPr>
            <a:r>
              <a:rPr sz="1550" b="0">
                <a:solidFill>
                  <a:srgbClr val="1C241E"/>
                </a:solidFill>
                <a:latin typeface="Segoe UI"/>
              </a:rPr>
              <a:t>Breaks when attackers change wording (F-R-E-E, Fr33).</a:t>
            </a:r>
          </a:p>
          <a:p>
            <a:pPr algn="l" indent="-256032" marL="256032">
              <a:lnSpc>
                <a:spcPct val="105000"/>
              </a:lnSpc>
              <a:spcAft>
                <a:spcPts val="900"/>
              </a:spcAft>
              <a:buClr>
                <a:srgbClr val="2C6E3F"/>
              </a:buClr>
              <a:buFont typeface="Segoe UI"/>
              <a:buChar char="▸"/>
            </a:pPr>
            <a:r>
              <a:rPr sz="1550" b="0">
                <a:solidFill>
                  <a:srgbClr val="1C241E"/>
                </a:solidFill>
                <a:latin typeface="Segoe UI"/>
              </a:rPr>
              <a:t>Someone must keep writing new rules forever.</a:t>
            </a:r>
          </a:p>
          <a:p>
            <a:pPr algn="l" indent="-256032" marL="256032">
              <a:lnSpc>
                <a:spcPct val="105000"/>
              </a:lnSpc>
              <a:spcAft>
                <a:spcPts val="900"/>
              </a:spcAft>
              <a:buClr>
                <a:srgbClr val="2C6E3F"/>
              </a:buClr>
              <a:buFont typeface="Segoe UI"/>
              <a:buChar char="▸"/>
            </a:pPr>
            <a:r>
              <a:rPr sz="1550" b="0">
                <a:solidFill>
                  <a:srgbClr val="1C241E"/>
                </a:solidFill>
                <a:latin typeface="Segoe UI"/>
              </a:rPr>
              <a:t>Great for simple, stable problems.</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Machine learning</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Learns patterns from thousands of labeled emails.</a:t>
            </a:r>
          </a:p>
          <a:p>
            <a:pPr algn="l" indent="-256032" marL="256032">
              <a:lnSpc>
                <a:spcPct val="105000"/>
              </a:lnSpc>
              <a:spcAft>
                <a:spcPts val="900"/>
              </a:spcAft>
              <a:buClr>
                <a:srgbClr val="2C6E3F"/>
              </a:buClr>
              <a:buFont typeface="Segoe UI"/>
              <a:buChar char="▸"/>
            </a:pPr>
            <a:r>
              <a:rPr sz="1550" b="0">
                <a:solidFill>
                  <a:srgbClr val="1C241E"/>
                </a:solidFill>
                <a:latin typeface="Segoe UI"/>
              </a:rPr>
              <a:t>Adapts to new tricks without hand-written rules.</a:t>
            </a:r>
          </a:p>
          <a:p>
            <a:pPr algn="l" indent="-256032" marL="256032">
              <a:lnSpc>
                <a:spcPct val="105000"/>
              </a:lnSpc>
              <a:spcAft>
                <a:spcPts val="900"/>
              </a:spcAft>
              <a:buClr>
                <a:srgbClr val="2C6E3F"/>
              </a:buClr>
              <a:buFont typeface="Segoe UI"/>
              <a:buChar char="▸"/>
            </a:pPr>
            <a:r>
              <a:rPr sz="1550" b="0">
                <a:solidFill>
                  <a:srgbClr val="1C241E"/>
                </a:solidFill>
                <a:latin typeface="Segoe UI"/>
              </a:rPr>
              <a:t>Weighs dozens of subtle clues at once.</a:t>
            </a:r>
          </a:p>
          <a:p>
            <a:pPr algn="l" indent="-256032" marL="256032">
              <a:lnSpc>
                <a:spcPct val="105000"/>
              </a:lnSpc>
              <a:spcAft>
                <a:spcPts val="900"/>
              </a:spcAft>
              <a:buClr>
                <a:srgbClr val="2C6E3F"/>
              </a:buClr>
              <a:buFont typeface="Segoe UI"/>
              <a:buChar char="▸"/>
            </a:pPr>
            <a:r>
              <a:rPr sz="1550" b="0">
                <a:solidFill>
                  <a:srgbClr val="1C241E"/>
                </a:solidFill>
                <a:latin typeface="Segoe UI"/>
              </a:rPr>
              <a:t>Needs good data and is harder to fully explain.</a:t>
            </a:r>
          </a:p>
          <a:p>
            <a:pPr algn="l" indent="-256032" marL="256032">
              <a:lnSpc>
                <a:spcPct val="105000"/>
              </a:lnSpc>
              <a:spcAft>
                <a:spcPts val="900"/>
              </a:spcAft>
              <a:buClr>
                <a:srgbClr val="2C6E3F"/>
              </a:buClr>
              <a:buFont typeface="Segoe UI"/>
              <a:buChar char="▸"/>
            </a:pPr>
            <a:r>
              <a:rPr sz="1550" b="0">
                <a:solidFill>
                  <a:srgbClr val="1C241E"/>
                </a:solidFill>
                <a:latin typeface="Segoe UI"/>
              </a:rPr>
              <a:t>Great for complex, changing problems.</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RULES VS. LEARNING FROM DATA</a:t>
            </a:r>
          </a:p>
          <a:p>
            <a:pPr algn="l">
              <a:lnSpc>
                <a:spcPct val="100000"/>
              </a:lnSpc>
              <a:spcAft>
                <a:spcPts val="600"/>
              </a:spcAft>
              <a:buNone/>
            </a:pPr>
            <a:r>
              <a:rPr sz="2500" b="1">
                <a:solidFill>
                  <a:srgbClr val="FFFFFF"/>
                </a:solidFill>
                <a:latin typeface="Segoe UI"/>
              </a:rPr>
              <a:t>Two Ways to Decide, Side by Side</a:t>
            </a:r>
          </a:p>
        </p:txBody>
      </p:sp>
      <p:pic>
        <p:nvPicPr>
          <p:cNvPr id="6" name="Picture 5" descr="rules_vs_learning.png"/>
          <p:cNvPicPr>
            <a:picLocks noChangeAspect="1"/>
          </p:cNvPicPr>
          <p:nvPr/>
        </p:nvPicPr>
        <p:blipFill>
          <a:blip r:embed="rId2"/>
          <a:stretch>
            <a:fillRect/>
          </a:stretch>
        </p:blipFill>
        <p:spPr>
          <a:xfrm>
            <a:off x="959996" y="1325880"/>
            <a:ext cx="1027170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Hand-written rules break when attackers change wording; a model learns the pattern and adapts.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CHOOSING AN APPROACH</a:t>
            </a:r>
          </a:p>
          <a:p>
            <a:pPr algn="l">
              <a:lnSpc>
                <a:spcPct val="100000"/>
              </a:lnSpc>
              <a:spcAft>
                <a:spcPts val="600"/>
              </a:spcAft>
              <a:buNone/>
            </a:pPr>
            <a:r>
              <a:rPr sz="2500" b="1">
                <a:solidFill>
                  <a:srgbClr val="FFFFFF"/>
                </a:solidFill>
                <a:latin typeface="Segoe UI"/>
              </a:rPr>
              <a:t>Rules Are Great - Until They Aren't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Rules win when the problem is simple, stable, and easy to state.</a:t>
            </a:r>
          </a:p>
          <a:p>
            <a:pPr algn="l" indent="-256032" marL="256032">
              <a:lnSpc>
                <a:spcPct val="105000"/>
              </a:lnSpc>
              <a:spcAft>
                <a:spcPts val="1100"/>
              </a:spcAft>
              <a:buClr>
                <a:srgbClr val="2C6E3F"/>
              </a:buClr>
              <a:buFont typeface="Segoe UI"/>
              <a:buChar char="▸"/>
            </a:pPr>
            <a:r>
              <a:rPr sz="2100" b="0">
                <a:solidFill>
                  <a:srgbClr val="1C241E"/>
                </a:solidFill>
                <a:latin typeface="Segoe UI"/>
              </a:rPr>
              <a:t>Example: 'lock the account after 5 wrong passwords.' Clear and effective.</a:t>
            </a:r>
          </a:p>
          <a:p>
            <a:pPr algn="l" indent="-256032" marL="256032">
              <a:lnSpc>
                <a:spcPct val="105000"/>
              </a:lnSpc>
              <a:spcAft>
                <a:spcPts val="1100"/>
              </a:spcAft>
              <a:buClr>
                <a:srgbClr val="2C6E3F"/>
              </a:buClr>
              <a:buFont typeface="Segoe UI"/>
              <a:buChar char="▸"/>
            </a:pPr>
            <a:r>
              <a:rPr sz="2100" b="0">
                <a:solidFill>
                  <a:srgbClr val="1C241E"/>
                </a:solidFill>
                <a:latin typeface="Segoe UI"/>
              </a:rPr>
              <a:t>Rules give you transparency - you can read exactly why something happened.</a:t>
            </a:r>
          </a:p>
          <a:p>
            <a:pPr algn="l" indent="-256032" marL="256032">
              <a:lnSpc>
                <a:spcPct val="105000"/>
              </a:lnSpc>
              <a:spcAft>
                <a:spcPts val="1100"/>
              </a:spcAft>
              <a:buClr>
                <a:srgbClr val="2C6E3F"/>
              </a:buClr>
              <a:buFont typeface="Segoe UI"/>
              <a:buChar char="▸"/>
            </a:pPr>
            <a:r>
              <a:rPr sz="2100" b="0">
                <a:solidFill>
                  <a:srgbClr val="1C241E"/>
                </a:solidFill>
                <a:latin typeface="Segoe UI"/>
              </a:rPr>
              <a:t>But they struggle when attackers constantly change tactics.</a:t>
            </a:r>
          </a:p>
          <a:p>
            <a:pPr algn="l" indent="-256032" marL="256032">
              <a:lnSpc>
                <a:spcPct val="105000"/>
              </a:lnSpc>
              <a:spcAft>
                <a:spcPts val="1100"/>
              </a:spcAft>
              <a:buClr>
                <a:srgbClr val="2C6E3F"/>
              </a:buClr>
              <a:buFont typeface="Segoe UI"/>
              <a:buChar char="▸"/>
            </a:pPr>
            <a:r>
              <a:rPr sz="2100" b="0">
                <a:solidFill>
                  <a:srgbClr val="1C241E"/>
                </a:solidFill>
                <a:latin typeface="Segoe UI"/>
              </a:rPr>
              <a:t>Neither approach is 'better' - you fit the tool to the problem.</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Fit the tool to the problem.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WORKED EXAMPLE</a:t>
            </a:r>
          </a:p>
          <a:p>
            <a:pPr algn="l">
              <a:lnSpc>
                <a:spcPct val="100000"/>
              </a:lnSpc>
              <a:spcAft>
                <a:spcPts val="600"/>
              </a:spcAft>
              <a:buNone/>
            </a:pPr>
            <a:r>
              <a:rPr sz="2500" b="1">
                <a:solidFill>
                  <a:srgbClr val="FFFFFF"/>
                </a:solidFill>
                <a:latin typeface="Segoe UI"/>
              </a:rPr>
              <a:t>A Rule in Action - and How It Breaks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Rule: 'If the subject line contains FREE, mark it spam.' Simple and fast.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works... until an attacker writes 'F-R-E-E', 'Fr33', or 'no cost'.</a:t>
            </a:r>
          </a:p>
          <a:p>
            <a:pPr algn="l" indent="-256032" marL="256032">
              <a:lnSpc>
                <a:spcPct val="105000"/>
              </a:lnSpc>
              <a:spcAft>
                <a:spcPts val="1100"/>
              </a:spcAft>
              <a:buClr>
                <a:srgbClr val="2C6E3F"/>
              </a:buClr>
              <a:buFont typeface="Segoe UI"/>
              <a:buChar char="▸"/>
            </a:pPr>
            <a:r>
              <a:rPr sz="2100" b="0">
                <a:solidFill>
                  <a:srgbClr val="1C241E"/>
                </a:solidFill>
                <a:latin typeface="Segoe UI"/>
              </a:rPr>
              <a:t>So you add another rule. Then another. The list never ends.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cat-and-mouse is why pure rule lists lose to creative attackers.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is exactly the gap machine learning was built to fill.</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Let students invent the bypasses.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Build It, Break It: the Spam-Rule Arms Race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pairs, run an 'escalation ladder' with three sample spam subject lines (e.g., 'FREE prize - claim now', 'You WON a gift card', 'Urgent: verify your account'). One partner defends with rules; the other attacks.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DEFENDER writes Rule #1: one keyword condition to flag spam (e.g., 'if subject contains FREE -&gt; spam').</a:t>
            </a:r>
          </a:p>
          <a:p>
            <a:pPr algn="l" indent="-256032" marL="256032">
              <a:lnSpc>
                <a:spcPct val="105000"/>
              </a:lnSpc>
              <a:spcAft>
                <a:spcPts val="1100"/>
              </a:spcAft>
              <a:buClr>
                <a:srgbClr val="2C6E3F"/>
              </a:buClr>
              <a:buFont typeface="Segoe UI"/>
              <a:buChar char="▸"/>
            </a:pPr>
            <a:r>
              <a:rPr sz="1800" b="0">
                <a:solidFill>
                  <a:srgbClr val="1C241E"/>
                </a:solidFill>
                <a:latin typeface="Segoe UI"/>
              </a:rPr>
              <a:t>ATTACKER rewrites the message to evade it ('Fr33', 'F-R-E-E', 'no cost') and logs the bypass.</a:t>
            </a:r>
          </a:p>
          <a:p>
            <a:pPr algn="l" indent="-256032" marL="256032">
              <a:lnSpc>
                <a:spcPct val="105000"/>
              </a:lnSpc>
              <a:spcAft>
                <a:spcPts val="1100"/>
              </a:spcAft>
              <a:buClr>
                <a:srgbClr val="2C6E3F"/>
              </a:buClr>
              <a:buFont typeface="Segoe UI"/>
              <a:buChar char="▸"/>
            </a:pPr>
            <a:r>
              <a:rPr sz="1800" b="0">
                <a:solidFill>
                  <a:srgbClr val="1C241E"/>
                </a:solidFill>
                <a:latin typeface="Segoe UI"/>
              </a:rPr>
              <a:t>Repeat for FOUR rounds - Rule #2, #3, #4 - keeping a running tally of rules written.</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one sentence: what happened to the rule list's length, and would a 5th round finally win?</a:t>
            </a:r>
          </a:p>
          <a:p>
            <a:pPr algn="l" indent="-256032" marL="256032">
              <a:lnSpc>
                <a:spcPct val="105000"/>
              </a:lnSpc>
              <a:spcAft>
                <a:spcPts val="1100"/>
              </a:spcAft>
              <a:buClr>
                <a:srgbClr val="2C6E3F"/>
              </a:buClr>
              <a:buFont typeface="Segoe UI"/>
              <a:buChar char="▸"/>
            </a:pPr>
            <a:r>
              <a:rPr sz="1800" b="0">
                <a:solidFill>
                  <a:srgbClr val="1C241E"/>
                </a:solidFill>
                <a:latin typeface="Segoe UI"/>
              </a:rPr>
              <a:t>Deliverable: a 4-round Rule -&gt; Bypass ladder + a rule count + a one-sentence conclusion.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name that term</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Quick retrieval from Week 1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does the CIA triad stand for?</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two common attack types.</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are people the most-targeted layer?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PAYOFF</a:t>
            </a:r>
          </a:p>
          <a:p>
            <a:pPr algn="l">
              <a:lnSpc>
                <a:spcPct val="100000"/>
              </a:lnSpc>
              <a:spcAft>
                <a:spcPts val="600"/>
              </a:spcAft>
              <a:buNone/>
            </a:pPr>
            <a:r>
              <a:rPr sz="2500" b="1">
                <a:solidFill>
                  <a:srgbClr val="FFFFFF"/>
                </a:solidFill>
                <a:latin typeface="Segoe UI"/>
              </a:rPr>
              <a:t>Why Learning Wins as Threats Evolve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Attackers change wording, links, and tactics constantly.</a:t>
            </a:r>
          </a:p>
          <a:p>
            <a:pPr algn="l" indent="-256032" marL="256032">
              <a:lnSpc>
                <a:spcPct val="105000"/>
              </a:lnSpc>
              <a:spcAft>
                <a:spcPts val="1100"/>
              </a:spcAft>
              <a:buClr>
                <a:srgbClr val="2C6E3F"/>
              </a:buClr>
              <a:buFont typeface="Segoe UI"/>
              <a:buChar char="▸"/>
            </a:pPr>
            <a:r>
              <a:rPr sz="2100" b="0">
                <a:solidFill>
                  <a:srgbClr val="1C241E"/>
                </a:solidFill>
                <a:latin typeface="Segoe UI"/>
              </a:rPr>
              <a:t>An ML filter retrains on fresh labeled examples and keeps up automatically.</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can weigh dozens of subtle clues at once, not just one keyword.</a:t>
            </a:r>
          </a:p>
          <a:p>
            <a:pPr algn="l" indent="-256032" marL="256032">
              <a:lnSpc>
                <a:spcPct val="105000"/>
              </a:lnSpc>
              <a:spcAft>
                <a:spcPts val="1100"/>
              </a:spcAft>
              <a:buClr>
                <a:srgbClr val="2C6E3F"/>
              </a:buClr>
              <a:buFont typeface="Segoe UI"/>
              <a:buChar char="▸"/>
            </a:pPr>
            <a:r>
              <a:rPr sz="2100" b="0">
                <a:solidFill>
                  <a:srgbClr val="1C241E"/>
                </a:solidFill>
                <a:latin typeface="Segoe UI"/>
              </a:rPr>
              <a:t>Trade-off: it needs good, labeled data and is harder to fully explain.</a:t>
            </a:r>
          </a:p>
          <a:p>
            <a:pPr algn="l" indent="-256032" marL="256032">
              <a:lnSpc>
                <a:spcPct val="105000"/>
              </a:lnSpc>
              <a:spcAft>
                <a:spcPts val="1100"/>
              </a:spcAft>
              <a:buClr>
                <a:srgbClr val="2C6E3F"/>
              </a:buClr>
              <a:buFont typeface="Segoe UI"/>
              <a:buChar char="▸"/>
            </a:pPr>
            <a:r>
              <a:rPr sz="2100" b="0">
                <a:solidFill>
                  <a:srgbClr val="1C241E"/>
                </a:solidFill>
                <a:latin typeface="Segoe UI"/>
              </a:rPr>
              <a:t>In practice, real systems combine BOTH: fast rules plus an adaptive model.</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Real systems layer rules AND ML.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Rules or learning?</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task, decide: hand-written rules, or machine learning? Why?</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Lock an account after 5 failed logins.</a:t>
            </a:r>
          </a:p>
          <a:p>
            <a:pPr algn="l" indent="-256032" marL="256032">
              <a:lnSpc>
                <a:spcPct val="105000"/>
              </a:lnSpc>
              <a:spcAft>
                <a:spcPts val="1100"/>
              </a:spcAft>
              <a:buClr>
                <a:srgbClr val="2C6E3F"/>
              </a:buClr>
              <a:buFont typeface="Segoe UI"/>
              <a:buChar char="▸"/>
            </a:pPr>
            <a:r>
              <a:rPr sz="1800" b="0">
                <a:solidFill>
                  <a:srgbClr val="1C241E"/>
                </a:solidFill>
                <a:latin typeface="Segoe UI"/>
              </a:rPr>
              <a:t>Decide if a never-seen email is phishing.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Require passwords to be at least 12 characters.</a:t>
            </a:r>
          </a:p>
          <a:p>
            <a:pPr algn="l" indent="-256032" marL="256032">
              <a:lnSpc>
                <a:spcPct val="105000"/>
              </a:lnSpc>
              <a:spcAft>
                <a:spcPts val="1100"/>
              </a:spcAft>
              <a:buClr>
                <a:srgbClr val="2C6E3F"/>
              </a:buClr>
              <a:buFont typeface="Segoe UI"/>
              <a:buChar char="▸"/>
            </a:pPr>
            <a:r>
              <a:rPr sz="1800" b="0">
                <a:solidFill>
                  <a:srgbClr val="1C241E"/>
                </a:solidFill>
                <a:latin typeface="Segoe UI"/>
              </a:rPr>
              <a:t>Spot a brand-new type of fraud in millions of transactions.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YOU USE IT DAILY   ·   ~12 MIN</a:t>
            </a:r>
          </a:p>
          <a:p>
            <a:pPr algn="l">
              <a:lnSpc>
                <a:spcPct val="100000"/>
              </a:lnSpc>
              <a:spcAft>
                <a:spcPts val="600"/>
              </a:spcAft>
              <a:buNone/>
            </a:pPr>
            <a:r>
              <a:rPr sz="3800" b="1">
                <a:solidFill>
                  <a:srgbClr val="FFFFFF"/>
                </a:solidFill>
                <a:latin typeface="Segoe UI"/>
              </a:rPr>
              <a:t>Everyday AI in Business</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FOUR EVERYDAY EXAMPLES</a:t>
            </a:r>
          </a:p>
          <a:p>
            <a:pPr algn="l">
              <a:lnSpc>
                <a:spcPct val="100000"/>
              </a:lnSpc>
              <a:spcAft>
                <a:spcPts val="600"/>
              </a:spcAft>
              <a:buNone/>
            </a:pPr>
            <a:r>
              <a:rPr sz="2500" b="1">
                <a:solidFill>
                  <a:srgbClr val="FFFFFF"/>
                </a:solidFill>
                <a:latin typeface="Segoe UI"/>
              </a:rPr>
              <a:t>AI Is Already All Around You</a:t>
            </a:r>
          </a:p>
        </p:txBody>
      </p:sp>
      <p:sp>
        <p:nvSpPr>
          <p:cNvPr id="6" name="Rounded Rectangle 5"/>
          <p:cNvSpPr/>
          <p:nvPr/>
        </p:nvSpPr>
        <p:spPr>
          <a:xfrm>
            <a:off x="640080"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640080"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9" name="TextBox 8"/>
          <p:cNvSpPr txBox="1"/>
          <p:nvPr/>
        </p:nvSpPr>
        <p:spPr>
          <a:xfrm>
            <a:off x="749808"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Recommendations</a:t>
            </a:r>
          </a:p>
        </p:txBody>
      </p:sp>
      <p:sp>
        <p:nvSpPr>
          <p:cNvPr id="10" name="TextBox 9"/>
          <p:cNvSpPr txBox="1"/>
          <p:nvPr/>
        </p:nvSpPr>
        <p:spPr>
          <a:xfrm>
            <a:off x="786384"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250" b="0">
                <a:solidFill>
                  <a:srgbClr val="5C6B5E"/>
                </a:solidFill>
                <a:latin typeface="Segoe UI"/>
              </a:rPr>
              <a:t>'Customers also bought...' suggestions.</a:t>
            </a:r>
          </a:p>
        </p:txBody>
      </p:sp>
      <p:sp>
        <p:nvSpPr>
          <p:cNvPr id="11" name="Rounded Rectangle 10"/>
          <p:cNvSpPr/>
          <p:nvPr/>
        </p:nvSpPr>
        <p:spPr>
          <a:xfrm>
            <a:off x="3440429"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3440429"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440429"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4" name="TextBox 13"/>
          <p:cNvSpPr txBox="1"/>
          <p:nvPr/>
        </p:nvSpPr>
        <p:spPr>
          <a:xfrm>
            <a:off x="355015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Fraud alerts</a:t>
            </a:r>
          </a:p>
        </p:txBody>
      </p:sp>
      <p:sp>
        <p:nvSpPr>
          <p:cNvPr id="15" name="TextBox 14"/>
          <p:cNvSpPr txBox="1"/>
          <p:nvPr/>
        </p:nvSpPr>
        <p:spPr>
          <a:xfrm>
            <a:off x="3586733"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250" b="0">
                <a:solidFill>
                  <a:srgbClr val="5C6B5E"/>
                </a:solidFill>
                <a:latin typeface="Segoe UI"/>
              </a:rPr>
              <a:t>Your bank flags a strange charge in seconds.</a:t>
            </a:r>
          </a:p>
        </p:txBody>
      </p:sp>
      <p:sp>
        <p:nvSpPr>
          <p:cNvPr id="16" name="Rounded Rectangle 15"/>
          <p:cNvSpPr/>
          <p:nvPr/>
        </p:nvSpPr>
        <p:spPr>
          <a:xfrm>
            <a:off x="6240779"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6240779"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240779"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9" name="TextBox 18"/>
          <p:cNvSpPr txBox="1"/>
          <p:nvPr/>
        </p:nvSpPr>
        <p:spPr>
          <a:xfrm>
            <a:off x="635050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Spam filters</a:t>
            </a:r>
          </a:p>
        </p:txBody>
      </p:sp>
      <p:sp>
        <p:nvSpPr>
          <p:cNvPr id="20" name="TextBox 19"/>
          <p:cNvSpPr txBox="1"/>
          <p:nvPr/>
        </p:nvSpPr>
        <p:spPr>
          <a:xfrm>
            <a:off x="6387083"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250" b="0">
                <a:solidFill>
                  <a:srgbClr val="5C6B5E"/>
                </a:solidFill>
                <a:latin typeface="Segoe UI"/>
              </a:rPr>
              <a:t>Email sorts junk from real mail automatically.</a:t>
            </a:r>
          </a:p>
        </p:txBody>
      </p:sp>
      <p:sp>
        <p:nvSpPr>
          <p:cNvPr id="21" name="Rounded Rectangle 20"/>
          <p:cNvSpPr/>
          <p:nvPr/>
        </p:nvSpPr>
        <p:spPr>
          <a:xfrm>
            <a:off x="9041130" y="2194560"/>
            <a:ext cx="2526029" cy="310896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9041130" y="2194560"/>
            <a:ext cx="2526029"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9041130" y="2423160"/>
            <a:ext cx="2526029"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24" name="TextBox 23"/>
          <p:cNvSpPr txBox="1"/>
          <p:nvPr/>
        </p:nvSpPr>
        <p:spPr>
          <a:xfrm>
            <a:off x="9150857" y="3182112"/>
            <a:ext cx="230657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Chatbots</a:t>
            </a:r>
          </a:p>
        </p:txBody>
      </p:sp>
      <p:sp>
        <p:nvSpPr>
          <p:cNvPr id="25" name="TextBox 24"/>
          <p:cNvSpPr txBox="1"/>
          <p:nvPr/>
        </p:nvSpPr>
        <p:spPr>
          <a:xfrm>
            <a:off x="9187434" y="3675887"/>
            <a:ext cx="2233422" cy="1536192"/>
          </a:xfrm>
          <a:prstGeom prst="rect">
            <a:avLst/>
          </a:prstGeom>
          <a:noFill/>
        </p:spPr>
        <p:txBody>
          <a:bodyPr wrap="square" anchor="t" lIns="0" rIns="0" tIns="0" bIns="0">
            <a:spAutoFit/>
          </a:bodyPr>
          <a:lstStyle/>
          <a:p>
            <a:pPr algn="ctr">
              <a:lnSpc>
                <a:spcPct val="104000"/>
              </a:lnSpc>
              <a:spcAft>
                <a:spcPts val="600"/>
              </a:spcAft>
              <a:buNone/>
            </a:pPr>
            <a:r>
              <a:rPr sz="1250" b="0">
                <a:solidFill>
                  <a:srgbClr val="5C6B5E"/>
                </a:solidFill>
                <a:latin typeface="Segoe UI"/>
              </a:rPr>
              <a:t>Assistants that understand plain-language questions.</a:t>
            </a:r>
          </a:p>
        </p:txBody>
      </p:sp>
      <p:sp>
        <p:nvSpPr>
          <p:cNvPr id="26" name="Rectangle 2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8" name="TextBox 2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29" name="Picture 2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SAME PATTERN, DIFFERENT DATA</a:t>
            </a:r>
          </a:p>
          <a:p>
            <a:pPr algn="l">
              <a:lnSpc>
                <a:spcPct val="100000"/>
              </a:lnSpc>
              <a:spcAft>
                <a:spcPts val="600"/>
              </a:spcAft>
              <a:buNone/>
            </a:pPr>
            <a:r>
              <a:rPr sz="2500" b="1">
                <a:solidFill>
                  <a:srgbClr val="FFFFFF"/>
                </a:solidFill>
                <a:latin typeface="Segoe UI"/>
              </a:rPr>
              <a:t>How Two of These Actually Work</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Recommendations</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Learns from what huge numbers of customers viewed and bought.</a:t>
            </a:r>
          </a:p>
          <a:p>
            <a:pPr algn="l" indent="-256032" marL="256032">
              <a:lnSpc>
                <a:spcPct val="105000"/>
              </a:lnSpc>
              <a:spcAft>
                <a:spcPts val="900"/>
              </a:spcAft>
              <a:buClr>
                <a:srgbClr val="2C6E3F"/>
              </a:buClr>
              <a:buFont typeface="Segoe UI"/>
              <a:buChar char="▸"/>
            </a:pPr>
            <a:r>
              <a:rPr sz="1550" b="0">
                <a:solidFill>
                  <a:srgbClr val="1C241E"/>
                </a:solidFill>
                <a:latin typeface="Segoe UI"/>
              </a:rPr>
              <a:t>Finds 'people like you' patterns and suggests the next item.</a:t>
            </a:r>
          </a:p>
          <a:p>
            <a:pPr algn="l" indent="-256032" marL="256032">
              <a:lnSpc>
                <a:spcPct val="105000"/>
              </a:lnSpc>
              <a:spcAft>
                <a:spcPts val="900"/>
              </a:spcAft>
              <a:buClr>
                <a:srgbClr val="2C6E3F"/>
              </a:buClr>
              <a:buFont typeface="Segoe UI"/>
              <a:buChar char="▸"/>
            </a:pPr>
            <a:r>
              <a:rPr sz="1550" b="0">
                <a:solidFill>
                  <a:srgbClr val="1C241E"/>
                </a:solidFill>
                <a:latin typeface="Segoe UI"/>
              </a:rPr>
              <a:t>Business value: more sales, longer engagement.</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Fraud alerts</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Learns the pattern of YOUR normal spending.</a:t>
            </a:r>
          </a:p>
          <a:p>
            <a:pPr algn="l" indent="-256032" marL="256032">
              <a:lnSpc>
                <a:spcPct val="105000"/>
              </a:lnSpc>
              <a:spcAft>
                <a:spcPts val="900"/>
              </a:spcAft>
              <a:buClr>
                <a:srgbClr val="2C6E3F"/>
              </a:buClr>
              <a:buFont typeface="Segoe UI"/>
              <a:buChar char="▸"/>
            </a:pPr>
            <a:r>
              <a:rPr sz="1550" b="0">
                <a:solidFill>
                  <a:srgbClr val="1C241E"/>
                </a:solidFill>
                <a:latin typeface="Segoe UI"/>
              </a:rPr>
              <a:t>Flags transactions that look unusual (amount, place, time).</a:t>
            </a:r>
          </a:p>
          <a:p>
            <a:pPr algn="l" indent="-256032" marL="256032">
              <a:lnSpc>
                <a:spcPct val="105000"/>
              </a:lnSpc>
              <a:spcAft>
                <a:spcPts val="900"/>
              </a:spcAft>
              <a:buClr>
                <a:srgbClr val="2C6E3F"/>
              </a:buClr>
              <a:buFont typeface="Segoe UI"/>
              <a:buChar char="▸"/>
            </a:pPr>
            <a:r>
              <a:rPr sz="1550" b="0">
                <a:solidFill>
                  <a:srgbClr val="1C241E"/>
                </a:solidFill>
                <a:latin typeface="Segoe UI"/>
              </a:rPr>
              <a:t>Business value: stops losses in seconds, builds trust.</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FROM BUSINESS TO SECURITY</a:t>
            </a:r>
          </a:p>
          <a:p>
            <a:pPr algn="l">
              <a:lnSpc>
                <a:spcPct val="100000"/>
              </a:lnSpc>
              <a:spcAft>
                <a:spcPts val="600"/>
              </a:spcAft>
              <a:buNone/>
            </a:pPr>
            <a:r>
              <a:rPr sz="2500" b="1">
                <a:solidFill>
                  <a:srgbClr val="FFFFFF"/>
                </a:solidFill>
                <a:latin typeface="Segoe UI"/>
              </a:rPr>
              <a:t>Spam Filters &amp; Chatbots - and the Security Tie-In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Spam filters: learn from labeled emails to sort junk from real mail (our anchor example).</a:t>
            </a:r>
          </a:p>
          <a:p>
            <a:pPr algn="l" indent="-256032" marL="256032">
              <a:lnSpc>
                <a:spcPct val="105000"/>
              </a:lnSpc>
              <a:spcAft>
                <a:spcPts val="1100"/>
              </a:spcAft>
              <a:buClr>
                <a:srgbClr val="2C6E3F"/>
              </a:buClr>
              <a:buFont typeface="Segoe UI"/>
              <a:buChar char="▸"/>
            </a:pPr>
            <a:r>
              <a:rPr sz="2100" b="0">
                <a:solidFill>
                  <a:srgbClr val="1C241E"/>
                </a:solidFill>
                <a:latin typeface="Segoe UI"/>
              </a:rPr>
              <a:t>Chatbots / LLMs: learn language patterns to answer questions in plain English.</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tie-in: the SAME techniques detect phishing, fraud, and intrusions.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flip side (Week 8+): attackers use these tools too - AI-written phishing, deepfakes.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dual-use reality is exactly why this course pairs AI with security.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Same tech, defense and offense.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DISCUSS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Spot the AI in a business you know</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Think of a company you use (store, bank, streaming, social app).</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Where is AI making a decision for you in that company?</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data do you think it learned from?</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could go wrong if that data were biased or wrong?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4 · THE FUEL   ·   ~22 MIN</a:t>
            </a:r>
          </a:p>
          <a:p>
            <a:pPr algn="l">
              <a:lnSpc>
                <a:spcPct val="100000"/>
              </a:lnSpc>
              <a:spcAft>
                <a:spcPts val="600"/>
              </a:spcAft>
              <a:buNone/>
            </a:pPr>
            <a:r>
              <a:rPr sz="3800" b="1">
                <a:solidFill>
                  <a:srgbClr val="FFFFFF"/>
                </a:solidFill>
                <a:latin typeface="Segoe UI"/>
              </a:rPr>
              <a:t>Where Security Data Comes From</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DATA IS THE FUEL FOR AI DEFENSE</a:t>
            </a:r>
          </a:p>
          <a:p>
            <a:pPr algn="l">
              <a:lnSpc>
                <a:spcPct val="100000"/>
              </a:lnSpc>
              <a:spcAft>
                <a:spcPts val="600"/>
              </a:spcAft>
              <a:buNone/>
            </a:pPr>
            <a:r>
              <a:rPr sz="2500" b="1">
                <a:solidFill>
                  <a:srgbClr val="FFFFFF"/>
                </a:solidFill>
                <a:latin typeface="Segoe UI"/>
              </a:rPr>
              <a:t>The Big Picture: Sources to Model</a:t>
            </a:r>
          </a:p>
        </p:txBody>
      </p:sp>
      <p:pic>
        <p:nvPicPr>
          <p:cNvPr id="6" name="Picture 5" descr="data_sources.png"/>
          <p:cNvPicPr>
            <a:picLocks noChangeAspect="1"/>
          </p:cNvPicPr>
          <p:nvPr/>
        </p:nvPicPr>
        <p:blipFill>
          <a:blip r:embed="rId2"/>
          <a:stretch>
            <a:fillRect/>
          </a:stretch>
        </p:blipFill>
        <p:spPr>
          <a:xfrm>
            <a:off x="496878" y="1325880"/>
            <a:ext cx="1119793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Logs, email, network traffic, and user behavior become DATA - which an AI/ML model learns from to detect and predict.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FIVE RICH SOURCES</a:t>
            </a:r>
          </a:p>
          <a:p>
            <a:pPr algn="l">
              <a:lnSpc>
                <a:spcPct val="100000"/>
              </a:lnSpc>
              <a:spcAft>
                <a:spcPts val="600"/>
              </a:spcAft>
              <a:buNone/>
            </a:pPr>
            <a:r>
              <a:rPr sz="2500" b="1">
                <a:solidFill>
                  <a:srgbClr val="FFFFFF"/>
                </a:solidFill>
                <a:latin typeface="Segoe UI"/>
              </a:rPr>
              <a:t>Security Data Is Everywhere</a:t>
            </a:r>
          </a:p>
        </p:txBody>
      </p:sp>
      <p:sp>
        <p:nvSpPr>
          <p:cNvPr id="6" name="Rounded Rectangle 5"/>
          <p:cNvSpPr/>
          <p:nvPr/>
        </p:nvSpPr>
        <p:spPr>
          <a:xfrm>
            <a:off x="640080" y="2194560"/>
            <a:ext cx="1965960" cy="320040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640080" y="2194560"/>
            <a:ext cx="1965960"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0080" y="2423160"/>
            <a:ext cx="1965960"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9" name="TextBox 8"/>
          <p:cNvSpPr txBox="1"/>
          <p:nvPr/>
        </p:nvSpPr>
        <p:spPr>
          <a:xfrm>
            <a:off x="749808" y="3182112"/>
            <a:ext cx="174650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System logs</a:t>
            </a:r>
          </a:p>
        </p:txBody>
      </p:sp>
      <p:sp>
        <p:nvSpPr>
          <p:cNvPr id="10" name="TextBox 9"/>
          <p:cNvSpPr txBox="1"/>
          <p:nvPr/>
        </p:nvSpPr>
        <p:spPr>
          <a:xfrm>
            <a:off x="786384" y="3675887"/>
            <a:ext cx="1673351" cy="162763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Who did what, when (logins, access, changes).</a:t>
            </a:r>
          </a:p>
        </p:txBody>
      </p:sp>
      <p:sp>
        <p:nvSpPr>
          <p:cNvPr id="11" name="Rounded Rectangle 10"/>
          <p:cNvSpPr/>
          <p:nvPr/>
        </p:nvSpPr>
        <p:spPr>
          <a:xfrm>
            <a:off x="2880359" y="2194560"/>
            <a:ext cx="1965960" cy="320040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2880359" y="2194560"/>
            <a:ext cx="1965960"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880359" y="2423160"/>
            <a:ext cx="1965960"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4" name="TextBox 13"/>
          <p:cNvSpPr txBox="1"/>
          <p:nvPr/>
        </p:nvSpPr>
        <p:spPr>
          <a:xfrm>
            <a:off x="2990087" y="3182112"/>
            <a:ext cx="174650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Email</a:t>
            </a:r>
          </a:p>
        </p:txBody>
      </p:sp>
      <p:sp>
        <p:nvSpPr>
          <p:cNvPr id="15" name="TextBox 14"/>
          <p:cNvSpPr txBox="1"/>
          <p:nvPr/>
        </p:nvSpPr>
        <p:spPr>
          <a:xfrm>
            <a:off x="3026663" y="3675887"/>
            <a:ext cx="1673351" cy="162763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Messages, senders, links, attachments.</a:t>
            </a:r>
          </a:p>
        </p:txBody>
      </p:sp>
      <p:sp>
        <p:nvSpPr>
          <p:cNvPr id="16" name="Rounded Rectangle 15"/>
          <p:cNvSpPr/>
          <p:nvPr/>
        </p:nvSpPr>
        <p:spPr>
          <a:xfrm>
            <a:off x="5120640" y="2194560"/>
            <a:ext cx="1965960" cy="320040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5120640" y="2194560"/>
            <a:ext cx="1965960"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120640" y="2423160"/>
            <a:ext cx="1965960"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19" name="TextBox 18"/>
          <p:cNvSpPr txBox="1"/>
          <p:nvPr/>
        </p:nvSpPr>
        <p:spPr>
          <a:xfrm>
            <a:off x="5230368" y="3182112"/>
            <a:ext cx="174650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Network traffic</a:t>
            </a:r>
          </a:p>
        </p:txBody>
      </p:sp>
      <p:sp>
        <p:nvSpPr>
          <p:cNvPr id="20" name="TextBox 19"/>
          <p:cNvSpPr txBox="1"/>
          <p:nvPr/>
        </p:nvSpPr>
        <p:spPr>
          <a:xfrm>
            <a:off x="5266944" y="3675887"/>
            <a:ext cx="1673351" cy="162763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What's flowing in and out of the network.</a:t>
            </a:r>
          </a:p>
        </p:txBody>
      </p:sp>
      <p:sp>
        <p:nvSpPr>
          <p:cNvPr id="21" name="Rounded Rectangle 20"/>
          <p:cNvSpPr/>
          <p:nvPr/>
        </p:nvSpPr>
        <p:spPr>
          <a:xfrm>
            <a:off x="7360919" y="2194560"/>
            <a:ext cx="1965960" cy="320040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7360919" y="2194560"/>
            <a:ext cx="1965960"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360919" y="2423160"/>
            <a:ext cx="1965960"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24" name="TextBox 23"/>
          <p:cNvSpPr txBox="1"/>
          <p:nvPr/>
        </p:nvSpPr>
        <p:spPr>
          <a:xfrm>
            <a:off x="7470647" y="3182112"/>
            <a:ext cx="174650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Endpoints</a:t>
            </a:r>
          </a:p>
        </p:txBody>
      </p:sp>
      <p:sp>
        <p:nvSpPr>
          <p:cNvPr id="25" name="TextBox 24"/>
          <p:cNvSpPr txBox="1"/>
          <p:nvPr/>
        </p:nvSpPr>
        <p:spPr>
          <a:xfrm>
            <a:off x="7507223" y="3675887"/>
            <a:ext cx="1673351" cy="162763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Laptops, phones, servers - processes &amp; files.</a:t>
            </a:r>
          </a:p>
        </p:txBody>
      </p:sp>
      <p:sp>
        <p:nvSpPr>
          <p:cNvPr id="26" name="Rounded Rectangle 25"/>
          <p:cNvSpPr/>
          <p:nvPr/>
        </p:nvSpPr>
        <p:spPr>
          <a:xfrm>
            <a:off x="9601199" y="2194560"/>
            <a:ext cx="1965960" cy="320040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9601199" y="2194560"/>
            <a:ext cx="1965960" cy="118872"/>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9601199" y="2423160"/>
            <a:ext cx="1965960" cy="777240"/>
          </a:xfrm>
          <a:prstGeom prst="rect">
            <a:avLst/>
          </a:prstGeom>
          <a:noFill/>
        </p:spPr>
        <p:txBody>
          <a:bodyPr wrap="square" anchor="ctr" lIns="0" rIns="0" tIns="0" bIns="0">
            <a:spAutoFit/>
          </a:bodyPr>
          <a:lstStyle/>
          <a:p>
            <a:pPr algn="ctr">
              <a:lnSpc>
                <a:spcPct val="105000"/>
              </a:lnSpc>
              <a:spcAft>
                <a:spcPts val="600"/>
              </a:spcAft>
              <a:buNone/>
            </a:pPr>
            <a:r>
              <a:rPr sz="3800" b="0">
                <a:solidFill>
                  <a:srgbClr val="1E4D2B"/>
                </a:solidFill>
                <a:latin typeface="Segoe UI Emoji"/>
              </a:rPr>
              <a:t>👤</a:t>
            </a:r>
          </a:p>
        </p:txBody>
      </p:sp>
      <p:sp>
        <p:nvSpPr>
          <p:cNvPr id="29" name="TextBox 28"/>
          <p:cNvSpPr txBox="1"/>
          <p:nvPr/>
        </p:nvSpPr>
        <p:spPr>
          <a:xfrm>
            <a:off x="9710927" y="3182112"/>
            <a:ext cx="1746504" cy="548640"/>
          </a:xfrm>
          <a:prstGeom prst="rect">
            <a:avLst/>
          </a:prstGeom>
          <a:noFill/>
        </p:spPr>
        <p:txBody>
          <a:bodyPr wrap="square" anchor="ctr" lIns="0" rIns="0" tIns="0" bIns="0">
            <a:spAutoFit/>
          </a:bodyPr>
          <a:lstStyle/>
          <a:p>
            <a:pPr algn="ctr">
              <a:lnSpc>
                <a:spcPct val="100000"/>
              </a:lnSpc>
              <a:spcAft>
                <a:spcPts val="600"/>
              </a:spcAft>
              <a:buNone/>
            </a:pPr>
            <a:r>
              <a:rPr sz="1500" b="1">
                <a:solidFill>
                  <a:srgbClr val="1E4D2B"/>
                </a:solidFill>
                <a:latin typeface="Segoe UI"/>
              </a:rPr>
              <a:t>User activity</a:t>
            </a:r>
          </a:p>
        </p:txBody>
      </p:sp>
      <p:sp>
        <p:nvSpPr>
          <p:cNvPr id="30" name="TextBox 29"/>
          <p:cNvSpPr txBox="1"/>
          <p:nvPr/>
        </p:nvSpPr>
        <p:spPr>
          <a:xfrm>
            <a:off x="9747503" y="3675887"/>
            <a:ext cx="1673351" cy="1627632"/>
          </a:xfrm>
          <a:prstGeom prst="rect">
            <a:avLst/>
          </a:prstGeom>
          <a:noFill/>
        </p:spPr>
        <p:txBody>
          <a:bodyPr wrap="square" anchor="t" lIns="0" rIns="0" tIns="0" bIns="0">
            <a:spAutoFit/>
          </a:bodyPr>
          <a:lstStyle/>
          <a:p>
            <a:pPr algn="ctr">
              <a:lnSpc>
                <a:spcPct val="104000"/>
              </a:lnSpc>
              <a:spcAft>
                <a:spcPts val="600"/>
              </a:spcAft>
              <a:buNone/>
            </a:pPr>
            <a:r>
              <a:rPr sz="1150" b="0">
                <a:solidFill>
                  <a:srgbClr val="5C6B5E"/>
                </a:solidFill>
                <a:latin typeface="Segoe UI"/>
              </a:rPr>
              <a:t>Clicks, downloads, normal vs unusual behavior.</a:t>
            </a:r>
          </a:p>
        </p:txBody>
      </p:sp>
      <p:sp>
        <p:nvSpPr>
          <p:cNvPr id="31" name="Rectangle 30"/>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3" name="TextBox 32"/>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34" name="Picture 33"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16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What AI actually is (minus the hype)</a:t>
            </a:r>
          </a:p>
          <a:p>
            <a:pPr algn="l">
              <a:lnSpc>
                <a:spcPct val="105000"/>
              </a:lnSpc>
              <a:spcAft>
                <a:spcPts val="600"/>
              </a:spcAft>
              <a:buNone/>
            </a:pPr>
            <a:r>
              <a:rPr sz="1250" b="0">
                <a:solidFill>
                  <a:srgbClr val="5C6B5E"/>
                </a:solidFill>
                <a:latin typeface="Segoe UI"/>
              </a:rPr>
              <a:t>Plain-language AI and ML + diagrams</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Rules vs learning from data</a:t>
            </a:r>
          </a:p>
          <a:p>
            <a:pPr algn="l">
              <a:lnSpc>
                <a:spcPct val="105000"/>
              </a:lnSpc>
              <a:spcAft>
                <a:spcPts val="600"/>
              </a:spcAft>
              <a:buNone/>
            </a:pPr>
            <a:r>
              <a:rPr sz="1250" b="0">
                <a:solidFill>
                  <a:srgbClr val="5C6B5E"/>
                </a:solidFill>
                <a:latin typeface="Segoe UI"/>
              </a:rPr>
              <a:t>Two ways software decides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Hands-on: the spam-rule arms race</a:t>
            </a:r>
          </a:p>
          <a:p>
            <a:pPr algn="l">
              <a:lnSpc>
                <a:spcPct val="105000"/>
              </a:lnSpc>
              <a:spcAft>
                <a:spcPts val="600"/>
              </a:spcAft>
              <a:buNone/>
            </a:pPr>
            <a:r>
              <a:rPr sz="1250" b="0">
                <a:solidFill>
                  <a:srgbClr val="5C6B5E"/>
                </a:solidFill>
                <a:latin typeface="Segoe UI"/>
              </a:rPr>
              <a:t>Build it, break it, repeat</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10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Everyday AI in business</a:t>
            </a:r>
          </a:p>
          <a:p>
            <a:pPr algn="l">
              <a:lnSpc>
                <a:spcPct val="105000"/>
              </a:lnSpc>
              <a:spcAft>
                <a:spcPts val="600"/>
              </a:spcAft>
              <a:buNone/>
            </a:pPr>
            <a:r>
              <a:rPr sz="1250" b="0">
                <a:solidFill>
                  <a:srgbClr val="5C6B5E"/>
                </a:solidFill>
                <a:latin typeface="Segoe UI"/>
              </a:rPr>
              <a:t>Recommendations, fraud, spam, chatbots</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Where security data comes from</a:t>
            </a:r>
          </a:p>
          <a:p>
            <a:pPr algn="l">
              <a:lnSpc>
                <a:spcPct val="105000"/>
              </a:lnSpc>
              <a:spcAft>
                <a:spcPts val="600"/>
              </a:spcAft>
              <a:buNone/>
            </a:pPr>
            <a:r>
              <a:rPr sz="1250" b="0">
                <a:solidFill>
                  <a:srgbClr val="5C6B5E"/>
                </a:solidFill>
                <a:latin typeface="Segoe UI"/>
              </a:rPr>
              <a:t>Logs, email, traffic, users</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7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Recap, warm-up &amp; wrap</a:t>
            </a:r>
          </a:p>
          <a:p>
            <a:pPr algn="l">
              <a:lnSpc>
                <a:spcPct val="105000"/>
              </a:lnSpc>
              <a:spcAft>
                <a:spcPts val="600"/>
              </a:spcAft>
              <a:buNone/>
            </a:pPr>
            <a:r>
              <a:rPr sz="1250" b="0">
                <a:solidFill>
                  <a:srgbClr val="5C6B5E"/>
                </a:solidFill>
                <a:latin typeface="Segoe UI"/>
              </a:rPr>
              <a:t>Plus Lab 2 / Quiz 2</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 1 OF 5</a:t>
            </a:r>
          </a:p>
          <a:p>
            <a:pPr algn="l">
              <a:lnSpc>
                <a:spcPct val="100000"/>
              </a:lnSpc>
              <a:spcAft>
                <a:spcPts val="600"/>
              </a:spcAft>
              <a:buNone/>
            </a:pPr>
            <a:r>
              <a:rPr sz="2500" b="1">
                <a:solidFill>
                  <a:srgbClr val="FFFFFF"/>
                </a:solidFill>
                <a:latin typeface="Segoe UI"/>
              </a:rPr>
              <a:t>Source Deep-Dive: System Logs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log is a timestamped record of an event: 'user X logged in from IP Y at 3:02 a.m.'</a:t>
            </a:r>
          </a:p>
          <a:p>
            <a:pPr algn="l" indent="-256032" marL="256032">
              <a:lnSpc>
                <a:spcPct val="105000"/>
              </a:lnSpc>
              <a:spcAft>
                <a:spcPts val="1100"/>
              </a:spcAft>
              <a:buClr>
                <a:srgbClr val="2C6E3F"/>
              </a:buClr>
              <a:buFont typeface="Segoe UI"/>
              <a:buChar char="▸"/>
            </a:pPr>
            <a:r>
              <a:rPr sz="2100" b="0">
                <a:solidFill>
                  <a:srgbClr val="1C241E"/>
                </a:solidFill>
                <a:latin typeface="Segoe UI"/>
              </a:rPr>
              <a:t>Logs come from servers, applications, firewalls, and operating systems.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They answer: who, what, when, where - the backbone of most investigations.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example: 100 failed logins in a minute can signal a brute-force attack.</a:t>
            </a:r>
          </a:p>
          <a:p>
            <a:pPr algn="l" indent="-256032" marL="256032">
              <a:lnSpc>
                <a:spcPct val="105000"/>
              </a:lnSpc>
              <a:spcAft>
                <a:spcPts val="1100"/>
              </a:spcAft>
              <a:buClr>
                <a:srgbClr val="2C6E3F"/>
              </a:buClr>
              <a:buFont typeface="Segoe UI"/>
              <a:buChar char="▸"/>
            </a:pPr>
            <a:r>
              <a:rPr sz="2100" b="0">
                <a:solidFill>
                  <a:srgbClr val="1C241E"/>
                </a:solidFill>
                <a:latin typeface="Segoe UI"/>
              </a:rPr>
              <a:t>Challenge: there are millions of log lines - too many for humans alone (enter AI).</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Logs = the who/what/when/where.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TWO MORE RICH SOURCES</a:t>
            </a:r>
          </a:p>
          <a:p>
            <a:pPr algn="l">
              <a:lnSpc>
                <a:spcPct val="100000"/>
              </a:lnSpc>
              <a:spcAft>
                <a:spcPts val="600"/>
              </a:spcAft>
              <a:buNone/>
            </a:pPr>
            <a:r>
              <a:rPr sz="2500" b="1">
                <a:solidFill>
                  <a:srgbClr val="FFFFFF"/>
                </a:solidFill>
                <a:latin typeface="Segoe UI"/>
              </a:rPr>
              <a:t>Source Deep-Dive: Email &amp; Network Traffic</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Email data</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Sender address, subject, links, attachments, headers.</a:t>
            </a:r>
          </a:p>
          <a:p>
            <a:pPr algn="l" indent="-256032" marL="256032">
              <a:lnSpc>
                <a:spcPct val="105000"/>
              </a:lnSpc>
              <a:spcAft>
                <a:spcPts val="900"/>
              </a:spcAft>
              <a:buClr>
                <a:srgbClr val="2C6E3F"/>
              </a:buClr>
              <a:buFont typeface="Segoe UI"/>
              <a:buChar char="▸"/>
            </a:pPr>
            <a:r>
              <a:rPr sz="1550" b="0">
                <a:solidFill>
                  <a:srgbClr val="1C241E"/>
                </a:solidFill>
                <a:latin typeface="Segoe UI"/>
              </a:rPr>
              <a:t>Powers phishing and spam detection (our running example).</a:t>
            </a:r>
          </a:p>
          <a:p>
            <a:pPr algn="l" indent="-256032" marL="256032">
              <a:lnSpc>
                <a:spcPct val="105000"/>
              </a:lnSpc>
              <a:spcAft>
                <a:spcPts val="900"/>
              </a:spcAft>
              <a:buClr>
                <a:srgbClr val="2C6E3F"/>
              </a:buClr>
              <a:buFont typeface="Segoe UI"/>
              <a:buChar char="▸"/>
            </a:pPr>
            <a:r>
              <a:rPr sz="1550" b="0">
                <a:solidFill>
                  <a:srgbClr val="1C241E"/>
                </a:solidFill>
                <a:latin typeface="Segoe UI"/>
              </a:rPr>
              <a:t>Features we can extract: link count, look-alike sender, urgent words.</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Network traffic</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Records of connections: source, destination, size, timing.</a:t>
            </a:r>
          </a:p>
          <a:p>
            <a:pPr algn="l" indent="-256032" marL="256032">
              <a:lnSpc>
                <a:spcPct val="105000"/>
              </a:lnSpc>
              <a:spcAft>
                <a:spcPts val="900"/>
              </a:spcAft>
              <a:buClr>
                <a:srgbClr val="2C6E3F"/>
              </a:buClr>
              <a:buFont typeface="Segoe UI"/>
              <a:buChar char="▸"/>
            </a:pPr>
            <a:r>
              <a:rPr sz="1550" b="0">
                <a:solidFill>
                  <a:srgbClr val="1C241E"/>
                </a:solidFill>
                <a:latin typeface="Segoe UI"/>
              </a:rPr>
              <a:t>Reveals data leaving to unknown servers or unusual volumes.</a:t>
            </a:r>
          </a:p>
          <a:p>
            <a:pPr algn="l" indent="-256032" marL="256032">
              <a:lnSpc>
                <a:spcPct val="105000"/>
              </a:lnSpc>
              <a:spcAft>
                <a:spcPts val="900"/>
              </a:spcAft>
              <a:buClr>
                <a:srgbClr val="2C6E3F"/>
              </a:buClr>
              <a:buFont typeface="Segoe UI"/>
              <a:buChar char="▸"/>
            </a:pPr>
            <a:r>
              <a:rPr sz="1550" b="0">
                <a:solidFill>
                  <a:srgbClr val="1C241E"/>
                </a:solidFill>
                <a:latin typeface="Segoe UI"/>
              </a:rPr>
              <a:t>Used to spot intrusions, malware 'phoning home,' and DDoS.</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4 &amp; 5 OF 5</a:t>
            </a:r>
          </a:p>
          <a:p>
            <a:pPr algn="l">
              <a:lnSpc>
                <a:spcPct val="100000"/>
              </a:lnSpc>
              <a:spcAft>
                <a:spcPts val="600"/>
              </a:spcAft>
              <a:buNone/>
            </a:pPr>
            <a:r>
              <a:rPr sz="2500" b="1">
                <a:solidFill>
                  <a:srgbClr val="FFFFFF"/>
                </a:solidFill>
                <a:latin typeface="Segoe UI"/>
              </a:rPr>
              <a:t>Source Deep-Dive: Endpoints &amp; User Activity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Endpoints = the devices: laptops, phones, servers - their processes, files, and settings.</a:t>
            </a:r>
          </a:p>
          <a:p>
            <a:pPr algn="l" indent="-256032" marL="256032">
              <a:lnSpc>
                <a:spcPct val="105000"/>
              </a:lnSpc>
              <a:spcAft>
                <a:spcPts val="1100"/>
              </a:spcAft>
              <a:buClr>
                <a:srgbClr val="2C6E3F"/>
              </a:buClr>
              <a:buFont typeface="Segoe UI"/>
              <a:buChar char="▸"/>
            </a:pPr>
            <a:r>
              <a:rPr sz="2100" b="0">
                <a:solidFill>
                  <a:srgbClr val="1C241E"/>
                </a:solidFill>
                <a:latin typeface="Segoe UI"/>
              </a:rPr>
              <a:t>Endpoint data catches malware running, new unknown programs, or risky configurations.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User activity = clicks, downloads, file access, login times - a behavior fingerprint.</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example: an account suddenly downloading thousands of files at midnight.</a:t>
            </a:r>
          </a:p>
          <a:p>
            <a:pPr algn="l" indent="-256032" marL="256032">
              <a:lnSpc>
                <a:spcPct val="105000"/>
              </a:lnSpc>
              <a:spcAft>
                <a:spcPts val="1100"/>
              </a:spcAft>
              <a:buClr>
                <a:srgbClr val="2C6E3F"/>
              </a:buClr>
              <a:buFont typeface="Segoe UI"/>
              <a:buChar char="▸"/>
            </a:pPr>
            <a:r>
              <a:rPr sz="2100" b="0">
                <a:solidFill>
                  <a:srgbClr val="1C241E"/>
                </a:solidFill>
                <a:latin typeface="Segoe UI"/>
              </a:rPr>
              <a:t>Combining sources (logs + endpoint + user) gives the full story of an incident.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Devices and behavior patterns.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BIG POINT</a:t>
            </a:r>
          </a:p>
          <a:p>
            <a:pPr algn="l">
              <a:lnSpc>
                <a:spcPct val="100000"/>
              </a:lnSpc>
              <a:spcAft>
                <a:spcPts val="600"/>
              </a:spcAft>
              <a:buNone/>
            </a:pPr>
            <a:r>
              <a:rPr sz="2500" b="1">
                <a:solidFill>
                  <a:srgbClr val="FFFFFF"/>
                </a:solidFill>
                <a:latin typeface="Segoe UI"/>
              </a:rPr>
              <a:t>Why Data Is the 'Fuel'</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AI models are only as good as the data they learn from.</a:t>
            </a:r>
          </a:p>
          <a:p>
            <a:pPr algn="l" indent="-256032" marL="256032">
              <a:lnSpc>
                <a:spcPct val="105000"/>
              </a:lnSpc>
              <a:spcAft>
                <a:spcPts val="1100"/>
              </a:spcAft>
              <a:buClr>
                <a:srgbClr val="2C6E3F"/>
              </a:buClr>
              <a:buFont typeface="Segoe UI"/>
              <a:buChar char="▸"/>
            </a:pPr>
            <a:r>
              <a:rPr sz="2100" b="0">
                <a:solidFill>
                  <a:srgbClr val="1C241E"/>
                </a:solidFill>
                <a:latin typeface="Segoe UI"/>
              </a:rPr>
              <a:t>More relevant, accurate examples usually means smarter detection.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'Garbage in, garbage out' - bad data produces bad security decisions.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teams collect, clean, and label data before any AI can help.</a:t>
            </a:r>
          </a:p>
          <a:p>
            <a:pPr algn="l" indent="-256032" marL="256032">
              <a:lnSpc>
                <a:spcPct val="105000"/>
              </a:lnSpc>
              <a:spcAft>
                <a:spcPts val="1100"/>
              </a:spcAft>
              <a:buClr>
                <a:srgbClr val="2C6E3F"/>
              </a:buClr>
              <a:buFont typeface="Segoe UI"/>
              <a:buChar char="▸"/>
            </a:pPr>
            <a:r>
              <a:rPr sz="2100" b="0">
                <a:solidFill>
                  <a:srgbClr val="1C241E"/>
                </a:solidFill>
                <a:latin typeface="Segoe UI"/>
              </a:rPr>
              <a:t>Privacy matters: this data is sensitive and must be handled responsibly.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Garbage in, garbage out.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MAKING THE FUEL USABLE</a:t>
            </a:r>
          </a:p>
          <a:p>
            <a:pPr algn="l">
              <a:lnSpc>
                <a:spcPct val="100000"/>
              </a:lnSpc>
              <a:spcAft>
                <a:spcPts val="600"/>
              </a:spcAft>
              <a:buNone/>
            </a:pPr>
            <a:r>
              <a:rPr sz="2500" b="1">
                <a:solidFill>
                  <a:srgbClr val="FFFFFF"/>
                </a:solidFill>
                <a:latin typeface="Segoe UI"/>
              </a:rPr>
              <a:t>From Raw Data to a Usable Dataset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Raw security data is messy - it isn't ready for AI as-is.</a:t>
            </a:r>
          </a:p>
          <a:p>
            <a:pPr algn="l" indent="-256032" marL="256032">
              <a:lnSpc>
                <a:spcPct val="105000"/>
              </a:lnSpc>
              <a:spcAft>
                <a:spcPts val="1100"/>
              </a:spcAft>
              <a:buClr>
                <a:srgbClr val="2C6E3F"/>
              </a:buClr>
              <a:buFont typeface="Segoe UI"/>
              <a:buChar char="▸"/>
            </a:pPr>
            <a:r>
              <a:rPr sz="2100" b="0">
                <a:solidFill>
                  <a:srgbClr val="1C241E"/>
                </a:solidFill>
                <a:latin typeface="Segoe UI"/>
              </a:rPr>
              <a:t>1) Collect it from the sources (logs, email, network traffic).</a:t>
            </a:r>
          </a:p>
          <a:p>
            <a:pPr algn="l" indent="-256032" marL="256032">
              <a:lnSpc>
                <a:spcPct val="105000"/>
              </a:lnSpc>
              <a:spcAft>
                <a:spcPts val="1100"/>
              </a:spcAft>
              <a:buClr>
                <a:srgbClr val="2C6E3F"/>
              </a:buClr>
              <a:buFont typeface="Segoe UI"/>
              <a:buChar char="▸"/>
            </a:pPr>
            <a:r>
              <a:rPr sz="2100" b="0">
                <a:solidFill>
                  <a:srgbClr val="1C241E"/>
                </a:solidFill>
                <a:latin typeface="Segoe UI"/>
              </a:rPr>
              <a:t>2) Clean it - fix errors, handle missing or duplicate entries.</a:t>
            </a:r>
          </a:p>
          <a:p>
            <a:pPr algn="l" indent="-256032" marL="256032">
              <a:lnSpc>
                <a:spcPct val="105000"/>
              </a:lnSpc>
              <a:spcAft>
                <a:spcPts val="1100"/>
              </a:spcAft>
              <a:buClr>
                <a:srgbClr val="2C6E3F"/>
              </a:buClr>
              <a:buFont typeface="Segoe UI"/>
              <a:buChar char="▸"/>
            </a:pPr>
            <a:r>
              <a:rPr sz="2100" b="0">
                <a:solidFill>
                  <a:srgbClr val="1C241E"/>
                </a:solidFill>
                <a:latin typeface="Segoe UI"/>
              </a:rPr>
              <a:t>3) Label it - mark examples (for instance, 'phishing' vs 'legitimate').</a:t>
            </a:r>
          </a:p>
          <a:p>
            <a:pPr algn="l" indent="-256032" marL="256032">
              <a:lnSpc>
                <a:spcPct val="105000"/>
              </a:lnSpc>
              <a:spcAft>
                <a:spcPts val="1100"/>
              </a:spcAft>
              <a:buClr>
                <a:srgbClr val="2C6E3F"/>
              </a:buClr>
              <a:buFont typeface="Segoe UI"/>
              <a:buChar char="▸"/>
            </a:pPr>
            <a:r>
              <a:rPr sz="2100" b="0">
                <a:solidFill>
                  <a:srgbClr val="1C241E"/>
                </a:solidFill>
                <a:latin typeface="Segoe UI"/>
              </a:rPr>
              <a:t>4) Pick features - the clues the model learns from (Wednesday's topic!).</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Collect, clean, label, feature-ize.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ANALYST'S OPENING MOVES (PREVIEW OF LAB 2)</a:t>
            </a:r>
          </a:p>
          <a:p>
            <a:pPr algn="l">
              <a:lnSpc>
                <a:spcPct val="100000"/>
              </a:lnSpc>
              <a:spcAft>
                <a:spcPts val="600"/>
              </a:spcAft>
              <a:buNone/>
            </a:pPr>
            <a:r>
              <a:rPr sz="2500" b="1">
                <a:solidFill>
                  <a:srgbClr val="FFFFFF"/>
                </a:solidFill>
                <a:latin typeface="Segoe UI"/>
              </a:rPr>
              <a:t>A First Look in pandas</a:t>
            </a:r>
          </a:p>
        </p:txBody>
      </p:sp>
      <p:sp>
        <p:nvSpPr>
          <p:cNvPr id="6" name="Rounded Rectangle 5"/>
          <p:cNvSpPr/>
          <p:nvPr/>
        </p:nvSpPr>
        <p:spPr>
          <a:xfrm>
            <a:off x="640080" y="1554480"/>
            <a:ext cx="10927080" cy="242316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874519"/>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import pandas as pd</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df = pd.read_csv('emails.csv')   # the labeled security data</a:t>
            </a:r>
          </a:p>
          <a:p>
            <a:pPr algn="l">
              <a:lnSpc>
                <a:spcPct val="100000"/>
              </a:lnSpc>
              <a:spcAft>
                <a:spcPts val="200"/>
              </a:spcAft>
              <a:buNone/>
            </a:pPr>
            <a:r>
              <a:rPr sz="1300" b="0">
                <a:solidFill>
                  <a:srgbClr val="ECF3EC"/>
                </a:solidFill>
                <a:latin typeface="Consolas"/>
              </a:rPr>
              <a:t>df.head()                        # first rows: features + label</a:t>
            </a:r>
          </a:p>
          <a:p>
            <a:pPr algn="l">
              <a:lnSpc>
                <a:spcPct val="100000"/>
              </a:lnSpc>
              <a:spcAft>
                <a:spcPts val="200"/>
              </a:spcAft>
              <a:buNone/>
            </a:pPr>
            <a:r>
              <a:rPr sz="1300" b="0">
                <a:solidFill>
                  <a:srgbClr val="ECF3EC"/>
                </a:solidFill>
                <a:latin typeface="Consolas"/>
              </a:rPr>
              <a:t>df.shape                         # (rows, columns) -&gt; (240, 5)</a:t>
            </a:r>
          </a:p>
          <a:p>
            <a:pPr algn="l">
              <a:lnSpc>
                <a:spcPct val="100000"/>
              </a:lnSpc>
              <a:spcAft>
                <a:spcPts val="200"/>
              </a:spcAft>
              <a:buNone/>
            </a:pPr>
            <a:r>
              <a:rPr sz="1300" b="0">
                <a:solidFill>
                  <a:srgbClr val="ECF3EC"/>
                </a:solidFill>
                <a:latin typeface="Consolas"/>
              </a:rPr>
              <a:t>df['label'].value_counts()       # how many spam vs ham</a:t>
            </a:r>
          </a:p>
        </p:txBody>
      </p:sp>
      <p:sp>
        <p:nvSpPr>
          <p:cNvPr id="9" name="TextBox 8"/>
          <p:cNvSpPr txBox="1"/>
          <p:nvPr/>
        </p:nvSpPr>
        <p:spPr>
          <a:xfrm>
            <a:off x="640080" y="4114800"/>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These exact lines start Lab 2 - no need to memorize them.</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35</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7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Where would you look?</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Match each situation to the data source you'd investigate first.</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An account logged in from another country at 3 a.m.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 wave of look-alike emails hits the finance team.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 laptop is suddenly sending data to an unknown server.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 user keeps downloading huge files they never touched before.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AI = computers doing intelligence-like tasks; ML = learning patterns from labeled examples.</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Rules are hand-written and clear; ML adapts to complex, changing problems but needs good data.</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Everyday AI (recommendations, fraud, spam, chatbots) is the same idea security uses to defend.</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Security data comes from logs, email, network traffic, endpoints, and user activity - and data is the fuel.</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LOOKING AHEAD</a:t>
            </a:r>
          </a:p>
          <a:p>
            <a:pPr algn="l">
              <a:lnSpc>
                <a:spcPct val="100000"/>
              </a:lnSpc>
              <a:spcAft>
                <a:spcPts val="600"/>
              </a:spcAft>
              <a:buNone/>
            </a:pPr>
            <a:r>
              <a:rPr sz="2500" b="1">
                <a:solidFill>
                  <a:srgbClr val="FFFFFF"/>
                </a:solidFill>
                <a:latin typeface="Segoe UI"/>
              </a:rPr>
              <a:t>Before Wednesday</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Lab 2 - 'Exploring Security Data' is released today (pandas + a phishing dataset).</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2 is Wednesday (AI vs ML vs rules; data sources; features &amp; labels).</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2: Introduction to Data and AI.</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the anatomy of a dataset - rows, columns, features, and labels.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Assign Lab 2, Quiz 2, Handout 2.</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In the Canvas exit-ticket quiz or on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your own words, what's the difference between AI and ML?</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security data source and one question it could answer.</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you'd like more explanation 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THIS WEEK'S LEARNING OBJECTIVES</a:t>
            </a:r>
          </a:p>
          <a:p>
            <a:pPr algn="l">
              <a:lnSpc>
                <a:spcPct val="100000"/>
              </a:lnSpc>
              <a:spcAft>
                <a:spcPts val="600"/>
              </a:spcAft>
              <a:buNone/>
            </a:pPr>
            <a:r>
              <a:rPr sz="2500" b="1">
                <a:solidFill>
                  <a:srgbClr val="FFFFFF"/>
                </a:solidFill>
                <a:latin typeface="Segoe UI"/>
              </a:rPr>
              <a:t>What You'll Be Able to Do</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Define artificial intelligence and machine learning in plain language.</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Distinguish AI, ML, and traditional rule-based software.</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Identify common sources of security data (logs, emails, network traffic).</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Read a dataset in terms of rows, features, and labels (begun today, finished Wednesday).</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MINUS THE HYPE   ·   ~16 MIN</a:t>
            </a:r>
          </a:p>
          <a:p>
            <a:pPr algn="l">
              <a:lnSpc>
                <a:spcPct val="100000"/>
              </a:lnSpc>
              <a:spcAft>
                <a:spcPts val="600"/>
              </a:spcAft>
              <a:buNone/>
            </a:pPr>
            <a:r>
              <a:rPr sz="3800" b="1">
                <a:solidFill>
                  <a:srgbClr val="FFFFFF"/>
                </a:solidFill>
                <a:latin typeface="Segoe UI"/>
              </a:rPr>
              <a:t>What AI Actually Is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a:t>
            </a:r>
          </a:p>
          <a:p>
            <a:pPr algn="l">
              <a:lnSpc>
                <a:spcPct val="100000"/>
              </a:lnSpc>
              <a:spcAft>
                <a:spcPts val="600"/>
              </a:spcAft>
              <a:buNone/>
            </a:pPr>
            <a:r>
              <a:rPr sz="2500" b="1">
                <a:solidFill>
                  <a:srgbClr val="FFFFFF"/>
                </a:solidFill>
                <a:latin typeface="Segoe UI"/>
              </a:rPr>
              <a:t>Artificial Intelligence, in Plain Language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AI = getting computers to do tasks that normally need human intelligence.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Examples: recognizing faces, understanding language, detecting fraud, recommending products.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is not magic and not conscious - it is math finding patterns in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AI is the big umbrella term; machine learning is the part driving today's boom.</a:t>
            </a:r>
          </a:p>
          <a:p>
            <a:pPr algn="l" indent="-256032" marL="256032">
              <a:lnSpc>
                <a:spcPct val="105000"/>
              </a:lnSpc>
              <a:spcAft>
                <a:spcPts val="1100"/>
              </a:spcAft>
              <a:buClr>
                <a:srgbClr val="2C6E3F"/>
              </a:buClr>
              <a:buFont typeface="Segoe UI"/>
              <a:buChar char="▸"/>
            </a:pPr>
            <a:r>
              <a:rPr sz="2100" b="0">
                <a:solidFill>
                  <a:srgbClr val="1C241E"/>
                </a:solidFill>
                <a:latin typeface="Segoe UI"/>
              </a:rPr>
              <a:t>Our working definition all semester: software that learns patterns from data to make decisions.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Decisions, not consciousness.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MINUS THE HYPE</a:t>
            </a:r>
          </a:p>
          <a:p>
            <a:pPr algn="l">
              <a:lnSpc>
                <a:spcPct val="100000"/>
              </a:lnSpc>
              <a:spcAft>
                <a:spcPts val="600"/>
              </a:spcAft>
              <a:buNone/>
            </a:pPr>
            <a:r>
              <a:rPr sz="2500" b="1">
                <a:solidFill>
                  <a:srgbClr val="FFFFFF"/>
                </a:solidFill>
                <a:latin typeface="Segoe UI"/>
              </a:rPr>
              <a:t>What AI Is NOT (Cutting Through the Hype)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NOT conscious or 'thinking' - it has no understanding or intent.</a:t>
            </a:r>
          </a:p>
          <a:p>
            <a:pPr algn="l" indent="-256032" marL="256032">
              <a:lnSpc>
                <a:spcPct val="105000"/>
              </a:lnSpc>
              <a:spcAft>
                <a:spcPts val="1100"/>
              </a:spcAft>
              <a:buClr>
                <a:srgbClr val="2C6E3F"/>
              </a:buClr>
              <a:buFont typeface="Segoe UI"/>
              <a:buChar char="▸"/>
            </a:pPr>
            <a:r>
              <a:rPr sz="2100" b="0">
                <a:solidFill>
                  <a:srgbClr val="1C241E"/>
                </a:solidFill>
                <a:latin typeface="Segoe UI"/>
              </a:rPr>
              <a:t>NOT always right - it makes confident mistakes, especially on bad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NOT magic - every result traces back to data and math you can inspect.</a:t>
            </a:r>
          </a:p>
          <a:p>
            <a:pPr algn="l" indent="-256032" marL="256032">
              <a:lnSpc>
                <a:spcPct val="105000"/>
              </a:lnSpc>
              <a:spcAft>
                <a:spcPts val="1100"/>
              </a:spcAft>
              <a:buClr>
                <a:srgbClr val="2C6E3F"/>
              </a:buClr>
              <a:buFont typeface="Segoe UI"/>
              <a:buChar char="▸"/>
            </a:pPr>
            <a:r>
              <a:rPr sz="2100" b="0">
                <a:solidFill>
                  <a:srgbClr val="1C241E"/>
                </a:solidFill>
                <a:latin typeface="Segoe UI"/>
              </a:rPr>
              <a:t>NOT a replacement for judgment - in security, humans stay in the loop.</a:t>
            </a:r>
          </a:p>
          <a:p>
            <a:pPr algn="l" indent="-256032" marL="256032">
              <a:lnSpc>
                <a:spcPct val="105000"/>
              </a:lnSpc>
              <a:spcAft>
                <a:spcPts val="1100"/>
              </a:spcAft>
              <a:buClr>
                <a:srgbClr val="2C6E3F"/>
              </a:buClr>
              <a:buFont typeface="Segoe UI"/>
              <a:buChar char="▸"/>
            </a:pPr>
            <a:r>
              <a:rPr sz="2100" b="0">
                <a:solidFill>
                  <a:srgbClr val="1C241E"/>
                </a:solidFill>
                <a:latin typeface="Segoe UI"/>
              </a:rPr>
              <a:t>Healthy mindset: powerful tool, not an oracle. Always ask 'why did it decide that?'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Skepticism is a security skill.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CORE IDEA</a:t>
            </a:r>
          </a:p>
          <a:p>
            <a:pPr algn="l">
              <a:lnSpc>
                <a:spcPct val="100000"/>
              </a:lnSpc>
              <a:spcAft>
                <a:spcPts val="600"/>
              </a:spcAft>
              <a:buNone/>
            </a:pPr>
            <a:r>
              <a:rPr sz="2500" b="1">
                <a:solidFill>
                  <a:srgbClr val="FFFFFF"/>
                </a:solidFill>
                <a:latin typeface="Segoe UI"/>
              </a:rPr>
              <a:t>Machine Learning: Learning From Examples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Traditional software: a human writes every rule by hand.</a:t>
            </a:r>
          </a:p>
          <a:p>
            <a:pPr algn="l" indent="-256032" marL="256032">
              <a:lnSpc>
                <a:spcPct val="105000"/>
              </a:lnSpc>
              <a:spcAft>
                <a:spcPts val="1100"/>
              </a:spcAft>
              <a:buClr>
                <a:srgbClr val="2C6E3F"/>
              </a:buClr>
              <a:buFont typeface="Segoe UI"/>
              <a:buChar char="▸"/>
            </a:pPr>
            <a:r>
              <a:rPr sz="2100" b="0">
                <a:solidFill>
                  <a:srgbClr val="1C241E"/>
                </a:solidFill>
                <a:latin typeface="Segoe UI"/>
              </a:rPr>
              <a:t>Machine learning: we show the computer many labeled examples and it learns the pattern itself.</a:t>
            </a:r>
          </a:p>
          <a:p>
            <a:pPr algn="l" indent="-256032" marL="256032">
              <a:lnSpc>
                <a:spcPct val="105000"/>
              </a:lnSpc>
              <a:spcAft>
                <a:spcPts val="1100"/>
              </a:spcAft>
              <a:buClr>
                <a:srgbClr val="2C6E3F"/>
              </a:buClr>
              <a:buFont typeface="Segoe UI"/>
              <a:buChar char="▸"/>
            </a:pPr>
            <a:r>
              <a:rPr sz="2100" b="0">
                <a:solidFill>
                  <a:srgbClr val="1C241E"/>
                </a:solidFill>
                <a:latin typeface="Segoe UI"/>
              </a:rPr>
              <a:t>Spam filter example: show 10,000 emails marked 'spam' or 'not spam' - it learns to tell them apart.</a:t>
            </a:r>
          </a:p>
          <a:p>
            <a:pPr algn="l" indent="-256032" marL="256032">
              <a:lnSpc>
                <a:spcPct val="105000"/>
              </a:lnSpc>
              <a:spcAft>
                <a:spcPts val="1100"/>
              </a:spcAft>
              <a:buClr>
                <a:srgbClr val="2C6E3F"/>
              </a:buClr>
              <a:buFont typeface="Segoe UI"/>
              <a:buChar char="▸"/>
            </a:pPr>
            <a:r>
              <a:rPr sz="2100" b="0">
                <a:solidFill>
                  <a:srgbClr val="1C241E"/>
                </a:solidFill>
                <a:latin typeface="Segoe UI"/>
              </a:rPr>
              <a:t>Nobody writes 'if subject = X then spam' - the model discovers the clues on its own.</a:t>
            </a:r>
          </a:p>
          <a:p>
            <a:pPr algn="l" indent="-256032" marL="256032">
              <a:lnSpc>
                <a:spcPct val="105000"/>
              </a:lnSpc>
              <a:spcAft>
                <a:spcPts val="1100"/>
              </a:spcAft>
              <a:buClr>
                <a:srgbClr val="2C6E3F"/>
              </a:buClr>
              <a:buFont typeface="Segoe UI"/>
              <a:buChar char="▸"/>
            </a:pPr>
            <a:r>
              <a:rPr sz="2100" b="0">
                <a:solidFill>
                  <a:srgbClr val="1C241E"/>
                </a:solidFill>
                <a:latin typeface="Segoe UI"/>
              </a:rPr>
              <a:t>More good examples usually means a better model.</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It learns the rules instead of being given them.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NESTED IDEAS, NOT COMPETING ONES</a:t>
            </a:r>
          </a:p>
          <a:p>
            <a:pPr algn="l">
              <a:lnSpc>
                <a:spcPct val="100000"/>
              </a:lnSpc>
              <a:spcAft>
                <a:spcPts val="600"/>
              </a:spcAft>
              <a:buNone/>
            </a:pPr>
            <a:r>
              <a:rPr sz="2500" b="1">
                <a:solidFill>
                  <a:srgbClr val="FFFFFF"/>
                </a:solidFill>
                <a:latin typeface="Segoe UI"/>
              </a:rPr>
              <a:t>AI, ML, and Learning From Data</a:t>
            </a:r>
          </a:p>
        </p:txBody>
      </p:sp>
      <p:pic>
        <p:nvPicPr>
          <p:cNvPr id="6" name="Picture 5" descr="ai_ml_umbrella.png"/>
          <p:cNvPicPr>
            <a:picLocks noChangeAspect="1"/>
          </p:cNvPicPr>
          <p:nvPr/>
        </p:nvPicPr>
        <p:blipFill>
          <a:blip r:embed="rId2"/>
          <a:stretch>
            <a:fillRect/>
          </a:stretch>
        </p:blipFill>
        <p:spPr>
          <a:xfrm>
            <a:off x="1775548" y="1325880"/>
            <a:ext cx="864059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AI is the big umbrella; machine learning is the part inside it that learns patterns from data.</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