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2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2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0"/>
            <a:ext cx="12191695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su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640080"/>
            <a:ext cx="1371600" cy="1371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2286000"/>
            <a:ext cx="10789920" cy="228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1">
                <a:solidFill>
                  <a:srgbClr val="C8C372"/>
                </a:solidFill>
                <a:latin typeface="Segoe UI"/>
              </a:rPr>
              <a:t>WEEK 1  ·  WEDNESDAY  ·  75 MINUTES</a:t>
            </a:r>
          </a:p>
          <a:p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4200" b="1">
                <a:solidFill>
                  <a:srgbClr val="FFFFFF"/>
                </a:solidFill>
                <a:latin typeface="Segoe UI"/>
              </a:rPr>
              <a:t>The Threat Landscape &amp; the Human Factor</a:t>
            </a:r>
          </a:p>
          <a:p>
            <a:pPr algn="l">
              <a:lnSpc>
                <a:spcPct val="105000"/>
              </a:lnSpc>
              <a:spcAft>
                <a:spcPts val="0"/>
              </a:spcAft>
              <a:buNone/>
            </a:pPr>
            <a:r>
              <a:rPr sz="2200" b="0">
                <a:solidFill>
                  <a:srgbClr val="E7F1E8"/>
                </a:solidFill>
                <a:latin typeface="Segoe UI"/>
              </a:rPr>
              <a:t>Attacks · Defenses · Why People Are the #1 Target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4846320"/>
            <a:ext cx="1078992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"/>
              </a:rPr>
              <a:t>CIS 350: AI for Cybersecurity — Smart Defense for the Digital Business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CFE0D3"/>
                </a:solidFill>
                <a:latin typeface="Segoe UI"/>
              </a:rPr>
              <a:t>Ramadan Abdunabi, Ph.D.  ·  Computer Information Systems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WHERE TO LOOK BEFORE YOU CLICK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Anatomy of a Phishing Email</a:t>
            </a:r>
          </a:p>
        </p:txBody>
      </p:sp>
      <p:pic>
        <p:nvPicPr>
          <p:cNvPr id="6" name="Picture 5" descr="phishing_email_anatom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7139" y="1325880"/>
            <a:ext cx="7917416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The same fake email, with the four tell-tale red flags labeled: look-alike sender, urgency, mismatched link, and a request for a secret.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Wednesday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10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🎣  ACTIVITY  ·  6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Spot the Phish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Here's an email to the finance team. Find every red flag before you'd click.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"From: IT-Helpdesk@micros0ft-support.com" — look closely at the spelling.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"URGENT: your password expires in 1 hour — verify now to avoid lockout."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"Click here to keep your account" → link points to bit.ly/win-prize.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PAIR UP (3 min): list the red flags, then decide — click, delete, or report?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11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AN ATTACKER'S TOOLBOX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Malware — Malicious Software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17320"/>
            <a:ext cx="2526029" cy="36576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640080" y="1417320"/>
            <a:ext cx="2526029" cy="118872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1645920"/>
            <a:ext cx="2526029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800" b="0">
                <a:solidFill>
                  <a:srgbClr val="1E4D2B"/>
                </a:solidFill>
                <a:latin typeface="Segoe UI Emoji"/>
              </a:rPr>
              <a:t>🦠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9808" y="2404872"/>
            <a:ext cx="230657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Virus / Worm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6384" y="2898648"/>
            <a:ext cx="2233422" cy="20848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4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Self-spreading code; worms need no clicks.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440429" y="1417320"/>
            <a:ext cx="2526029" cy="36576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3440429" y="1417320"/>
            <a:ext cx="2526029" cy="118872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440429" y="1645920"/>
            <a:ext cx="2526029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800" b="0">
                <a:solidFill>
                  <a:srgbClr val="1E4D2B"/>
                </a:solidFill>
                <a:latin typeface="Segoe UI Emoji"/>
              </a:rPr>
              <a:t>🐴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50157" y="2404872"/>
            <a:ext cx="230657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Trojan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86733" y="2898648"/>
            <a:ext cx="2233422" cy="20848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4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Hides inside something that looks safe.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40779" y="1417320"/>
            <a:ext cx="2526029" cy="36576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6240779" y="1417320"/>
            <a:ext cx="2526029" cy="118872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240779" y="1645920"/>
            <a:ext cx="2526029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800" b="0">
                <a:solidFill>
                  <a:srgbClr val="1E4D2B"/>
                </a:solidFill>
                <a:latin typeface="Segoe UI Emoji"/>
              </a:rPr>
              <a:t>🕵️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50507" y="2404872"/>
            <a:ext cx="230657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Spyware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87083" y="2898648"/>
            <a:ext cx="2233422" cy="20848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4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Secretly watches and steals data/keystrokes.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041130" y="1417320"/>
            <a:ext cx="2526029" cy="36576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9041130" y="1417320"/>
            <a:ext cx="2526029" cy="118872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041130" y="1645920"/>
            <a:ext cx="2526029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800" b="0">
                <a:solidFill>
                  <a:srgbClr val="1E4D2B"/>
                </a:solidFill>
                <a:latin typeface="Segoe UI Emoji"/>
              </a:rPr>
              <a:t>🤖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150857" y="2404872"/>
            <a:ext cx="230657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Botnet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187434" y="2898648"/>
            <a:ext cx="2233422" cy="20848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4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Hijacked machines controlled in an army.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Wednesday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12</a:t>
            </a:r>
          </a:p>
        </p:txBody>
      </p:sp>
      <p:pic>
        <p:nvPicPr>
          <p:cNvPr id="29" name="Picture 28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ATTACK SPOTLIGHT 2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Ransomware — Malware That Holds You Hostage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Encrypts your files, then demands payment for the key.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Modern 'double extortion': steals a copy first — 'pay or we leak it.'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Spreads via phishing, stolen passwords, and unpatched systems.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Business impact: downtime, lost data, ransom, legal fines, lost trust.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Paying is risky and discouraged — backups are the real defense.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Recovery and downtime usually cost far more than the ransom itself.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13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DIFFERENT ATTACKS, DIFFERENT DEFENSES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Two More to Know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EEF3EA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🌊 Denial of Service (DoS / DDoS)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Flood a site or service with junk traffic until real users can't get in.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'DDoS' uses a botnet — thousands of machines attacking at once.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Goal: disruption, extortion, or distraction from another attack.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Defenses: traffic filtering, rate limits, CDNs, cloud scrubbing.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FBF8E9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37959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👤 Insider Threats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5624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Malicious: an employee steals data or sabotages systems.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Negligent: a careless click, lost laptop, or misconfigured share.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Compromised: an outsider using a real employee's stolen account.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Defenses: least privilege, monitoring, offboarding, a speak-up culture.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Wednesday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14</a:t>
            </a:r>
          </a:p>
        </p:txBody>
      </p:sp>
      <p:pic>
        <p:nvPicPr>
          <p:cNvPr id="15" name="Picture 14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🗂️  ACTIVITY  ·  6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Classify the Attack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For each scenario, name the attack type — and one defense that would help.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Staff get a text: 'I'm your CEO, buy gift cards now.'  → 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The store website is unreachable on Black Friday from junk traffic.  → 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A departing employee emails the client list to a personal account.  → 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An invoice email asks to 'update' the vendor's bank account number.  → ?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15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2 · DEFENDING THE BUSINESS   ·   ~20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Prevent · Detect · Respond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THE CORE IDEA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Defense in Depth — Layers, Not a Single Wall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No single control is perfect, so we stack many independent layers.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Think of slices of Swiss cheese: the holes rarely line up.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Layers span people, process, and technology — not just firewalls.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If one layer fails, the next one still has a chance to stop the attack.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Wednesday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17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HOLES RARELY LINE UP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Defense in Depth: the Swiss-Cheese Model</a:t>
            </a:r>
          </a:p>
        </p:txBody>
      </p:sp>
      <p:pic>
        <p:nvPicPr>
          <p:cNvPr id="6" name="Picture 5" descr="swiss_cheese_defens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378" y="1325880"/>
            <a:ext cx="10232938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An attack slips through the gaps in the first layers but is stopped where a later layer has no matching hole.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Wednesday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18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EVERY PROGRAM NEEDS ALL THREE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Prevent → Detect → Respond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194560"/>
            <a:ext cx="338328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731520" y="2194560"/>
            <a:ext cx="3383280" cy="128016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2423160"/>
            <a:ext cx="3017520" cy="23774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  <a:buNone/>
            </a:pPr>
            <a:r>
              <a:rPr sz="3400" b="0">
                <a:solidFill>
                  <a:srgbClr val="1E4D2B"/>
                </a:solidFill>
                <a:latin typeface="Segoe UI Emoji"/>
              </a:rPr>
              <a:t>🛡️</a:t>
            </a:r>
          </a:p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000" b="1">
                <a:solidFill>
                  <a:srgbClr val="1E4D2B"/>
                </a:solidFill>
                <a:latin typeface="Segoe UI"/>
              </a:rPr>
              <a:t>Prevent</a:t>
            </a:r>
          </a:p>
          <a:p>
            <a:pPr algn="ctr">
              <a:lnSpc>
                <a:spcPct val="112000"/>
              </a:lnSpc>
              <a:spcAft>
                <a:spcPts val="600"/>
              </a:spcAft>
              <a:buNone/>
            </a:pPr>
            <a:r>
              <a:rPr sz="1350" b="0">
                <a:solidFill>
                  <a:srgbClr val="5C6B5E"/>
                </a:solidFill>
                <a:latin typeface="Segoe UI"/>
              </a:rPr>
              <a:t>Stop attacks before they land: training, MFA, patching, least privilege, firewalls, segmentation.</a:t>
            </a:r>
          </a:p>
        </p:txBody>
      </p:sp>
      <p:sp>
        <p:nvSpPr>
          <p:cNvPr id="9" name="Chevron 8"/>
          <p:cNvSpPr/>
          <p:nvPr/>
        </p:nvSpPr>
        <p:spPr>
          <a:xfrm>
            <a:off x="4133087" y="3291840"/>
            <a:ext cx="502920" cy="548640"/>
          </a:xfrm>
          <a:prstGeom prst="chevron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4663440" y="2194560"/>
            <a:ext cx="338328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4663440" y="2194560"/>
            <a:ext cx="3383280" cy="128016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846320" y="2423160"/>
            <a:ext cx="3017520" cy="23774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  <a:buNone/>
            </a:pPr>
            <a:r>
              <a:rPr sz="3400" b="0">
                <a:solidFill>
                  <a:srgbClr val="1E4D2B"/>
                </a:solidFill>
                <a:latin typeface="Segoe UI Emoji"/>
              </a:rPr>
              <a:t>🔎</a:t>
            </a:r>
          </a:p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000" b="1">
                <a:solidFill>
                  <a:srgbClr val="1E4D2B"/>
                </a:solidFill>
                <a:latin typeface="Segoe UI"/>
              </a:rPr>
              <a:t>Detect</a:t>
            </a:r>
          </a:p>
          <a:p>
            <a:pPr algn="ctr">
              <a:lnSpc>
                <a:spcPct val="112000"/>
              </a:lnSpc>
              <a:spcAft>
                <a:spcPts val="600"/>
              </a:spcAft>
              <a:buNone/>
            </a:pPr>
            <a:r>
              <a:rPr sz="1350" b="0">
                <a:solidFill>
                  <a:srgbClr val="5C6B5E"/>
                </a:solidFill>
                <a:latin typeface="Segoe UI"/>
              </a:rPr>
              <a:t>Catch what slips through: logging, SIEM, IDS/IPS, and AI-powered anomaly detection.</a:t>
            </a:r>
          </a:p>
        </p:txBody>
      </p:sp>
      <p:sp>
        <p:nvSpPr>
          <p:cNvPr id="13" name="Chevron 12"/>
          <p:cNvSpPr/>
          <p:nvPr/>
        </p:nvSpPr>
        <p:spPr>
          <a:xfrm>
            <a:off x="8065008" y="3291840"/>
            <a:ext cx="502920" cy="548640"/>
          </a:xfrm>
          <a:prstGeom prst="chevron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8595359" y="2194560"/>
            <a:ext cx="338328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8595359" y="2194560"/>
            <a:ext cx="3383280" cy="128016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778239" y="2423160"/>
            <a:ext cx="3017520" cy="23774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  <a:buNone/>
            </a:pPr>
            <a:r>
              <a:rPr sz="3400" b="0">
                <a:solidFill>
                  <a:srgbClr val="1E4D2B"/>
                </a:solidFill>
                <a:latin typeface="Segoe UI Emoji"/>
              </a:rPr>
              <a:t>🚑</a:t>
            </a:r>
          </a:p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000" b="1">
                <a:solidFill>
                  <a:srgbClr val="1E4D2B"/>
                </a:solidFill>
                <a:latin typeface="Segoe UI"/>
              </a:rPr>
              <a:t>Respond</a:t>
            </a:r>
          </a:p>
          <a:p>
            <a:pPr algn="ctr">
              <a:lnSpc>
                <a:spcPct val="112000"/>
              </a:lnSpc>
              <a:spcAft>
                <a:spcPts val="600"/>
              </a:spcAft>
              <a:buNone/>
            </a:pPr>
            <a:r>
              <a:rPr sz="1350" b="0">
                <a:solidFill>
                  <a:srgbClr val="5C6B5E"/>
                </a:solidFill>
                <a:latin typeface="Segoe UI"/>
              </a:rPr>
              <a:t>Limit damage: contain, eradicate, recover, and learn from every incident.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" y="5212080"/>
            <a:ext cx="109270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0">
                <a:solidFill>
                  <a:srgbClr val="1C241E"/>
                </a:solidFill>
                <a:latin typeface="Segoe UI"/>
              </a:rPr>
              <a:t>AI shows up most in Detection — finding the needle in millions of events — which is exactly what your labs build.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Wednesday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19</a:t>
            </a:r>
          </a:p>
        </p:txBody>
      </p:sp>
      <p:pic>
        <p:nvPicPr>
          <p:cNvPr id="21" name="Picture 20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🔁  WARM-UP POLL  ·  5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60-second recap: the CIA triad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Without your notes — what do C, I, and A stand for, and one example of each?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Turn to a neighbor and explain all three in plain English.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We'll crowdsource the best one-line definition for each.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Bridge: today we meet the threats that try to break them.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A CALM, REPEATABLE 6-STEP PLAYBOOK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When Prevention Fails: Incident Response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2377440"/>
            <a:ext cx="1673352" cy="17373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2514600"/>
            <a:ext cx="1673352" cy="7315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200400"/>
            <a:ext cx="1673352" cy="7315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Prepare</a:t>
            </a:r>
          </a:p>
        </p:txBody>
      </p:sp>
      <p:sp>
        <p:nvSpPr>
          <p:cNvPr id="9" name="Chevron 8"/>
          <p:cNvSpPr/>
          <p:nvPr/>
        </p:nvSpPr>
        <p:spPr>
          <a:xfrm>
            <a:off x="2267712" y="2971800"/>
            <a:ext cx="384048" cy="502920"/>
          </a:xfrm>
          <a:prstGeom prst="chevron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2496312" y="2377440"/>
            <a:ext cx="1673352" cy="17373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496312" y="2514600"/>
            <a:ext cx="1673352" cy="7315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96312" y="3200400"/>
            <a:ext cx="1673352" cy="7315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Identify</a:t>
            </a:r>
          </a:p>
        </p:txBody>
      </p:sp>
      <p:sp>
        <p:nvSpPr>
          <p:cNvPr id="13" name="Chevron 12"/>
          <p:cNvSpPr/>
          <p:nvPr/>
        </p:nvSpPr>
        <p:spPr>
          <a:xfrm>
            <a:off x="4123944" y="2971800"/>
            <a:ext cx="384048" cy="502920"/>
          </a:xfrm>
          <a:prstGeom prst="chevron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4352544" y="2377440"/>
            <a:ext cx="1673352" cy="17373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352544" y="2514600"/>
            <a:ext cx="1673352" cy="7315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52544" y="3200400"/>
            <a:ext cx="1673352" cy="7315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Contain</a:t>
            </a:r>
          </a:p>
        </p:txBody>
      </p:sp>
      <p:sp>
        <p:nvSpPr>
          <p:cNvPr id="17" name="Chevron 16"/>
          <p:cNvSpPr/>
          <p:nvPr/>
        </p:nvSpPr>
        <p:spPr>
          <a:xfrm>
            <a:off x="5980176" y="2971800"/>
            <a:ext cx="384048" cy="502920"/>
          </a:xfrm>
          <a:prstGeom prst="chevron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6208776" y="2377440"/>
            <a:ext cx="1673352" cy="17373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208776" y="2514600"/>
            <a:ext cx="1673352" cy="7315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08776" y="3200400"/>
            <a:ext cx="1673352" cy="7315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Eradicate</a:t>
            </a:r>
          </a:p>
        </p:txBody>
      </p:sp>
      <p:sp>
        <p:nvSpPr>
          <p:cNvPr id="21" name="Chevron 20"/>
          <p:cNvSpPr/>
          <p:nvPr/>
        </p:nvSpPr>
        <p:spPr>
          <a:xfrm>
            <a:off x="7836408" y="2971800"/>
            <a:ext cx="384048" cy="502920"/>
          </a:xfrm>
          <a:prstGeom prst="chevron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65008" y="2377440"/>
            <a:ext cx="1673352" cy="17373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065008" y="2514600"/>
            <a:ext cx="1673352" cy="7315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65008" y="3200400"/>
            <a:ext cx="1673352" cy="7315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Recover</a:t>
            </a:r>
          </a:p>
        </p:txBody>
      </p:sp>
      <p:sp>
        <p:nvSpPr>
          <p:cNvPr id="25" name="Chevron 24"/>
          <p:cNvSpPr/>
          <p:nvPr/>
        </p:nvSpPr>
        <p:spPr>
          <a:xfrm>
            <a:off x="9692640" y="2971800"/>
            <a:ext cx="384048" cy="502920"/>
          </a:xfrm>
          <a:prstGeom prst="chevron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9921240" y="2377440"/>
            <a:ext cx="1673352" cy="17373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921240" y="2514600"/>
            <a:ext cx="1673352" cy="7315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6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921240" y="3200400"/>
            <a:ext cx="1673352" cy="7315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Learn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0080" y="4480560"/>
            <a:ext cx="1092708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  <a:buNone/>
            </a:pPr>
            <a:r>
              <a:rPr sz="1600" b="0">
                <a:solidFill>
                  <a:srgbClr val="1C241E"/>
                </a:solidFill>
                <a:latin typeface="Segoe UI"/>
              </a:rPr>
              <a:t>The goal isn't to never get hit — it's to detect fast, contain the damage, recover, and come back stronger. Practiced teams lose far less.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Wednesday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20</a:t>
            </a:r>
          </a:p>
        </p:txBody>
      </p:sp>
      <p:pic>
        <p:nvPicPr>
          <p:cNvPr id="33" name="Picture 32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🚨  MINI TABLETOP  ·  7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You've been hit — what now?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Scenario: an employee reports their files are encrypted with a ransom note. In groups, put the response in order.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What's your VERY first move — pay, pull the plug, or call IT? Why?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Order these: notify leadership · isolate the machine · restore from backup · find patient zero.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Who needs to know, and who should NOT be told yet?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We'll compare your playbook to the 6-step lifecycle.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21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3 · THE HUMAN FACTOR   ·   ~17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Why People Are the #1 Target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ATTACKERS TARGET PEOPLE, NOT JUST COMPUTERS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Human Factor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4023360" cy="4297680"/>
          </a:xfrm>
          <a:prstGeom prst="roundRect">
            <a:avLst>
              <a:gd name="adj" fmla="val 5000"/>
            </a:avLst>
          </a:prstGeom>
          <a:solidFill>
            <a:srgbClr val="1E4D2B"/>
          </a:solidFill>
          <a:ln w="12700">
            <a:solidFill>
              <a:srgbClr val="1E4D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2103120"/>
            <a:ext cx="3840480" cy="30175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  <a:buNone/>
            </a:pPr>
            <a:r>
              <a:rPr sz="5800" b="1">
                <a:solidFill>
                  <a:srgbClr val="C8C372"/>
                </a:solidFill>
                <a:latin typeface="Segoe UI"/>
              </a:rPr>
              <a:t>~2 in 3</a:t>
            </a:r>
          </a:p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breaches involve a human element</a:t>
            </a:r>
          </a:p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100" b="0">
                <a:solidFill>
                  <a:srgbClr val="CFE0D3"/>
                </a:solidFill>
                <a:latin typeface="Segoe UI"/>
              </a:rPr>
              <a:t>Verizon Data Breach Investigations Report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37760" y="1645920"/>
            <a:ext cx="6583680" cy="4114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3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Computers follow rules; people can be rushed, tricked, or tired.</a:t>
            </a:r>
          </a:p>
          <a:p>
            <a:pPr algn="l" indent="-256032" marL="256032">
              <a:lnSpc>
                <a:spcPct val="105000"/>
              </a:lnSpc>
              <a:spcAft>
                <a:spcPts val="13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It's often easier to fool a person than to break strong encryption.</a:t>
            </a:r>
          </a:p>
          <a:p>
            <a:pPr algn="l" indent="-256032" marL="256032">
              <a:lnSpc>
                <a:spcPct val="105000"/>
              </a:lnSpc>
              <a:spcAft>
                <a:spcPts val="13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One click can hand over the keys — bypassing every firewall.</a:t>
            </a:r>
          </a:p>
          <a:p>
            <a:pPr algn="l" indent="-256032" marL="256032">
              <a:lnSpc>
                <a:spcPct val="105000"/>
              </a:lnSpc>
              <a:spcAft>
                <a:spcPts val="13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Good news: trained, alert people are the best early-warning system.</a:t>
            </a:r>
          </a:p>
          <a:p>
            <a:pPr algn="l" indent="-256032" marL="256032">
              <a:lnSpc>
                <a:spcPct val="105000"/>
              </a:lnSpc>
              <a:spcAft>
                <a:spcPts val="13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Security is everyone's job — not just the IT department's.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23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THE HUMAN ELEMENT, VISUALIZED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People Are the #1 Target</a:t>
            </a:r>
          </a:p>
        </p:txBody>
      </p:sp>
      <p:pic>
        <p:nvPicPr>
          <p:cNvPr id="6" name="Picture 5" descr="human_elem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6123" y="1325880"/>
            <a:ext cx="3879449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Around two-thirds of breaches involve a human element - which is why awareness is a core control.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Wednesday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24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THE MENTAL SHORTCUTS ATTACKERS EXPLOIT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Psychology of Social Engineering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17320"/>
            <a:ext cx="2526029" cy="21488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640080" y="1417320"/>
            <a:ext cx="2526029" cy="118872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1645920"/>
            <a:ext cx="2526029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800" b="0">
                <a:solidFill>
                  <a:srgbClr val="1E4D2B"/>
                </a:solidFill>
                <a:latin typeface="Segoe UI Emoji"/>
              </a:rPr>
              <a:t>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9808" y="2404872"/>
            <a:ext cx="230657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Urgency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6384" y="2898648"/>
            <a:ext cx="2233422" cy="5760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4000"/>
              </a:lnSpc>
              <a:spcAft>
                <a:spcPts val="600"/>
              </a:spcAft>
              <a:buNone/>
            </a:pPr>
            <a:r>
              <a:rPr sz="1200" b="0">
                <a:solidFill>
                  <a:srgbClr val="5C6B5E"/>
                </a:solidFill>
                <a:latin typeface="Segoe UI"/>
              </a:rPr>
              <a:t>'Act now or lose access' shuts down careful thinking.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440429" y="1417320"/>
            <a:ext cx="2526029" cy="21488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3440429" y="1417320"/>
            <a:ext cx="2526029" cy="118872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440429" y="1645920"/>
            <a:ext cx="2526029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800" b="0">
                <a:solidFill>
                  <a:srgbClr val="1E4D2B"/>
                </a:solidFill>
                <a:latin typeface="Segoe UI Emoji"/>
              </a:rPr>
              <a:t>👔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50157" y="2404872"/>
            <a:ext cx="230657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Authority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86733" y="2898648"/>
            <a:ext cx="2233422" cy="5760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4000"/>
              </a:lnSpc>
              <a:spcAft>
                <a:spcPts val="600"/>
              </a:spcAft>
              <a:buNone/>
            </a:pPr>
            <a:r>
              <a:rPr sz="1200" b="0">
                <a:solidFill>
                  <a:srgbClr val="5C6B5E"/>
                </a:solidFill>
                <a:latin typeface="Segoe UI"/>
              </a:rPr>
              <a:t>Pretending to be the CEO, IT, or police.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40779" y="1417320"/>
            <a:ext cx="2526029" cy="21488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6240779" y="1417320"/>
            <a:ext cx="2526029" cy="118872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240779" y="1645920"/>
            <a:ext cx="2526029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800" b="0">
                <a:solidFill>
                  <a:srgbClr val="1E4D2B"/>
                </a:solidFill>
                <a:latin typeface="Segoe UI Emoji"/>
              </a:rPr>
              <a:t>🪙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50507" y="2404872"/>
            <a:ext cx="230657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Scarcity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87083" y="2898648"/>
            <a:ext cx="2233422" cy="5760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4000"/>
              </a:lnSpc>
              <a:spcAft>
                <a:spcPts val="600"/>
              </a:spcAft>
              <a:buNone/>
            </a:pPr>
            <a:r>
              <a:rPr sz="1200" b="0">
                <a:solidFill>
                  <a:srgbClr val="5C6B5E"/>
                </a:solidFill>
                <a:latin typeface="Segoe UI"/>
              </a:rPr>
              <a:t>'Only 2 left!' / 'limited-time' pressure.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041130" y="1417320"/>
            <a:ext cx="2526029" cy="21488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9041130" y="1417320"/>
            <a:ext cx="2526029" cy="118872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041130" y="1645920"/>
            <a:ext cx="2526029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800" b="0">
                <a:solidFill>
                  <a:srgbClr val="1E4D2B"/>
                </a:solidFill>
                <a:latin typeface="Segoe UI Emoji"/>
              </a:rPr>
              <a:t>👥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150857" y="2404872"/>
            <a:ext cx="230657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Social proof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187434" y="2898648"/>
            <a:ext cx="2233422" cy="5760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4000"/>
              </a:lnSpc>
              <a:spcAft>
                <a:spcPts val="600"/>
              </a:spcAft>
              <a:buNone/>
            </a:pPr>
            <a:r>
              <a:rPr sz="1200" b="0">
                <a:solidFill>
                  <a:srgbClr val="5C6B5E"/>
                </a:solidFill>
                <a:latin typeface="Segoe UI"/>
              </a:rPr>
              <a:t>'Everyone on your team already did this.'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40080" y="3703320"/>
            <a:ext cx="2526029" cy="21488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640080" y="3703320"/>
            <a:ext cx="2526029" cy="118872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0080" y="3931920"/>
            <a:ext cx="2526029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800" b="0">
                <a:solidFill>
                  <a:srgbClr val="1E4D2B"/>
                </a:solidFill>
                <a:latin typeface="Segoe UI Emoji"/>
              </a:rPr>
              <a:t>🤝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49808" y="4690872"/>
            <a:ext cx="230657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Liking / Trust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86384" y="5184648"/>
            <a:ext cx="2233422" cy="5760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4000"/>
              </a:lnSpc>
              <a:spcAft>
                <a:spcPts val="600"/>
              </a:spcAft>
              <a:buNone/>
            </a:pPr>
            <a:r>
              <a:rPr sz="1200" b="0">
                <a:solidFill>
                  <a:srgbClr val="5C6B5E"/>
                </a:solidFill>
                <a:latin typeface="Segoe UI"/>
              </a:rPr>
              <a:t>Impersonating a friend, coworker, or vendor.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3440429" y="3703320"/>
            <a:ext cx="2526029" cy="21488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3440429" y="3703320"/>
            <a:ext cx="2526029" cy="118872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3440429" y="3931920"/>
            <a:ext cx="2526029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800" b="0">
                <a:solidFill>
                  <a:srgbClr val="1E4D2B"/>
                </a:solidFill>
                <a:latin typeface="Segoe UI Emoji"/>
              </a:rPr>
              <a:t>😱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550157" y="4690872"/>
            <a:ext cx="230657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Fear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586733" y="5184648"/>
            <a:ext cx="2233422" cy="5760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4000"/>
              </a:lnSpc>
              <a:spcAft>
                <a:spcPts val="600"/>
              </a:spcAft>
              <a:buNone/>
            </a:pPr>
            <a:r>
              <a:rPr sz="1200" b="0">
                <a:solidFill>
                  <a:srgbClr val="5C6B5E"/>
                </a:solidFill>
                <a:latin typeface="Segoe UI"/>
              </a:rPr>
              <a:t>'Your computer is infected — call this number.'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240779" y="3703320"/>
            <a:ext cx="2526029" cy="21488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ounded Rectangle 36"/>
          <p:cNvSpPr/>
          <p:nvPr/>
        </p:nvSpPr>
        <p:spPr>
          <a:xfrm>
            <a:off x="6240779" y="3703320"/>
            <a:ext cx="2526029" cy="118872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240779" y="3931920"/>
            <a:ext cx="2526029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800" b="0">
                <a:solidFill>
                  <a:srgbClr val="1E4D2B"/>
                </a:solidFill>
                <a:latin typeface="Segoe UI Emoji"/>
              </a:rPr>
              <a:t>🎁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350507" y="4690872"/>
            <a:ext cx="230657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Reward / Bait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387083" y="5184648"/>
            <a:ext cx="2233422" cy="5760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4000"/>
              </a:lnSpc>
              <a:spcAft>
                <a:spcPts val="600"/>
              </a:spcAft>
              <a:buNone/>
            </a:pPr>
            <a:r>
              <a:rPr sz="1200" b="0">
                <a:solidFill>
                  <a:srgbClr val="5C6B5E"/>
                </a:solidFill>
                <a:latin typeface="Segoe UI"/>
              </a:rPr>
              <a:t>'You won!' or a free USB in the parking lot.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9041130" y="3703320"/>
            <a:ext cx="2526029" cy="21488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ounded Rectangle 41"/>
          <p:cNvSpPr/>
          <p:nvPr/>
        </p:nvSpPr>
        <p:spPr>
          <a:xfrm>
            <a:off x="9041130" y="3703320"/>
            <a:ext cx="2526029" cy="118872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9041130" y="3931920"/>
            <a:ext cx="2526029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800" b="0">
                <a:solidFill>
                  <a:srgbClr val="1E4D2B"/>
                </a:solidFill>
                <a:latin typeface="Segoe UI Emoji"/>
              </a:rPr>
              <a:t>🙏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150857" y="4690872"/>
            <a:ext cx="230657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Reciprocity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9187434" y="5184648"/>
            <a:ext cx="2233422" cy="5760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4000"/>
              </a:lnSpc>
              <a:spcAft>
                <a:spcPts val="600"/>
              </a:spcAft>
              <a:buNone/>
            </a:pPr>
            <a:r>
              <a:rPr sz="1200" b="0">
                <a:solidFill>
                  <a:srgbClr val="5C6B5E"/>
                </a:solidFill>
                <a:latin typeface="Segoe UI"/>
              </a:rPr>
              <a:t>A small 'favor' first, then a bigger ask.</a:t>
            </a:r>
          </a:p>
        </p:txBody>
      </p:sp>
      <p:sp>
        <p:nvSpPr>
          <p:cNvPr id="46" name="Rectangle 45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Wednesday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25</a:t>
            </a:r>
          </a:p>
        </p:txBody>
      </p:sp>
      <p:pic>
        <p:nvPicPr>
          <p:cNvPr id="49" name="Picture 48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SAME GOAL, MANY TACTICS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Social Engineering Comes in Many Forms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🎣 Phishing / smishing / vishing — fake messages and calls.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🎭 Pretexting — inventing a believable story ('I'm from IT, verify your login').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🪤 Baiting — leaving infected USB drives or 'free' downloads.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🚶 Tailgating — following someone through a secure door.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💸 Business Email Compromise — fake invoices and 'urgent' wire requests.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Wednesday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26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YOU ARE A CONTROL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Building the 'Human Firewall'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Pause on urgency — attackers weaponize hurry. Slow down.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Verify through a second channel — call the person on a known number.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Never share passwords or one-time codes; legitimate IT won't ask.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Report suspicious messages — fast reporting stops attacks early.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Build a no-blame culture: it's safer to ask 'is this real?' than to click.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Awareness is a security control as real as any firewall.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27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🤔  SCENARIO  ·  5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What would you do?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You get a text: "Hi, it's your manager. I'm in a meeting — please buy four $100 gift cards and send me the codes. I'll reimburse you. Thanks!"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List two clues this is a scam (which psychology triggers are in play?).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What's the safest next step — and who would you contact to verify?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Why do attackers love gift cards and 'I'm in a meeting' excuses?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28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🧱  IN-CLASS TASK  ·  12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Stack the Defenses: a Defense-in-Depth Plan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Front Range Bookkeeping is a 20-person accounting firm that stores clients' financial records and moves money for them. Last week staff got a wave of phishing plus a fake-CEO gift-card text (BEC). In groups, design a layered defense so no single failure sinks the firm.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Name the firm's top asset and the single most likely attack (phishing, malware, ransomware, DoS, insider).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Fill a three-column layer card: 2 PREVENT controls, 1 DETECT control, 1 RESPOND action.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For your chosen attack, mark which layer most likely stops it — and name the 'hole' if that layer fails.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Circle the ONE layer that would hurt most if removed, and say why.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Deliverable: a Prevent / Detect / Respond layer card with ≥4 named controls + one 'if this fails…' note.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29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WEDNESDAY · 75 MINUTES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Today's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841248" y="1609344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41248" y="1609344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5 min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57400" y="1463040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43200" y="1463040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Warm-up: CIA triad recap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Think–pair–share before we meet the threats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2304288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841248" y="2450592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2450592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22 min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57400" y="2304288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🗺️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43200" y="2304288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The attack landscape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Phishing, malware, ransomware, DoS, insiders (+ anatomy diagram)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" y="3145536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841248" y="3291840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1248" y="3291840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18 min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57400" y="3145536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🛡️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43200" y="3145536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Defensive strategies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Prevent · Detect · Respond + Swiss-cheese + mini tabletop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40080" y="3986784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41248" y="4133088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41248" y="4133088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12 min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057400" y="3986784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🧱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43200" y="3986784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Hands-on: stack the defenses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Design a layered defense-in-depth plan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40080" y="4828032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841248" y="4974336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41248" y="4974336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13 min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057400" y="4828032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👤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743200" y="4828032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The human factor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Social engineering &amp; the human firewall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40080" y="5669280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841248" y="5815584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41248" y="5815584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5 min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057400" y="5669280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🎯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743200" y="5669280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Wrap-up &amp; exit ticket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Takeaways and what's next</a:t>
            </a:r>
          </a:p>
        </p:txBody>
      </p:sp>
      <p:sp>
        <p:nvSpPr>
          <p:cNvPr id="36" name="Rectangle 35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Wednesday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3</a:t>
            </a:r>
          </a:p>
        </p:txBody>
      </p:sp>
      <p:pic>
        <p:nvPicPr>
          <p:cNvPr id="39" name="Picture 38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8813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3200" b="1">
                <a:solidFill>
                  <a:srgbClr val="FFFFFF"/>
                </a:solidFill>
                <a:latin typeface="Segoe UI"/>
              </a:rPr>
              <a:t>Key Takeaways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07008"/>
            <a:ext cx="822960" cy="914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554480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554480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5920" y="1554480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The common attacks: phishing, malware, ransomware, DoS, and insider threats.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633472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2633472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45920" y="2633472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Defense in depth layers Prevention, Detection, and Response — no single wall.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712463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8680" y="3712463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45920" y="3712463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When prevention fails, a practiced incident-response playbook limits the damage.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4791455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4791455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45920" y="4791455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People are the most-targeted layer — awareness is a core security control.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LOOKING AHEAD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This Week &amp; Next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💻 Finish Lab 1 ('Hello, Colab') — due Monday of Week 2.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✅ Complete Quiz 1 on Canvas if you haven't already.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📖 Re-skim Handout 1; bring questions to office hours.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🔎 Next week: Data — the fuel of AI, and where security data comes from.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Wednesday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31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🎟️  EXIT TICKET  ·  2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One minute before you 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On a notecard or the Canvas exit-ticket quiz: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Name one attack from today and one defense against it.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Which social-engineering trigger do you think would fool YOU most? Why?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One question you still have — I'll start there next time.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32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1 · KNOW YOUR ENEMY   ·   ~28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The Attack Landscape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A FIELD GUIDE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Five Attacks You'll Meet Again and Again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17320"/>
            <a:ext cx="1965960" cy="36576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640080" y="1417320"/>
            <a:ext cx="1965960" cy="118872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1645920"/>
            <a:ext cx="196596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800" b="0">
                <a:solidFill>
                  <a:srgbClr val="1E4D2B"/>
                </a:solidFill>
                <a:latin typeface="Segoe UI Emoji"/>
              </a:rPr>
              <a:t>🎣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9808" y="2404872"/>
            <a:ext cx="174650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Phishing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6384" y="2898648"/>
            <a:ext cx="1673351" cy="20848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4000"/>
              </a:lnSpc>
              <a:spcAft>
                <a:spcPts val="600"/>
              </a:spcAft>
              <a:buNone/>
            </a:pPr>
            <a:r>
              <a:rPr sz="1200" b="0">
                <a:solidFill>
                  <a:srgbClr val="5C6B5E"/>
                </a:solidFill>
                <a:latin typeface="Segoe UI"/>
              </a:rPr>
              <a:t>Tricking people into clicking or sharing secrets.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880359" y="1417320"/>
            <a:ext cx="1965960" cy="36576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2880359" y="1417320"/>
            <a:ext cx="1965960" cy="118872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880359" y="1645920"/>
            <a:ext cx="196596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800" b="0">
                <a:solidFill>
                  <a:srgbClr val="1E4D2B"/>
                </a:solidFill>
                <a:latin typeface="Segoe UI Emoji"/>
              </a:rPr>
              <a:t>🦠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90087" y="2404872"/>
            <a:ext cx="174650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Malware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26663" y="2898648"/>
            <a:ext cx="1673351" cy="20848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4000"/>
              </a:lnSpc>
              <a:spcAft>
                <a:spcPts val="600"/>
              </a:spcAft>
              <a:buNone/>
            </a:pPr>
            <a:r>
              <a:rPr sz="1200" b="0">
                <a:solidFill>
                  <a:srgbClr val="5C6B5E"/>
                </a:solidFill>
                <a:latin typeface="Segoe UI"/>
              </a:rPr>
              <a:t>Malicious software that infects systems.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120640" y="1417320"/>
            <a:ext cx="1965960" cy="36576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5120640" y="1417320"/>
            <a:ext cx="1965960" cy="118872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120640" y="1645920"/>
            <a:ext cx="196596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800" b="0">
                <a:solidFill>
                  <a:srgbClr val="1E4D2B"/>
                </a:solidFill>
                <a:latin typeface="Segoe UI Emoji"/>
              </a:rPr>
              <a:t>🔐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230368" y="2404872"/>
            <a:ext cx="174650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Ransomware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266944" y="2898648"/>
            <a:ext cx="1673351" cy="20848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4000"/>
              </a:lnSpc>
              <a:spcAft>
                <a:spcPts val="600"/>
              </a:spcAft>
              <a:buNone/>
            </a:pPr>
            <a:r>
              <a:rPr sz="1200" b="0">
                <a:solidFill>
                  <a:srgbClr val="5C6B5E"/>
                </a:solidFill>
                <a:latin typeface="Segoe UI"/>
              </a:rPr>
              <a:t>Locks your files and demands payment.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60919" y="1417320"/>
            <a:ext cx="1965960" cy="36576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7360919" y="1417320"/>
            <a:ext cx="1965960" cy="118872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60919" y="1645920"/>
            <a:ext cx="196596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800" b="0">
                <a:solidFill>
                  <a:srgbClr val="1E4D2B"/>
                </a:solidFill>
                <a:latin typeface="Segoe UI Emoji"/>
              </a:rPr>
              <a:t>🌊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470647" y="2404872"/>
            <a:ext cx="174650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Denial of Service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507223" y="2898648"/>
            <a:ext cx="1673351" cy="20848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4000"/>
              </a:lnSpc>
              <a:spcAft>
                <a:spcPts val="600"/>
              </a:spcAft>
              <a:buNone/>
            </a:pPr>
            <a:r>
              <a:rPr sz="1200" b="0">
                <a:solidFill>
                  <a:srgbClr val="5C6B5E"/>
                </a:solidFill>
                <a:latin typeface="Segoe UI"/>
              </a:rPr>
              <a:t>Floods a system until it goes down.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601199" y="1417320"/>
            <a:ext cx="1965960" cy="36576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9601199" y="1417320"/>
            <a:ext cx="1965960" cy="118872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601199" y="1645920"/>
            <a:ext cx="196596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800" b="0">
                <a:solidFill>
                  <a:srgbClr val="1E4D2B"/>
                </a:solidFill>
                <a:latin typeface="Segoe UI Emoji"/>
              </a:rPr>
              <a:t>👤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710927" y="2404872"/>
            <a:ext cx="174650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Insider Threat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747503" y="2898648"/>
            <a:ext cx="1673351" cy="20848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4000"/>
              </a:lnSpc>
              <a:spcAft>
                <a:spcPts val="600"/>
              </a:spcAft>
              <a:buNone/>
            </a:pPr>
            <a:r>
              <a:rPr sz="1200" b="0">
                <a:solidFill>
                  <a:srgbClr val="5C6B5E"/>
                </a:solidFill>
                <a:latin typeface="Segoe UI"/>
              </a:rPr>
              <a:t>Risk from people on the inside.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Wednesday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5</a:t>
            </a:r>
          </a:p>
        </p:txBody>
      </p:sp>
      <p:pic>
        <p:nvPicPr>
          <p:cNvPr id="34" name="Picture 33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THE COMMON INITIAL VECTORS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Attacks Actually Get In</a:t>
            </a:r>
          </a:p>
        </p:txBody>
      </p:sp>
      <p:pic>
        <p:nvPicPr>
          <p:cNvPr id="6" name="Picture 5" descr="attack_vector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209" y="1325880"/>
            <a:ext cx="6173277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Phishing leads the way in. Most attacks start by targeting a person, not breaking encryption.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Wednesday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6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ATTACK SPOTLIGHT 1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Phishing — the #1 Way 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fake message that looks legitimate and pushes you to act fast.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Goal: steal credentials, plant malware, or trigger a payment.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It's cheap, scalable, and now AI-written — so it's grammatically perfect.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Most major breaches start with a single successful phishing message.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Wednesday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7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SAME TRICK, DIFFERENT CHANNEL &amp; TARGET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Phishing Comes in Many Flavors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17320"/>
            <a:ext cx="196596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640080" y="1417320"/>
            <a:ext cx="1965960" cy="118872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1645920"/>
            <a:ext cx="196596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800" b="0">
                <a:solidFill>
                  <a:srgbClr val="1E4D2B"/>
                </a:solidFill>
                <a:latin typeface="Segoe UI Emoji"/>
              </a:rPr>
              <a:t>🎯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9808" y="2404872"/>
            <a:ext cx="174650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Spear phishing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6384" y="2898648"/>
            <a:ext cx="1673351" cy="11704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4000"/>
              </a:lnSpc>
              <a:spcAft>
                <a:spcPts val="600"/>
              </a:spcAft>
              <a:buNone/>
            </a:pPr>
            <a:r>
              <a:rPr sz="1150" b="0">
                <a:solidFill>
                  <a:srgbClr val="5C6B5E"/>
                </a:solidFill>
                <a:latin typeface="Segoe UI"/>
              </a:rPr>
              <a:t>Tailored to you using real personal details.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880359" y="1417320"/>
            <a:ext cx="196596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2880359" y="1417320"/>
            <a:ext cx="1965960" cy="118872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880359" y="1645920"/>
            <a:ext cx="196596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800" b="0">
                <a:solidFill>
                  <a:srgbClr val="1E4D2B"/>
                </a:solidFill>
                <a:latin typeface="Segoe UI Emoji"/>
              </a:rPr>
              <a:t>🐳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90087" y="2404872"/>
            <a:ext cx="174650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Whaling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26663" y="2898648"/>
            <a:ext cx="1673351" cy="11704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4000"/>
              </a:lnSpc>
              <a:spcAft>
                <a:spcPts val="600"/>
              </a:spcAft>
              <a:buNone/>
            </a:pPr>
            <a:r>
              <a:rPr sz="1150" b="0">
                <a:solidFill>
                  <a:srgbClr val="5C6B5E"/>
                </a:solidFill>
                <a:latin typeface="Segoe UI"/>
              </a:rPr>
              <a:t>Targets executives and other 'big fish'.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120640" y="1417320"/>
            <a:ext cx="196596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5120640" y="1417320"/>
            <a:ext cx="1965960" cy="118872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120640" y="1645920"/>
            <a:ext cx="196596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800" b="0">
                <a:solidFill>
                  <a:srgbClr val="1E4D2B"/>
                </a:solidFill>
                <a:latin typeface="Segoe UI Emoji"/>
              </a:rPr>
              <a:t>📱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230368" y="2404872"/>
            <a:ext cx="174650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Smishing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266944" y="2898648"/>
            <a:ext cx="1673351" cy="11704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4000"/>
              </a:lnSpc>
              <a:spcAft>
                <a:spcPts val="600"/>
              </a:spcAft>
              <a:buNone/>
            </a:pPr>
            <a:r>
              <a:rPr sz="1150" b="0">
                <a:solidFill>
                  <a:srgbClr val="5C6B5E"/>
                </a:solidFill>
                <a:latin typeface="Segoe UI"/>
              </a:rPr>
              <a:t>Phishing by SMS / text message.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60919" y="1417320"/>
            <a:ext cx="196596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7360919" y="1417320"/>
            <a:ext cx="1965960" cy="118872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60919" y="1645920"/>
            <a:ext cx="196596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800" b="0">
                <a:solidFill>
                  <a:srgbClr val="1E4D2B"/>
                </a:solidFill>
                <a:latin typeface="Segoe UI Emoji"/>
              </a:rPr>
              <a:t>📞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470647" y="2404872"/>
            <a:ext cx="174650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Vishing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507223" y="2898648"/>
            <a:ext cx="1673351" cy="11704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4000"/>
              </a:lnSpc>
              <a:spcAft>
                <a:spcPts val="600"/>
              </a:spcAft>
              <a:buNone/>
            </a:pPr>
            <a:r>
              <a:rPr sz="1150" b="0">
                <a:solidFill>
                  <a:srgbClr val="5C6B5E"/>
                </a:solidFill>
                <a:latin typeface="Segoe UI"/>
              </a:rPr>
              <a:t>Voice calls, often faking IT or a bank.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601199" y="1417320"/>
            <a:ext cx="196596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9601199" y="1417320"/>
            <a:ext cx="1965960" cy="118872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601199" y="1645920"/>
            <a:ext cx="196596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800" b="0">
                <a:solidFill>
                  <a:srgbClr val="1E4D2B"/>
                </a:solidFill>
                <a:latin typeface="Segoe UI Emoji"/>
              </a:rPr>
              <a:t>💸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710927" y="2404872"/>
            <a:ext cx="174650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BEC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747503" y="2898648"/>
            <a:ext cx="1673351" cy="11704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4000"/>
              </a:lnSpc>
              <a:spcAft>
                <a:spcPts val="600"/>
              </a:spcAft>
              <a:buNone/>
            </a:pPr>
            <a:r>
              <a:rPr sz="1150" b="0">
                <a:solidFill>
                  <a:srgbClr val="5C6B5E"/>
                </a:solidFill>
                <a:latin typeface="Segoe UI"/>
              </a:rPr>
              <a:t>Business Email Compromise — fake boss/vendor invoices.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0080" y="4434840"/>
            <a:ext cx="1092708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  <a:buNone/>
            </a:pPr>
            <a:r>
              <a:rPr sz="1500" b="0">
                <a:solidFill>
                  <a:srgbClr val="1C241E"/>
                </a:solidFill>
                <a:latin typeface="Segoe UI"/>
              </a:rPr>
              <a:t>Business Email Compromise (BEC) quietly causes some of the largest financial losses of any attack type — no malware required, just a convincing email.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Wednesday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8</a:t>
            </a:r>
          </a:p>
        </p:txBody>
      </p:sp>
      <p:pic>
        <p:nvPicPr>
          <p:cNvPr id="35" name="Picture 34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DEFENSE STARTS WITH AWARENESS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to Spot a Phish — Red Flags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⏰ Urgency or threats: 'Your account closes in 24 hours!'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🔗 Mismatched links: the text says one site, the link goes elsewhere.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✉️ Look-alike senders: micros0ft-support.com, paypa1.com.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📎 Unexpected attachments or requests for passwords / payment / gift cards.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🙋 Generic greetings, odd tone, or 'keep this confidential.'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Golden rule: slow down and verify through a separate, trusted channel.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9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