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  ·  MONDAY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200" b="1">
                <a:solidFill>
                  <a:srgbClr val="FFFFFF"/>
                </a:solidFill>
                <a:latin typeface="Segoe UI"/>
              </a:rPr>
              <a:t>Welcome to Cybersecurity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Course Map · Why It Matters · Core Concepts · The CIA Triad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Ramadan Abdunabi, Ph.D.  ·  Computer Information Systems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LAPTOP AND A GOOGLE ACCOUNT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Everything You Need Is Free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Python + Colab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Browser-based, nothing to install.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80359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88035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8035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008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Hacker101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26663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Beginner hacking &amp; CTF lessons.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20640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12064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2064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3036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CTFd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66944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Capture-the-Flag platform.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60919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6091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6091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🏛️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7064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CISA Exercises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07223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Free tabletop incident scenarios.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01199" y="1417320"/>
            <a:ext cx="196596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60119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19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📚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1092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Two paperbacks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7503" y="2898648"/>
            <a:ext cx="1673351" cy="11704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150" b="0">
                <a:solidFill>
                  <a:srgbClr val="5C6B5E"/>
                </a:solidFill>
                <a:latin typeface="Segoe UI"/>
              </a:rPr>
              <a:t>Plain-language AI &amp; security intros.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" y="4480560"/>
            <a:ext cx="1092708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All assessments are online via Canvas. Exams are proctored with Respondus LockDown Browser — install it before Exam 1. We'll practice with low-stakes Quiz 1 first.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35" name="Picture 3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🔎  THINK · PAIR · SHARE  ·  6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Have YOU already been breached?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Most of us have had data leaked in a breach without ever knowing it.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THINK (1 min): jot down 5 online accounts you used this week.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PAIR (2 min): which hold the most sensitive data (money, identity, health)?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SHARE (3 min): we'll check haveibeenpwned.com together — who's been 'pwned'?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11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2 · WHY IT MATTERS   ·   ~10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AI + Cybersecurity = a Business Superpower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BUSINESS CASE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Cybersecurity Matters Now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Every company runs on data and software — so every company is a target.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Attacks are constant: phishing, ransomware, and fraud hit firms of all sizes.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average data breach now costs about $4.88M globally (IBM, 2024).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Customers, regulators, and boards now treat security as a business issue.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Small mistakes scale fast — one click can cost millions.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13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THIS COURSE PAIRS THEM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AI Is Now on Both Sides of the Fight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🦹 Attackers use AI to…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Write flawless, personalized phishing at massive scale.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Generate malware variants that dodge simple filters.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Clone voices and faces (deepfakes) to impersonate people.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Automate scanning for weak, exposed systems.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🛡️ Defenders use AI to…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Flag spam, fraud, and phishing in milliseconds.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Spot unusual logins and traffic (anomaly detection).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Triage thousands of alerts so humans focus on real threats.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Predict and prioritize the risks that matter most.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WHAT'S IN IT FOR YOU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This Is a Career Superpower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Security skills are in demand across every industry — not just tech.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AI literacy + security sense is a rare, well-paid combination.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You'll be the person who can talk to both engineers and executives.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Roles: analyst, risk &amp; governance, product, consulting, management.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By Week 15 you'll have 12 completed AI-security labs to show employers.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3 · CORE SECURITY CONCEPTS   ·   ~15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Vocabulary of Security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SPEAK THE LANGUAGE OF SECURITY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Four Words You'll Use All Semester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💎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Asset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Anything worth protecting: data, money, systems, reputation, people.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40429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3440429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40429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🎯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5015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Threat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6733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Anyone or anything that could cause harm.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0779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240779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240779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🚪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5050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Vulnerability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7083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 weakness that a threat can exploit.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041130" y="1417320"/>
            <a:ext cx="2526029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9041130" y="141732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041130" y="164592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⚠️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50857" y="240487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Risk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87434" y="2898648"/>
            <a:ext cx="2233422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The chance harm actually happens — and how bad it would be.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29" name="Picture 2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THREAT → VULNERABILITY → ASSET = RISK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the Four Words Connect</a:t>
            </a:r>
          </a:p>
        </p:txBody>
      </p:sp>
      <p:pic>
        <p:nvPicPr>
          <p:cNvPr id="6" name="Picture 5" descr="asset_threat_vuln_risk_ch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96" y="1325880"/>
            <a:ext cx="11673902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A threat actor uses a threat to exploit a vulnerability in an asset — that possibility of harm is the risk.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KNOW YOUR ADVERSARY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Who Are the Threat Actors?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💰 Cybercriminals — in it for money: ransomware, fraud, theft.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🏴 Hacktivists — pushing a cause or making a statement.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🌍 Nation-states — espionage and sabotage, very well resourced.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🧑‍💼 Insiders — employees or partners, malicious or simply careless.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🧒 'Script kiddies' — beginners using ready-made tools for kicks.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MONDAY · 75 MINUTES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Today's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41248" y="160934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8" y="160934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14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57400" y="146304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🧭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0" y="146304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Course overview &amp; expectations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How this class works, grading, tools, and policies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230428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841248" y="245059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45059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5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057400" y="230428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🔎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0" y="230428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Warm-up: have you been breached?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Think–pair–share + a live check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3145536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41248" y="3291840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3291840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9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145536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💡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0" y="3145536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Why AI + cybersecurity matters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The business case and your career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40080" y="3986784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841248" y="4133088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41248" y="4133088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16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57400" y="3986784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🧱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3986784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Core security concepts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Assets, threats, vulnerabilities, risk — with diagrams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4828032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974336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" y="4974336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057400" y="4828032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📋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743200" y="4828032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Hands-on: build a risk register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Rank real risks for a small business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0080" y="5669280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841248" y="5815584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" y="5815584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12 min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57400" y="5669280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🛡️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743200" y="5669280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The CIA triad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The three goals behind every decision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0080" y="6510528"/>
            <a:ext cx="10927080" cy="74980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41248" y="6656832"/>
            <a:ext cx="1051560" cy="457200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41248" y="6656832"/>
            <a:ext cx="10515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1">
                <a:solidFill>
                  <a:srgbClr val="1E4D2B"/>
                </a:solidFill>
                <a:latin typeface="Segoe UI"/>
              </a:rPr>
              <a:t>7 min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057400" y="6510528"/>
            <a:ext cx="73152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200" b="0">
                <a:solidFill>
                  <a:srgbClr val="1E4D2B"/>
                </a:solidFill>
                <a:latin typeface="Segoe UI Emoji"/>
              </a:rPr>
              <a:t>📰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0" y="6510528"/>
            <a:ext cx="8595360" cy="7498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"/>
              </a:spcAft>
              <a:buNone/>
            </a:pPr>
            <a:r>
              <a:rPr sz="1600" b="1">
                <a:solidFill>
                  <a:srgbClr val="1C241E"/>
                </a:solidFill>
                <a:latin typeface="Segoe UI"/>
              </a:rPr>
              <a:t>Real breaches &amp; wrap-up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250" b="0">
                <a:solidFill>
                  <a:srgbClr val="5C6B5E"/>
                </a:solidFill>
                <a:latin typeface="Segoe UI"/>
              </a:rPr>
              <a:t>What they cost + what's next</a:t>
            </a:r>
          </a:p>
        </p:txBody>
      </p:sp>
      <p:sp>
        <p:nvSpPr>
          <p:cNvPr id="41" name="Rectangle 4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44" name="Picture 4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WHERE WEAKNESS LIVES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Vulnerabilities &amp; the Attack Surface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vulnerability is any weakness: unpatched software, weak passwords, misconfigurations.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'attack surface' = every possible way in (apps, devices, people, cloud, vendors).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More devices, apps, and remote work = a bigger surface to defend.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Humans are part of the attack surface too — often the easiest part.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WE DON'T FIX EVERYTHING AT ONCE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Risk = Threat × Vulnerability × Impact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" y="1600200"/>
            <a:ext cx="2377440" cy="1554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737360"/>
            <a:ext cx="2377440" cy="1280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  <a:buNone/>
            </a:pPr>
            <a:r>
              <a:rPr sz="3000" b="0">
                <a:solidFill>
                  <a:srgbClr val="1E4D2B"/>
                </a:solidFill>
                <a:latin typeface="Segoe UI Emoji"/>
              </a:rPr>
              <a:t>🎯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600" b="1">
                <a:solidFill>
                  <a:srgbClr val="1E4D2B"/>
                </a:solidFill>
                <a:latin typeface="Segoe UI"/>
              </a:rPr>
              <a:t>Threat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6120" y="1600200"/>
            <a:ext cx="548640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C8C372"/>
                </a:solidFill>
                <a:latin typeface="Segoe UI"/>
              </a:rPr>
              <a:t>×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794760" y="1600200"/>
            <a:ext cx="2377440" cy="1554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794760" y="1737360"/>
            <a:ext cx="2377440" cy="1280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  <a:buNone/>
            </a:pPr>
            <a:r>
              <a:rPr sz="3000" b="0">
                <a:solidFill>
                  <a:srgbClr val="1E4D2B"/>
                </a:solidFill>
                <a:latin typeface="Segoe UI Emoji"/>
              </a:rPr>
              <a:t>🚪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600" b="1">
                <a:solidFill>
                  <a:srgbClr val="1E4D2B"/>
                </a:solidFill>
                <a:latin typeface="Segoe UI"/>
              </a:rPr>
              <a:t>Vulnerability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1600200"/>
            <a:ext cx="548640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C8C372"/>
                </a:solidFill>
                <a:latin typeface="Segoe UI"/>
              </a:rPr>
              <a:t>×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20840" y="1600200"/>
            <a:ext cx="2377440" cy="15544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20840" y="1737360"/>
            <a:ext cx="2377440" cy="12801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  <a:buNone/>
            </a:pPr>
            <a:r>
              <a:rPr sz="3000" b="0">
                <a:solidFill>
                  <a:srgbClr val="1E4D2B"/>
                </a:solidFill>
                <a:latin typeface="Segoe UI Emoji"/>
              </a:rPr>
              <a:t>💥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600" b="1">
                <a:solidFill>
                  <a:srgbClr val="1E4D2B"/>
                </a:solidFill>
                <a:latin typeface="Segoe UI"/>
              </a:rPr>
              <a:t>Impact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75520" y="1600200"/>
            <a:ext cx="1828800" cy="1554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400" b="1">
                <a:solidFill>
                  <a:srgbClr val="1E4D2B"/>
                </a:solidFill>
                <a:latin typeface="Segoe UI"/>
              </a:rPr>
              <a:t>= RISK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3520440"/>
            <a:ext cx="106984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We can't fix everything — so we rank risks and handle the biggest first. Four choices: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" y="4251960"/>
            <a:ext cx="2526029" cy="1783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40080" y="425196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448056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🛠️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9808" y="523951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Mitigate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6384" y="5733288"/>
            <a:ext cx="2233422" cy="2103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Reduce it with controls (MFA, patching).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440429" y="4251960"/>
            <a:ext cx="2526029" cy="1783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440429" y="425196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440429" y="448056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📜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550157" y="523951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Transfer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86733" y="5733288"/>
            <a:ext cx="2233422" cy="2103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Share it — e.g., cyber insurance.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240779" y="4251960"/>
            <a:ext cx="2526029" cy="1783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240779" y="425196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40779" y="448056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0507" y="523951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Avoid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87083" y="5733288"/>
            <a:ext cx="2233422" cy="2103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Don't do the risky thing at all.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041130" y="4251960"/>
            <a:ext cx="2526029" cy="17830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041130" y="4251960"/>
            <a:ext cx="2526029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041130" y="4480560"/>
            <a:ext cx="2526029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👍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50857" y="5239512"/>
            <a:ext cx="230657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Accept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87434" y="5733288"/>
            <a:ext cx="2233422" cy="2103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Knowingly live with a small risk.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39" name="Picture 3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LIKELIHOOD × IMPACT → THE RIGHT RESPONSE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Which Risks Do We Fix First?</a:t>
            </a:r>
          </a:p>
        </p:txBody>
      </p:sp>
      <p:pic>
        <p:nvPicPr>
          <p:cNvPr id="6" name="Picture 5" descr="risk_priority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3043" y="1325880"/>
            <a:ext cx="5985609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We can't fix everything at once — rank by likelihood and impact, then Mitigate / Avoid / Transfer / Accept.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4 · THE CIA TRIAD   ·   ~14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Three Goals Behind Every Security Decision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CONFIDENTIALITY · INTEGRITY · AVAILABILITY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CIA Triad</a:t>
            </a:r>
          </a:p>
        </p:txBody>
      </p:sp>
      <p:sp>
        <p:nvSpPr>
          <p:cNvPr id="6" name="Isosceles Triangle 5"/>
          <p:cNvSpPr/>
          <p:nvPr/>
        </p:nvSpPr>
        <p:spPr>
          <a:xfrm>
            <a:off x="3291840" y="1417320"/>
            <a:ext cx="5577840" cy="4023360"/>
          </a:xfrm>
          <a:prstGeom prst="triangle">
            <a:avLst/>
          </a:prstGeom>
          <a:solidFill>
            <a:srgbClr val="EEF3EA"/>
          </a:solidFill>
          <a:ln w="31750">
            <a:solidFill>
              <a:srgbClr val="1E4D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5623560" y="1188720"/>
            <a:ext cx="914400" cy="914400"/>
          </a:xfrm>
          <a:prstGeom prst="ellipse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623560" y="1188720"/>
            <a:ext cx="9144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1E4D2B"/>
                </a:solidFill>
                <a:latin typeface="Segoe UI"/>
              </a:rPr>
              <a:t>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457200"/>
            <a:ext cx="31089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200"/>
              </a:spcAft>
              <a:buNone/>
            </a:pPr>
            <a:r>
              <a:rPr sz="1800" b="1">
                <a:solidFill>
                  <a:srgbClr val="1E4D2B"/>
                </a:solidFill>
                <a:latin typeface="Segoe UI"/>
              </a:rPr>
              <a:t>Confidentiality</a:t>
            </a:r>
          </a:p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Only the right people can see the data.</a:t>
            </a:r>
          </a:p>
        </p:txBody>
      </p:sp>
      <p:sp>
        <p:nvSpPr>
          <p:cNvPr id="10" name="Oval 9"/>
          <p:cNvSpPr/>
          <p:nvPr/>
        </p:nvSpPr>
        <p:spPr>
          <a:xfrm>
            <a:off x="2880360" y="4892040"/>
            <a:ext cx="914400" cy="914400"/>
          </a:xfrm>
          <a:prstGeom prst="ellipse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80360" y="4892040"/>
            <a:ext cx="9144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1E4D2B"/>
                </a:solidFill>
                <a:latin typeface="Segoe UI"/>
              </a:rPr>
              <a:t>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5029200"/>
            <a:ext cx="23317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800" b="1">
                <a:solidFill>
                  <a:srgbClr val="1E4D2B"/>
                </a:solidFill>
                <a:latin typeface="Segoe UI"/>
              </a:rPr>
              <a:t>Integrity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Data is accurate and untampered.</a:t>
            </a:r>
          </a:p>
        </p:txBody>
      </p:sp>
      <p:sp>
        <p:nvSpPr>
          <p:cNvPr id="13" name="Oval 12"/>
          <p:cNvSpPr/>
          <p:nvPr/>
        </p:nvSpPr>
        <p:spPr>
          <a:xfrm>
            <a:off x="8366760" y="4892040"/>
            <a:ext cx="914400" cy="914400"/>
          </a:xfrm>
          <a:prstGeom prst="ellipse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66760" y="4892040"/>
            <a:ext cx="91440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1E4D2B"/>
                </a:solidFill>
                <a:latin typeface="Segoe UI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72600" y="5029200"/>
            <a:ext cx="233172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200"/>
              </a:spcAft>
              <a:buNone/>
            </a:pPr>
            <a:r>
              <a:rPr sz="1800" b="1">
                <a:solidFill>
                  <a:srgbClr val="1E4D2B"/>
                </a:solidFill>
                <a:latin typeface="Segoe UI"/>
              </a:rPr>
              <a:t>Availability</a:t>
            </a:r>
          </a:p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It's there when you need it.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24</a:t>
            </a:r>
          </a:p>
        </p:txBody>
      </p:sp>
      <p:pic>
        <p:nvPicPr>
          <p:cNvPr id="19" name="Picture 1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 OF THE TRIAD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Confidentiality — Keep Secrets Secret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only authorized people can read sensitive data.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How: encryption, strong access controls, least privilege, good passwords + MFA.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Broken when: data leaks, stolen passwords, an email to the wrong person.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Business example: customer SSNs, salaries, health records, trade secrets.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I OF THE TRIAD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Integrity — Trust the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data and systems are accurate and have not been altered.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How: hashing/checksums, change controls, digital signatures, audit logs.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Broken when: a hacker edits bank balances, grades, or shipping addresses.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If you can't trust the data, you can't trust any decision made from 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A OF THE TRIAD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Availability — There When You Need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systems and data are accessible to the right people on time.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How: backups, redundancy, failover, DDoS protection, capacity planning.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Broken when: ransomware locks files or a DDoS attack knocks a site offline.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A hospital that can't reach patient records is a safety emergency, not just 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✋  QUICK POLL  ·  5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Which leg of the CIA triad broke?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Hold up 1 finger for C, 2 for I, 3 for A. Some scenarios break more than one!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student secretly changes a grade in the school system.  → I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10 million email + password pairs are leaked online.  → C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A DDoS attack takes an airline's booking site down all day.  → 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Ransomware steals a copy of files, then encrypts the originals.  → C + A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5 · REAL HEADLINES   ·   ~12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Famous Breaches &amp; What They Cost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PART 1 · COURSE OVERVIEW &amp; EXPECTATIONS   ·   ~18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Welcome to CIS 350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CASE STUDY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 Headlines, Real Costs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1E4D2B"/>
                </a:solidFill>
                <a:latin typeface="Segoe UI Emoji"/>
              </a:rPr>
              <a:t>🏦  Equifax  (2017)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240280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2240280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What happened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2240280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74720" y="2240280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Attackers exploited one unpatched web vulnerability that IT missed.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172968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172968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Impact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46120" y="3172968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74720" y="3172968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≈147 million people's personal data exposed; settlement up to ~$700M.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105656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105656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CIA broken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46120" y="4105656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4720" y="4105656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Confidentiality (huge personal-data exposure).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038344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5038344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Lesson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246120" y="5038344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474720" y="5038344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Patch known weaknesses fast — 'boring' basics prevent disasters.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30</a:t>
            </a:r>
          </a:p>
        </p:txBody>
      </p:sp>
      <p:pic>
        <p:nvPicPr>
          <p:cNvPr id="26" name="Picture 25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CASE STUDY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 Headlines, Real Costs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1E4D2B"/>
                </a:solidFill>
                <a:latin typeface="Segoe UI Emoji"/>
              </a:rPr>
              <a:t>⛽  Colonial Pipeline  (2021)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240280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2240280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What happened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2240280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74720" y="2240280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Ransomware hit the largest U.S. fuel pipeline; one leaked password was enough.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172968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172968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Impact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46120" y="3172968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74720" y="3172968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Pipeline shut down; East-Coast fuel shortages; ~$4.4M ransom paid.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105656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105656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CIA broken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46120" y="4105656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4720" y="4105656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Availability (operations halted) + Confidentiality.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038344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5038344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Lesson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246120" y="5038344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474720" y="5038344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MFA and segmentation matter; downtime can dwarf the ransom.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31</a:t>
            </a:r>
          </a:p>
        </p:txBody>
      </p:sp>
      <p:pic>
        <p:nvPicPr>
          <p:cNvPr id="26" name="Picture 25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CASE STUDY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Real Headlines, Real Costs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1088136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1E4D2B"/>
                </a:solidFill>
                <a:latin typeface="Segoe UI Emoji"/>
              </a:rPr>
              <a:t>💻  WannaCry  (2017)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2240280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77240" y="2240280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What happened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2240280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474720" y="2240280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Ransomware worm spread worldwide through an unpatched Windows flaw.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172968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3172968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Impact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46120" y="3172968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474720" y="3172968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~200,000 computers in 150 countries; hospitals diverted patients.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4105656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4105656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CIA broken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46120" y="4105656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474720" y="4105656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Availability (systems locked) + Integrity.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40080" y="5038344"/>
            <a:ext cx="2468880" cy="841248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5038344"/>
            <a:ext cx="2194560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Lesson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246120" y="5038344"/>
            <a:ext cx="8321040" cy="841248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474720" y="5038344"/>
            <a:ext cx="7955279" cy="8412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0">
                <a:solidFill>
                  <a:srgbClr val="1C241E"/>
                </a:solidFill>
                <a:latin typeface="Segoe UI"/>
              </a:rPr>
              <a:t>Updates and offline backups are frontline defenses.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32</a:t>
            </a:r>
          </a:p>
        </p:txBody>
      </p:sp>
      <p:pic>
        <p:nvPicPr>
          <p:cNvPr id="26" name="Picture 25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WHY LEADERSHIP NOW CARES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Cost Keeps Climbing</a:t>
            </a:r>
          </a:p>
        </p:txBody>
      </p:sp>
      <p:pic>
        <p:nvPicPr>
          <p:cNvPr id="6" name="Picture 5" descr="breach_cost_tre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913" y="1325880"/>
            <a:ext cx="5967868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The global average cost of a data breach has risen toward ~$4.88M (IBM). Security is now a business issue.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33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PATTERN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Do These Breaches Have in Common?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Rarely 'genius' hacking — usually a missed patch, weak password, or a click.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Roughly 2 in 3 breaches involve a human element (Verizon DBIR).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basics — patching, MFA, backups, training — stop most attacks.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Technology is only half the story. People are the other half.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Wednesday: the full attack landscape and why people are the #1 target.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📋  IN-CLASS TASK  ·  12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Build a One-Page Risk Register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"Ram's Threads" is a student-run online T-shirt shop: it stores customer names, addresses, and saved card info, keeps its designs in a shared Google Drive, and runs the whole store on one laptop at the founder's apartment. In pairs, build a mini risk register using today's vocabulary.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List 3 ASSETS the shop must protect (data, systems, money, or reputation).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For each asset, name one realistic THREAT and the VULNERABILITY it would exploit.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Mark which CIA leg(s) each risk threatens; rate its Likelihood and Impact (Low/High).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Place each on the likelihood–impact grid, then pick a response: Mitigate / Transfer / Avoid / Accept + a control.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Deliverable: a 3-row table — Asset | Threat | Vulnerability | CIA | Likelihood×Impact | Response + control.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35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Security manages risk = threat × vulnerability × impact, to protect assets.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 CIA triad — Confidentiality, Integrity, Availability — frames every decision.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Breaches are common and costly, and usually involve people, not just code.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AI now powers both attackers and defenders — that's why this course exists.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YOUR FIRST LAB - WE PROVIDE THE CODE, YOU RUN IT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Sneak Peek: Lab 1 in Colab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554480"/>
            <a:ext cx="10927080" cy="2715768"/>
          </a:xfrm>
          <a:prstGeom prst="roundRect">
            <a:avLst/>
          </a:prstGeom>
          <a:solidFill>
            <a:srgbClr val="122017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664207"/>
            <a:ext cx="10515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50" b="1">
                <a:solidFill>
                  <a:srgbClr val="C8C372"/>
                </a:solidFill>
                <a:latin typeface="Consolas"/>
              </a:rPr>
              <a:t>Python  ·  Google Colab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011680"/>
            <a:ext cx="10424160" cy="21671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import pandas as pd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C8C372"/>
                </a:solidFill>
                <a:latin typeface="Consolas"/>
              </a:rPr>
              <a:t># a sample of leaked passwords (one per line)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pw = pd.Series(open('leaked_passwords.txt').read().split())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pw.value_counts().head(10)        # the 10 most common passwords</a:t>
            </a:r>
          </a:p>
          <a:p>
            <a:pPr algn="l">
              <a:lnSpc>
                <a:spcPct val="100000"/>
              </a:lnSpc>
              <a:spcAft>
                <a:spcPts val="200"/>
              </a:spcAft>
              <a:buNone/>
            </a:pPr>
            <a:r>
              <a:rPr sz="1300" b="0">
                <a:solidFill>
                  <a:srgbClr val="ECF3EC"/>
                </a:solidFill>
                <a:latin typeface="Consolas"/>
              </a:rPr>
              <a:t>(pw.str.len() &lt; 8).mean() * 100   # % shorter than 8 characters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407408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5C6B5E"/>
                </a:solidFill>
                <a:latin typeface="Segoe UI"/>
              </a:rPr>
              <a:t>No coding experience needed - Lab 1 walks you through every line.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37</a:t>
            </a:r>
          </a:p>
        </p:txBody>
      </p:sp>
      <p:pic>
        <p:nvPicPr>
          <p:cNvPr id="13" name="Picture 12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MOST COMMON (WORST) PASSWORDS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Lab 1 Reveals</a:t>
            </a:r>
          </a:p>
        </p:txBody>
      </p:sp>
      <p:pic>
        <p:nvPicPr>
          <p:cNvPr id="6" name="Picture 5" descr="weak_passwor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787" y="1325880"/>
            <a:ext cx="6974121" cy="42976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5897880"/>
            <a:ext cx="1092708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10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1C241E"/>
                </a:solidFill>
                <a:latin typeface="Segoe UI"/>
              </a:rPr>
              <a:t>People reuse a tiny set of weak passwords - which is why credential attacks work. You'll find these in Lab 1.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38</a:t>
            </a:r>
          </a:p>
        </p:txBody>
      </p:sp>
      <p:pic>
        <p:nvPicPr>
          <p:cNvPr id="11" name="Picture 10" descr="csu-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LOOKING AHEAD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Before Wednesday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💻 Start Lab 1 — 'Hello, Colab' (released today; no coding experience needed).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📝 Quiz 1 is Wednesday, online via Canvas — covers today's basics.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📖 Read Handout 1: Cybersecurity Fundamentals.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🔐 Reminder: quizzes, labs &amp; exams are online; exams use LockDown Browser.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39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WELCOME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Your Instructor &amp; How to Reach 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Ramadan Abdunabi, Ph.D. — Senior Clinical Professor, Computer Information Systems.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Office: 017 Rockwell Hall.   Email: ramadan.abdunabi@colostate.edu.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Email is the best way to reach me — I reply within 2 business days.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Office hours and the full schedule live on the course website and Canvas.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Use Canvas messages for quick logistics; check announcements regularly.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Course website: abdunabi-cis350-ai-cybersecurity-course.pages.dev  ·  All work submitted in Canvas.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BF8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640080" y="502920"/>
            <a:ext cx="3931920" cy="54864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02920"/>
            <a:ext cx="39319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 Emoji"/>
              </a:rPr>
              <a:t>🎟️  EXIT TICKET  ·  2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280160"/>
            <a:ext cx="10881360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900" b="1">
                <a:solidFill>
                  <a:srgbClr val="1E4D2B"/>
                </a:solidFill>
                <a:latin typeface="Segoe UI"/>
              </a:rPr>
              <a:t>One minute before you 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240280"/>
            <a:ext cx="1088136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Aft>
                <a:spcPts val="600"/>
              </a:spcAft>
              <a:buNone/>
            </a:pPr>
            <a:r>
              <a:rPr sz="2000" b="0">
                <a:solidFill>
                  <a:srgbClr val="1C241E"/>
                </a:solidFill>
                <a:latin typeface="Segoe UI"/>
              </a:rPr>
              <a:t>On a notecard or in the Canvas exit-ticket quiz, answer briefly: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611880"/>
            <a:ext cx="10515600" cy="2560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Name one asset in your own life and one threat to it.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Which leg of the CIA triad feels most important to you, and why?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1800" b="0">
                <a:solidFill>
                  <a:srgbClr val="1C241E"/>
                </a:solidFill>
                <a:latin typeface="Segoe UI"/>
              </a:rPr>
              <a:t>What's one thing you're still unsure about? (I'll address it Wednesday.)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40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THE BIG PICTURE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This Course Is — and Isn't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practical, intuition-first tour of AI for cybersecurity in business.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 heavy math and no prior coding required — every lab gives you starter code.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You'll learn by doing: build spam filters, fraud and anomaly detectors, and more.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Not a programming course — it's about thinking clearly about risk and AI.</a:t>
            </a:r>
          </a:p>
          <a:p>
            <a:pPr lvl="1" algn="l" indent="-256032" marL="256032">
              <a:lnSpc>
                <a:spcPct val="105000"/>
              </a:lnSpc>
              <a:spcAft>
                <a:spcPts val="600"/>
              </a:spcAft>
              <a:buClr>
                <a:srgbClr val="2C6E3F"/>
              </a:buClr>
              <a:buFont typeface="Segoe UI"/>
              <a:buChar char="▸"/>
            </a:pPr>
            <a:r>
              <a:rPr sz="1700" b="0">
                <a:solidFill>
                  <a:srgbClr val="5C6B5E"/>
                </a:solidFill>
                <a:latin typeface="Segoe UI"/>
              </a:rPr>
              <a:t>Not about memorizing tools — it's about ideas you can use in any business role.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WEEK 1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why cybersecurity matters to modern businesses.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Define confidentiality, integrity, and availability (the CIA triad).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Identify common threats, vulnerabilities, and attack types.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the role of human behavior in security incidents.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21" name="Picture 20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FIVE WAYS YOU'LL LEARN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the Course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980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Lectures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6384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Mon &amp; Wed, interactive, real examples — not just slides.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80359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88035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88035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008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Labs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26663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12 guided Python labs in Google Colab. 35% of grade.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120640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120640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20640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30368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Quizzes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66944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12 short online quizzes on Canvas. 25% of grade.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360919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736091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6091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7064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Exams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07223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4 non-cumulative exams, online. 40% of grade.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601199" y="1417320"/>
            <a:ext cx="1965960" cy="36576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9601199" y="1417320"/>
            <a:ext cx="1965960" cy="118872"/>
          </a:xfrm>
          <a:prstGeom prst="round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601199" y="1645920"/>
            <a:ext cx="1965960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800" b="0">
                <a:solidFill>
                  <a:srgbClr val="1E4D2B"/>
                </a:solidFill>
                <a:latin typeface="Segoe UI Emoji"/>
              </a:rPr>
              <a:t>🚩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710927" y="2404872"/>
            <a:ext cx="1746504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E4D2B"/>
                </a:solidFill>
                <a:latin typeface="Segoe UI"/>
              </a:rPr>
              <a:t>CTF &amp; Tabletop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747503" y="2898648"/>
            <a:ext cx="1673351" cy="20848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4000"/>
              </a:lnSpc>
              <a:spcAft>
                <a:spcPts val="600"/>
              </a:spcAft>
              <a:buNone/>
            </a:pPr>
            <a:r>
              <a:rPr sz="1200" b="0">
                <a:solidFill>
                  <a:srgbClr val="5C6B5E"/>
                </a:solidFill>
                <a:latin typeface="Segoe UI"/>
              </a:rPr>
              <a:t>Hands-on Capture-the-Flag + an incident exercise.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34" name="Picture 3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100% TOTAL — NO SINGLE THING CAN SINK YOU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You're Graded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188720" y="3108960"/>
            <a:ext cx="2377440" cy="228600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188720" y="2560320"/>
            <a:ext cx="23774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1E4D2B"/>
                </a:solidFill>
                <a:latin typeface="Segoe UI"/>
              </a:rPr>
              <a:t>25%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5486400"/>
            <a:ext cx="237744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C241E"/>
                </a:solidFill>
                <a:latin typeface="Segoe UI Emoji"/>
              </a:rPr>
              <a:t>🗂️ Quizzes (12)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2194560"/>
            <a:ext cx="2377440" cy="320040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80560" y="1645920"/>
            <a:ext cx="23774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1E4D2B"/>
                </a:solidFill>
                <a:latin typeface="Segoe UI"/>
              </a:rPr>
              <a:t>35%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80560" y="5486400"/>
            <a:ext cx="237744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C241E"/>
                </a:solidFill>
                <a:latin typeface="Segoe UI Emoji"/>
              </a:rPr>
              <a:t>💻 Labs (12)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772400" y="1737360"/>
            <a:ext cx="2377440" cy="3657600"/>
          </a:xfrm>
          <a:prstGeom prst="round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0" y="1188720"/>
            <a:ext cx="237744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1E4D2B"/>
                </a:solidFill>
                <a:latin typeface="Segoe UI"/>
              </a:rPr>
              <a:t>40%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0" y="5486400"/>
            <a:ext cx="2377440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1500" b="1">
                <a:solidFill>
                  <a:srgbClr val="1C241E"/>
                </a:solidFill>
                <a:latin typeface="Segoe UI Emoji"/>
              </a:rPr>
              <a:t>🧪 Exams (4)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63840" y="1554480"/>
            <a:ext cx="3657600" cy="3200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800"/>
              </a:spcAft>
              <a:buNone/>
            </a:pPr>
            <a:r>
              <a:rPr sz="1700" b="1">
                <a:solidFill>
                  <a:srgbClr val="1E4D2B"/>
                </a:solidFill>
                <a:latin typeface="Segoe UI"/>
              </a:rPr>
              <a:t>Steady effort wins:</a:t>
            </a:r>
          </a:p>
          <a:p>
            <a:pPr algn="l" indent="-256032" marL="256032">
              <a:lnSpc>
                <a:spcPct val="105000"/>
              </a:lnSpc>
              <a:spcAft>
                <a:spcPts val="800"/>
              </a:spcAft>
              <a:buClr>
                <a:srgbClr val="2C6E3F"/>
              </a:buClr>
              <a:buFont typeface="Segoe UI"/>
              <a:buChar char="▸"/>
            </a:pPr>
            <a:r>
              <a:rPr sz="1450" b="0">
                <a:solidFill>
                  <a:srgbClr val="1C241E"/>
                </a:solidFill>
                <a:latin typeface="Segoe UI"/>
              </a:rPr>
              <a:t>Weekly quizzes keep you current.</a:t>
            </a:r>
          </a:p>
          <a:p>
            <a:pPr algn="l" indent="-256032" marL="256032">
              <a:lnSpc>
                <a:spcPct val="105000"/>
              </a:lnSpc>
              <a:spcAft>
                <a:spcPts val="800"/>
              </a:spcAft>
              <a:buClr>
                <a:srgbClr val="2C6E3F"/>
              </a:buClr>
              <a:buFont typeface="Segoe UI"/>
              <a:buChar char="▸"/>
            </a:pPr>
            <a:r>
              <a:rPr sz="1450" b="0">
                <a:solidFill>
                  <a:srgbClr val="1C241E"/>
                </a:solidFill>
                <a:latin typeface="Segoe UI"/>
              </a:rPr>
              <a:t>Labs build a real portfolio.</a:t>
            </a:r>
          </a:p>
          <a:p>
            <a:pPr algn="l" indent="-256032" marL="256032">
              <a:lnSpc>
                <a:spcPct val="105000"/>
              </a:lnSpc>
              <a:spcAft>
                <a:spcPts val="800"/>
              </a:spcAft>
              <a:buClr>
                <a:srgbClr val="2C6E3F"/>
              </a:buClr>
              <a:buFont typeface="Segoe UI"/>
              <a:buChar char="▸"/>
            </a:pPr>
            <a:r>
              <a:rPr sz="1450" b="0">
                <a:solidFill>
                  <a:srgbClr val="1C241E"/>
                </a:solidFill>
                <a:latin typeface="Segoe UI"/>
              </a:rPr>
              <a:t>Exams are non-cumulative (4 weeks each).</a:t>
            </a:r>
          </a:p>
          <a:p>
            <a:pPr algn="l" indent="-256032" marL="256032">
              <a:lnSpc>
                <a:spcPct val="105000"/>
              </a:lnSpc>
              <a:spcAft>
                <a:spcPts val="800"/>
              </a:spcAft>
              <a:buClr>
                <a:srgbClr val="2C6E3F"/>
              </a:buClr>
              <a:buFont typeface="Segoe UI"/>
              <a:buChar char="▸"/>
            </a:pPr>
            <a:r>
              <a:rPr sz="1450" b="0">
                <a:solidFill>
                  <a:srgbClr val="1C241E"/>
                </a:solidFill>
                <a:latin typeface="Segoe UI"/>
              </a:rPr>
              <a:t>Lowest stress, highest learning.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9" name="Picture 18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READ THE SYLLABUS — HERE ARE THE HIGHLIGHTS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Expectations &amp; Key Policies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✅ What I expect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Attend and participate — quizzes are on Wednesdays.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Submit on time. Late labs: −10%/day up to 48 hours.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Do your own work; cite collaboration when allowed.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Ask early — questions are welcome, not a weakness.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🤖 Generative-AI policy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Labs &amp; quizzes: AI tools are NOT permitted — your work must be your own.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Readings/research: AI is OK to explore, but disclose it and stay responsible.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When unsure whether AI is allowed, ask before you use it.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We study AI — using it honestly is part of the lesson.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Week 1 ·  Monday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