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4572000"/>
            <a:ext cx="12191695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su-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640080"/>
            <a:ext cx="1371600" cy="1371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5800" y="2286000"/>
            <a:ext cx="10789920" cy="2286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1">
                <a:solidFill>
                  <a:srgbClr val="C8C372"/>
                </a:solidFill>
                <a:latin typeface="Segoe UI"/>
              </a:rPr>
              <a:t>Week 13 (Activity)  ·  ACTIVITY  ·  75 MINUTES</a:t>
            </a:r>
          </a:p>
          <a:p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4000" b="1">
                <a:solidFill>
                  <a:srgbClr val="FFFFFF"/>
                </a:solidFill>
                <a:latin typeface="Segoe UI"/>
              </a:rPr>
              <a:t>Membership Inference Attack</a:t>
            </a:r>
          </a:p>
          <a:p>
            <a:pPr algn="l">
              <a:lnSpc>
                <a:spcPct val="105000"/>
              </a:lnSpc>
              <a:spcAft>
                <a:spcPts val="0"/>
              </a:spcAft>
              <a:buNone/>
            </a:pPr>
            <a:r>
              <a:rPr sz="2200" b="0">
                <a:solidFill>
                  <a:srgbClr val="E7F1E8"/>
                </a:solidFill>
                <a:latin typeface="Segoe UI"/>
              </a:rPr>
              <a:t>CTFd Capture-the-Flag Challenge (Hard)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4846320"/>
            <a:ext cx="1078992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"/>
              </a:rPr>
              <a:t>CIS 350: AI for Cybersecurity — Smart Defense for the Digital Business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CFE0D3"/>
                </a:solidFill>
                <a:latin typeface="Segoe UI"/>
              </a:rPr>
              <a:t>Dr. Ramadan Abdunabi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ACTIVITY   ·   ~22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Your Tasks (Task 1 -&gt; Task 3)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Task 1: Measure the Confidence Gap (easiest)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Goal: show the model behaves differently on training vs new data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Take a batch of known TRAINING records and a batch of known TEST records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Ask the model for its confidence on each and average the two groups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HINT: use the starter predict_proba function; compare the average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confidence of the training group vs the test group. The training group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should be noticeably higher. Record both numbers on your worksheet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11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Task 2: Build the Attack and Capture the Flag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Goal: turn the confidence gap into a yes/no membership decision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Pick a confidence THRESHOLD: above it -&gt; guess 'in training', below -&gt; 'not in'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Run your rule over the labeled check set and compute attack accuracy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HINT: sweep a few threshold values and keep the one with the best accuracy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When your attack accuracy clears the target, the notebook prints the FLAG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Paste the flag into CTFd to score the capture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12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Task 3: Defend with Differential Privacy (hardest)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Goal: retrain WITH differential privacy so your own attack stops working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starter provides train_with_dp(epsilon) - retrain at different epsilons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Re-run your Task 2 attack against each DP model and record two numbers: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attack accuracy AND model accuracy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HINT: start at epsilon=0.1 (attack should collapse toward a coin flip, but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model accuracy drops too), then try epsilon=8 (model accuracy returns, but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attack starts working again). Find an epsilon that balances both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13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You Know You Got the Flag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Task 1 done: your training-group confidence is clearly higher than test-group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Task 2 done: attack accuracy beats the target and the notebook prints a flag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Flag format: flag{...} - copy the whole string, braces included, into CTFd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Task 3 done: at low epsilon your attack accuracy falls near 50 percent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(a coin flip) AND you can state the accuracy cost you paid to get there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Submit the notebook showing all three tasks and your recorded numbers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14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Ethics and Sandbox Reminder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This is an educational SANDBOX with data and models we authorize you to attack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Only ever attack systems you have explicit permission to test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Membership inference against real people's data is a privacy violation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Why we teach the attack: you cannot defend what you do not understand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Auditors and engineers run these tests to PROVE a model is safe to deploy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Use this skill to protect people, never to expose them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15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Connect to This Week's Lecture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This week's topic: Privacy and Differential Privacy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Lecture defined privacy formally and introduced the epsilon privacy budget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This challenge makes those ideas concrete: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- The 'confidence gap' is exactly the leakage a privacy definition worries about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- Epsilon is the budget you spend to shrink that gap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- The privacy-utility trade-off from lecture becomes a number you can see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You are living the definition, not just reading it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16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Connect to Lab 11: Privacy (DP)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Lab 11 showed the two ends of the epsilon dial with real numbers: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epsilon = 0.1 -&gt; near-random predictions (strong privacy, almost no utility)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epsilon = 8   -&gt; near-baseline accuracy (good utility, weak privacy)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In Task 3 you attack DP models trained at those SAME epsilon values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You will confirm Lab 11's lesson from the attacker's side: at epsilon=0.1 the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attack collapses; at epsilon=8 it works again. Document what an epsilon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guarantee actually means for a user whose record is in the data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17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This Activity Is Graded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Completion (8 pts): all three tasks attempted; notebook submitted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Technical execution (7 pts): the attack works and DP defense produces expected result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Understanding (5 pts): reflection explains WHY it works and the DEFENSE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Total: 20 points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18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to Submit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1. Finish all three tasks in your Colab notebook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2. Submit the captured flag in CTFd (flag{...} format)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3. Download the notebook as .ipynb (File -&gt; Download)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4. Answer the reflection questions in the PDF worksheet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5. Submit the notebook and the completed worksheet on Canvas by [DUE DATE]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19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THIS WEEK'S LEARNING OBJECTIVES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What You'll Be Able to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1463040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37360" y="1463040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Explain what a membership inference attack is in plain language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2670048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68680" y="2670048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37360" y="2670048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Run a membership-inference check against a trained model in Colab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0080" y="3877056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68680" y="3877056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37360" y="3877056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Explain WHY models leak whether a record was in their training set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" y="5084064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68680" y="5084064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37360" y="5084064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Use differential privacy and the epsilon budget to defend the model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40080" y="6291072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68680" y="6291072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737360" y="6291072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Describe the privacy-utility trade-off you observe as you tune epsilon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</a:t>
            </a:r>
          </a:p>
        </p:txBody>
      </p:sp>
      <p:pic>
        <p:nvPicPr>
          <p:cNvPr id="24" name="Picture 23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8813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3200" b="1">
                <a:solidFill>
                  <a:srgbClr val="FFFFFF"/>
                </a:solidFill>
                <a:latin typeface="Segoe UI"/>
              </a:rPr>
              <a:t>Key Takeaways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207008"/>
            <a:ext cx="822960" cy="914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40080" y="1554480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68680" y="1554480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45920" y="1554480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Models leak membership because they are more confident on data they memorized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2633472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68680" y="2633472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45920" y="2633472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A membership inference attack turns that confidence gap into a yes/no answer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3712463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68680" y="3712463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45920" y="3712463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Differential privacy adds noise; epsilon is the budget trading privacy for utility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" y="4791455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68680" y="4791455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45920" y="4791455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DP reduces but does not perfectly guarantee that membership stays hidden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ACTIVITY   ·   ~3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The Challenge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The Scenario: Was Alice in the Data?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 hospital trained an AI model to predict a health outcome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hospital says: 'Do not worry, the model never shares raw patient records'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You are a privacy auditor with only query access to the model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Your mission: prove you can tell whether one specific patient's record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was used to TRAIN the model - without ever seeing the raw data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Capture the flag by making the attack work, then defend against it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Leaking 'who was in the data' can itself reveal a private fact (e.g., that Alice is a patient).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4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What Is a Membership Inference Attack?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Goal: decide if ONE specific record was in the model's training set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You are not stealing the record - you already have it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You are learning a yes/no fact: 'was this record used for training?'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Analogy: a chef tastes a dish and asks 'did I cook with THIS exact tomato?'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 normal chef cannot tell. But a chef who obsessively memorized every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ingredient CAN tell - and that memory is the leak we exploit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5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Why Do Models Leak Membership?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Models learn by adjusting to the examples they see during training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They tend to MEMORIZE parts of the training data, not just general patterns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Result: the model is MORE CONFIDENT on data it trained on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Training record  -&gt; very high confidence, very low loss (it has 'seen' it)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Brand-new record -&gt; lower, more uncertain confidence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attack: measure the model's confidence and use the GAP to guess membership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6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The Defense: Differential Privacy (DP)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DP adds carefully calibrated NOISE during training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Noise blurs the influence of any single record on the final model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If one person's data barely changes the model, membership is hard to detect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privacy budget is a number called epsilon (the Greek letter e)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Small epsilon = lots of noise = strong privacy (record is well hidden)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Large epsilon = little noise  = weak privacy (record still leaks)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7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The Privacy-Utility Trade-Off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Noise protects privacy but also HURTS accuracy - you cannot get both for free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Epsilon is the dial that trades one for the other: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epsilon = 0.1 -&gt; heavy noise -&gt; strong privacy, but near-random predictions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epsilon = 8   -&gt; light noise -&gt; near-baseline accuracy, but weak privacy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Key honesty point: DP REDUCES membership leakage - it does not perfectly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guarantee that membership is hidden. It shrinks the confidence gap, not erases it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8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to Set Up (Google Colab)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1. Open the CTFd challenge 'Membership Inference' on the course server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2. Click the Colab starter notebook link inside the challenge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3. Run the top cell - it trains a small model and gives you a query function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Starter code pattern you will use: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conf = model.predict_proba(record)   # model's confidence on a record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# high conf on a training record vs a test record = the leak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Resources: CTFd course server (ctfd.io) plus NIST Privacy Engineering guidance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(nvlpubs.nist.gov/nistpubs/Legacy/SP/nistspecialpublication800-188.pdf)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9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