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572000"/>
            <a:ext cx="12191695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csu-whi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640080"/>
            <a:ext cx="1371600" cy="137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286000"/>
            <a:ext cx="10789920" cy="22860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1">
                <a:solidFill>
                  <a:srgbClr val="C8C372"/>
                </a:solidFill>
                <a:latin typeface="Segoe UI"/>
              </a:rPr>
              <a:t>Week 10 (Activity)  ·  ACTIVITY  ·  75 MINUTES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4000" b="1">
                <a:solidFill>
                  <a:srgbClr val="FFFFFF"/>
                </a:solidFill>
                <a:latin typeface="Segoe UI"/>
              </a:rPr>
              <a:t>Craft Adversarial Examples to Fool a Classifier</a:t>
            </a:r>
          </a:p>
          <a:p>
            <a:pPr algn="l">
              <a:lnSpc>
                <a:spcPct val="105000"/>
              </a:lnSpc>
              <a:spcAft>
                <a:spcPts val="0"/>
              </a:spcAft>
              <a:buNone/>
            </a:pPr>
            <a:r>
              <a:rPr sz="2200" b="0">
                <a:solidFill>
                  <a:srgbClr val="E7F1E8"/>
                </a:solidFill>
                <a:latin typeface="Segoe UI"/>
              </a:rPr>
              <a:t>CTFd Capture-the-Flag Challenge (Hard)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846320"/>
            <a:ext cx="10789920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500" b="1">
                <a:solidFill>
                  <a:srgbClr val="FFFFFF"/>
                </a:solidFill>
                <a:latin typeface="Segoe UI"/>
              </a:rPr>
              <a:t>CIS 350: AI for Cybersecurity — Smart Defense for the Digital Business</a:t>
            </a:r>
          </a:p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300" b="0">
                <a:solidFill>
                  <a:srgbClr val="CFE0D3"/>
                </a:solidFill>
                <a:latin typeface="Segoe UI"/>
              </a:rPr>
              <a:t>Dr. Ramadan Abdunabi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NO DEFENSE IS A FULL GUARANTEE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Defenses Exist?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EEF3EA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14400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Defense ideas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268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Adversarial training: train the model on attack examples so it learns to resist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Input preprocessing: blur, compress, or de-noise the image before predicting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Ensembles: ask several different models and take a vote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63640" y="1463040"/>
            <a:ext cx="5285232" cy="4526280"/>
          </a:xfrm>
          <a:prstGeom prst="roundRect">
            <a:avLst>
              <a:gd name="adj" fmla="val 5000"/>
            </a:avLst>
          </a:prstGeom>
          <a:solidFill>
            <a:srgbClr val="FBF8E9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37959" y="1691640"/>
            <a:ext cx="475488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900" b="1">
                <a:solidFill>
                  <a:srgbClr val="1E4D2B"/>
                </a:solidFill>
                <a:latin typeface="Segoe UI Emoji"/>
              </a:rPr>
              <a:t>The catch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56248" y="2377440"/>
            <a:ext cx="4709160" cy="3474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Adversarial training: slower, and new stronger attacks still get through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Preprocessing: attackers adapt their noise to survive it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Ensembles: one clever attack can fool several models at once</a:t>
            </a:r>
          </a:p>
          <a:p>
            <a:pPr algn="l" indent="-256032" marL="256032">
              <a:lnSpc>
                <a:spcPct val="105000"/>
              </a:lnSpc>
              <a:spcAft>
                <a:spcPts val="900"/>
              </a:spcAft>
              <a:buClr>
                <a:srgbClr val="2C6E3F"/>
              </a:buClr>
              <a:buFont typeface="Segoe UI"/>
              <a:buChar char="▸"/>
            </a:pPr>
            <a:r>
              <a:rPr sz="1550" b="0">
                <a:solidFill>
                  <a:srgbClr val="1C241E"/>
                </a:solidFill>
                <a:latin typeface="Segoe UI"/>
              </a:rPr>
              <a:t>It is an arms race, not a cure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10</a:t>
            </a:r>
          </a:p>
        </p:txBody>
      </p:sp>
      <p:pic>
        <p:nvPicPr>
          <p:cNvPr id="15" name="Picture 14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How to Set Up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Setting Up in Google Colab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Open the CTFd course server: ctfd.io (link posted on Canvas)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Read the 'Adversarial Examples' challenge and download the starter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Open the notebook in Google Colab (no install needed)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Run the top cells: they load a trained digit model and one test image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5. Reference: NIST Adversarial ML guidance at csrc.nist.gov/publications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Starter pattern: adv_image = image + eps * sign(gradient)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Resource: CTFd course server (ctfd.io) plus NIST Adversarial ML guidance (csrc.nist.gov/publications)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12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~15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Your Tasks (Progressive)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1 (Warm-Up): Add Noise and Watch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see the trade-off with your own eyes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Add random-strength noise at eps = 1.0, 2.0, 3.0, 4.0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For each eps, record the predicted digit AND the confidence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Note when the image starts to look visibly changed to you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reuse the starter line adv_image = image + eps * sign(gradient),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then call model.predict(adv_image). Do NOT solve it fully yet.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14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2 (Core): Find the Smallest Flip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find the SMALLEST eps that flips the prediction to a wrong digit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Sweep eps in small steps (for example 0.5 increments)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Stop at the first eps where the predicted digit changes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8 hint: the flip tends to happen around eps = 3.5 - search near there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loop eps from small to large; break when predicted label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no longer equals the original label. Report that eps.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15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Task 3 (Hard): Beat the Confidence Alarm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Goal: craft a wrong prediction that the 'confidence &gt; 0.9' detector misses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Increase eps beyond the flip point until confidence in the WRONG label &gt; 0.9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Confirm the detector would let it through (high confidence, wrong answer)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string the notebook prints when you succeed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Hint: keep raising eps past the Task 2 value and watch the wrong-label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confidence climb. The flag unlocks when wrong-label confidence passes 0.9.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Success Criteria: How You Know You Got 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1: a table of eps vs predicted digit vs confidence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2: the single smallest eps that flips the prediction (near 3.5)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Task 3: a high-confidence wrong prediction and the printed flag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Flag format: CIS350{...} - paste the exact flag into CTFd to score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If CTFd marks the flag correct, your exploit worked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Ethics and Sandbox Reminder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are attacking a model you were explicitly given permission to test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is an isolated educational sandbox - no real bank, no real data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Only ever probe systems you are authorized to test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Adversarial techniques against production AI without consent are illegal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goal here is to understand the risk so you can DEFEND against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Rule of thumb: no authorization, no attack. Learn the attack to build the defense.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18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This Week's Lecture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week's topic: Adversarial ML and Robustness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Adversarial example -&gt; the tiny perturbation you crafted in Task 1-2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Evasion attack -&gt; fooling the model at prediction time (exactly this challenge)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Robustness evaluation -&gt; Task 2's 'smallest eps to flip' is a robustness metric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Defenses -&gt; the arms race you saw in Task 3 and the defenses slide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 just lived the lecture: a confident model is not a robust model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19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200"/>
              </a:spcAft>
              <a:buNone/>
            </a:pPr>
            <a:r>
              <a:rPr sz="1200" b="1">
                <a:solidFill>
                  <a:srgbClr val="C8C372"/>
                </a:solidFill>
                <a:latin typeface="Segoe UI"/>
              </a:rPr>
              <a:t>THIS WEEK'S LEARNING OBJECTIVES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You'll Be Able to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0080" y="1463040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68680" y="1463040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463040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Explain what an adversarial example is in plain business language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" y="2670048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680" y="2670048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670048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Craft a small perturbation that flips a classifier's prediction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0080" y="3877056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68680" y="3877056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877056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Measure the trade-off between attack strength and visibility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40080" y="5084064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68680" y="5084064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5084064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Show why a confidence-based detector can be fooled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6291072"/>
            <a:ext cx="10927080" cy="1078992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DDE5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68680" y="6291072"/>
            <a:ext cx="77724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3000" b="1">
                <a:solidFill>
                  <a:srgbClr val="C8C372"/>
                </a:solidFill>
                <a:latin typeface="Segoe UI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737360" y="6291072"/>
            <a:ext cx="9601200" cy="10789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700" b="0">
                <a:solidFill>
                  <a:srgbClr val="1C241E"/>
                </a:solidFill>
                <a:latin typeface="Segoe UI"/>
              </a:rPr>
              <a:t>Describe real defenses and why none give a full guarantee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</a:t>
            </a:r>
          </a:p>
        </p:txBody>
      </p:sp>
      <p:pic>
        <p:nvPicPr>
          <p:cNvPr id="24" name="Picture 23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Connecting to Lab 8: Adversarial Examples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Lab 8 perturbs a digit-recognition model with increasing noise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small perturbation around eps = 3.5 flips the prediction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As epsilon grows, confidence-degradation detection eventually FAILS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That failure is the arms race: bigger eps -&gt; confident, wrong, undetected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activity is the capstone: you weaponize the exact behavior Lab 8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measured, then explain the defense the lab points toward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20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This Activity Is Graded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Completion (8 pts): all three tasks attempted, notebook submitted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Technical execution (7 pts): the exploit works - flip found, flag captured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Understanding (5 pts): reflection explains WHY it works and the DEFENSE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Total: 20 points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21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to Submit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1. Complete Tasks 1-3 in your Colab notebook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2. Paste the captured flag into the CTFd challenge to confirm it works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3. Answer the reflection questions in the PDF worksheet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4. Submit the notebook (.ipynb) plus the worksheet PDF on Canvas by [DUE DATE]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22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88136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3200" b="1">
                <a:solidFill>
                  <a:srgbClr val="FFFFFF"/>
                </a:solidFill>
                <a:latin typeface="Segoe UI"/>
              </a:rPr>
              <a:t>Key Takeaways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207008"/>
            <a:ext cx="822960" cy="914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68680" y="1554480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45920" y="1554480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A tiny, near-invisible change can flip a confident model's answer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" y="2633472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2633472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45920" y="2633472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There is a trade-off: stronger attacks work better but become visible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0080" y="3712463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680" y="3712463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45920" y="3712463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High confidence does not mean correct - detectors based on it can fail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40080" y="4791455"/>
            <a:ext cx="10881360" cy="960120"/>
          </a:xfrm>
          <a:prstGeom prst="roundRect">
            <a:avLst>
              <a:gd name="adj" fmla="val 5000"/>
            </a:avLst>
          </a:prstGeom>
          <a:solidFill>
            <a:srgbClr val="255935"/>
          </a:solidFill>
          <a:ln w="12700">
            <a:solidFill>
              <a:srgbClr val="2C6E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68680" y="4791455"/>
            <a:ext cx="73152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5000"/>
              </a:lnSpc>
              <a:spcAft>
                <a:spcPts val="600"/>
              </a:spcAft>
              <a:buNone/>
            </a:pPr>
            <a:r>
              <a:rPr sz="2800" b="1">
                <a:solidFill>
                  <a:srgbClr val="C8C372"/>
                </a:solidFill>
                <a:latin typeface="Segoe UI"/>
              </a:rP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45920" y="4791455"/>
            <a:ext cx="9692640" cy="9601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800" b="0">
                <a:solidFill>
                  <a:srgbClr val="FFFFFF"/>
                </a:solidFill>
                <a:latin typeface="Segoe UI"/>
              </a:rPr>
              <a:t>Defenses exist (adversarial training, preprocessing, ensembles) but it is an arms race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~3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The Challenge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Challenge Scenario: Fool the Digit Reader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bank uses an AI model to read handwritten digits on check amounts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is very confident and normally very accurate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security team added a rule: 'flag anything the model is unsure about'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Your job (as an authorized red-team tester): trick the model into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misreading a digit WITHOUT tripping the 'unsure' alarm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Capture the flag by proving a tiny, near-invisible change flips the answer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40080" y="5760720"/>
            <a:ext cx="10927080" cy="566928"/>
          </a:xfrm>
          <a:prstGeom prst="rect">
            <a:avLst/>
          </a:prstGeom>
          <a:solidFill>
            <a:srgbClr val="FBF8E9"/>
          </a:solidFill>
          <a:ln w="12700">
            <a:solidFill>
              <a:srgbClr val="C8C3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680" y="5760720"/>
            <a:ext cx="10469880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400" b="1">
                <a:solidFill>
                  <a:srgbClr val="1E4D2B"/>
                </a:solidFill>
                <a:latin typeface="Segoe UI"/>
              </a:rPr>
              <a:t>This is a sandboxed CTFd challenge. You are authorized to attack THIS model only.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4</a:t>
            </a:r>
          </a:p>
        </p:txBody>
      </p:sp>
      <p:pic>
        <p:nvPicPr>
          <p:cNvPr id="12" name="Picture 11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685800" y="2788920"/>
            <a:ext cx="822960" cy="109728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920240"/>
            <a:ext cx="10789920" cy="21945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1000"/>
              </a:spcAft>
              <a:buNone/>
            </a:pPr>
            <a:r>
              <a:rPr sz="1600" b="1">
                <a:solidFill>
                  <a:srgbClr val="C8C372"/>
                </a:solidFill>
                <a:latin typeface="Segoe UI"/>
              </a:rPr>
              <a:t>ACTIVITY   ·   ~8 MIN</a:t>
            </a:r>
          </a:p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3800" b="1">
                <a:solidFill>
                  <a:srgbClr val="FFFFFF"/>
                </a:solidFill>
                <a:latin typeface="Segoe UI"/>
              </a:rPr>
              <a:t>Background: How the Trick Works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What Is an Adversarial Example?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turns an input (image, text, file) into a prediction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 adversarial example is that input with a tiny change added on top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change is often too small for a human to notice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it is just enough to flip the model's prediction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a magician's sleight of hand - the card barely moves,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but your eyes are fooled into seeing the wrong card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6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The Imperceptibility Trade-Off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'Epsilon' (eps) is the dial for how much noise the attacker adds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Small eps: change is invisible, but may not flip the prediction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Large eps: prediction flips reliably, but the image looks obviously altered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attacker's goal: the SMALLEST change that still fools the model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Think of it like whispering a lie quietly enough that no one notices,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but loudly enough that the listener still hears it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7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How Gradient-Based Attacks Nudge the Input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model draws invisible 'decision boundaries' between categories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(this pixel pattern = a 3, that pattern = an 8)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'gradient' is a compass that points toward the boundary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 nudges each pixel in the direction that moves the input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across the boundary into the wrong category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Analogy: nudging a marble on a hill - follow the slope and it rolls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  downhill into the neighboring valley (the wrong label)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8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0"/>
          </a:xfrm>
          <a:prstGeom prst="rect">
            <a:avLst/>
          </a:prstGeom>
          <a:solidFill>
            <a:srgbClr val="1E4D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1097280"/>
            <a:ext cx="12191695" cy="3810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11064240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  <a:buNone/>
            </a:pPr>
            <a:r>
              <a:rPr sz="2500" b="1">
                <a:solidFill>
                  <a:srgbClr val="FFFFFF"/>
                </a:solidFill>
                <a:latin typeface="Segoe UI"/>
              </a:rPr>
              <a:t>Why a 'Confidence &gt; 0.9' Detector Fails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463040"/>
            <a:ext cx="10927080" cy="43891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A common defense: 'if the model is less than 90% sure, flag it for review'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This assumes attacks make the model UNSURE (low confidence)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But gradient attacks can push the input DEEP past the boundary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model then becomes 90%+ confident in the WRONG answer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The attack sails right past the alarm: high confidence, wrong label</a:t>
            </a:r>
          </a:p>
          <a:p>
            <a:pPr algn="l" indent="-256032" marL="256032">
              <a:lnSpc>
                <a:spcPct val="105000"/>
              </a:lnSpc>
              <a:spcAft>
                <a:spcPts val="1100"/>
              </a:spcAft>
              <a:buClr>
                <a:srgbClr val="2C6E3F"/>
              </a:buClr>
              <a:buFont typeface="Segoe UI"/>
              <a:buChar char="▸"/>
            </a:pPr>
            <a:r>
              <a:rPr sz="2100" b="0">
                <a:solidFill>
                  <a:srgbClr val="1C241E"/>
                </a:solidFill>
                <a:latin typeface="Segoe UI"/>
              </a:rPr>
              <a:t>Lesson: confidence is not the same as correctness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565392"/>
            <a:ext cx="12191695" cy="27940"/>
          </a:xfrm>
          <a:prstGeom prst="rect">
            <a:avLst/>
          </a:prstGeom>
          <a:solidFill>
            <a:srgbClr val="C8C3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02920" y="6400800"/>
            <a:ext cx="82296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CIS 350: AI for Cybersecurity  ·  Activity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0" y="6400800"/>
            <a:ext cx="6400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5C6B5E"/>
                </a:solidFill>
                <a:latin typeface="Segoe UI"/>
              </a:rPr>
              <a:t>9</a:t>
            </a:r>
          </a:p>
        </p:txBody>
      </p:sp>
      <p:pic>
        <p:nvPicPr>
          <p:cNvPr id="10" name="Picture 9" descr="csu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15600" y="6254496"/>
            <a:ext cx="420624" cy="4206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