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4572000"/>
            <a:ext cx="12191695" cy="109728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csu-whit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640080"/>
            <a:ext cx="1371600" cy="1371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85800" y="2286000"/>
            <a:ext cx="10789920" cy="2286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1">
                <a:solidFill>
                  <a:srgbClr val="C8C372"/>
                </a:solidFill>
                <a:latin typeface="Segoe UI"/>
              </a:rPr>
              <a:t>Week 2 (Activity)  ·  ACTIVITY  ·  75 MINUTES</a:t>
            </a:r>
          </a:p>
          <a:p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4000" b="1">
                <a:solidFill>
                  <a:srgbClr val="FFFFFF"/>
                </a:solidFill>
                <a:latin typeface="Segoe UI"/>
              </a:rPr>
              <a:t>Data Exposure and Privacy Violations</a:t>
            </a:r>
          </a:p>
          <a:p>
            <a:pPr algn="l">
              <a:lnSpc>
                <a:spcPct val="105000"/>
              </a:lnSpc>
              <a:spcAft>
                <a:spcPts val="0"/>
              </a:spcAft>
              <a:buNone/>
            </a:pPr>
            <a:r>
              <a:rPr sz="2200" b="0">
                <a:solidFill>
                  <a:srgbClr val="E7F1E8"/>
                </a:solidFill>
                <a:latin typeface="Segoe UI"/>
              </a:rPr>
              <a:t>Hacker101 Beginner Hacking Lesson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4846320"/>
            <a:ext cx="10789920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500" b="1">
                <a:solidFill>
                  <a:srgbClr val="FFFFFF"/>
                </a:solidFill>
                <a:latin typeface="Segoe UI"/>
              </a:rPr>
              <a:t>CIS 350: AI for Cybersecurity — Smart Defense for the Digital Business</a:t>
            </a:r>
          </a:p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300" b="0">
                <a:solidFill>
                  <a:srgbClr val="CFE0D3"/>
                </a:solidFill>
                <a:latin typeface="Segoe UI"/>
              </a:rPr>
              <a:t>Dr. Ramadan Abdunabi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Mislabeled Data Is a Security Risk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 label is the answer key we give a model (spam or not spam)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If the answer key is wrong, the model learns the wrong lesson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Analogy: a student who studies from a flawed answer key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confidently gives wrong answers on the real exam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 model trained on biased or wrong labels makes biased,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wrong, and exploitable decisions in production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10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How an Attacker Poisons a Classifier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Step 1: Attacker sneaks mislabeled examples into training data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Step 2: Real spam is deliberately labeled as 'ham' (safe)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Step 3: The model learns that spam-like features are safe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Step 4: Attacker's future spam now sails past the filter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Key idea: you do not need to break the model at runtime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if you can quietly corrupt what it learns from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11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EVERY FEATURE IS A TRADEOFF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Useful Features vs Privacy-Leaking Features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463040"/>
            <a:ext cx="5285232" cy="4526280"/>
          </a:xfrm>
          <a:prstGeom prst="roundRect">
            <a:avLst>
              <a:gd name="adj" fmla="val 5000"/>
            </a:avLst>
          </a:prstGeom>
          <a:solidFill>
            <a:srgbClr val="EEF3EA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14400" y="1691640"/>
            <a:ext cx="475488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900" b="1">
                <a:solidFill>
                  <a:srgbClr val="1E4D2B"/>
                </a:solidFill>
                <a:latin typeface="Segoe UI Emoji"/>
              </a:rPr>
              <a:t>Useful and Safe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32688" y="2377440"/>
            <a:ext cx="4709160" cy="3474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Number of links in an email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Message length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Time of day sent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Count of suspicious keywords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63640" y="1463040"/>
            <a:ext cx="5285232" cy="4526280"/>
          </a:xfrm>
          <a:prstGeom prst="roundRect">
            <a:avLst>
              <a:gd name="adj" fmla="val 5000"/>
            </a:avLst>
          </a:prstGeom>
          <a:solidFill>
            <a:srgbClr val="FBF8E9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537959" y="1691640"/>
            <a:ext cx="475488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900" b="1">
                <a:solidFill>
                  <a:srgbClr val="1E4D2B"/>
                </a:solidFill>
                <a:latin typeface="Segoe UI Emoji"/>
              </a:rPr>
              <a:t>Powerful but Privacy-Risky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556248" y="2377440"/>
            <a:ext cx="4709160" cy="3474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Full sender name and home address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Exact GPS location of the reader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Raw message body stored forever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Health or financial details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12</a:t>
            </a:r>
          </a:p>
        </p:txBody>
      </p:sp>
      <p:pic>
        <p:nvPicPr>
          <p:cNvPr id="15" name="Picture 14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Detecting Data-Quality Issues Before Training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Missing values: blank fields that quietly break calculations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Duplicates: the same record counted many times, skewing results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Outliers: values so extreme they are likely errors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Mislabeled rows: the label does not match the content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Cleaning is a security control, not just tidiness -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you cannot secure a decision built on data you never checked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13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Class Imbalance: A Hidden Trap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Imbalance means one class has far more examples than another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Example: 90 safe emails and 10 spam in a dataset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 lazy model can guess 'safe' every time and score 90% accuracy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...while catching zero spam - useless where it matters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Analogy: a smoke alarm that never beeps is 'right' most nights,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and worthless on the one night there is a fire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14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Connecting to This Week's Lecture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This week's topic: Datasets, Features, and Labels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Data collection -&gt; where sensitive data exposure begins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Feature engineering -&gt; the useful vs privacy-leaking tension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Label quality -&gt; mislabeled data and poisoning attacks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Imbalance -&gt; why accuracy can lie to you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Data ethics -&gt; minimize collection, respect what you hold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5760720"/>
            <a:ext cx="10927080" cy="566928"/>
          </a:xfrm>
          <a:prstGeom prst="rect">
            <a:avLst/>
          </a:prstGeom>
          <a:solidFill>
            <a:srgbClr val="FBF8E9"/>
          </a:solidFill>
          <a:ln w="12700">
            <a:solidFill>
              <a:srgbClr val="C8C3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5760720"/>
            <a:ext cx="104698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400" b="1">
                <a:solidFill>
                  <a:srgbClr val="1E4D2B"/>
                </a:solidFill>
                <a:latin typeface="Segoe UI"/>
              </a:rPr>
              <a:t>Today's lesson is the security side of this week's lecture.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15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Connecting to Lab 2: Exploring Security Data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Lab 2 dataset: 24 emails - 8 spam and 16 ham (33.3% spam)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Spam averages ~6.25 links per email; ham averages ~0.94 links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The link count is a strong, useful feature for catching spam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Lab 2 adds data-quality checks: missing values and duplicates,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plus feature-importance and risk-scoring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Today you reason about how bad data would break those results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5760720"/>
            <a:ext cx="10927080" cy="566928"/>
          </a:xfrm>
          <a:prstGeom prst="rect">
            <a:avLst/>
          </a:prstGeom>
          <a:solidFill>
            <a:srgbClr val="FBF8E9"/>
          </a:solidFill>
          <a:ln w="12700">
            <a:solidFill>
              <a:srgbClr val="C8C3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5760720"/>
            <a:ext cx="104698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400" b="1">
                <a:solidFill>
                  <a:srgbClr val="1E4D2B"/>
                </a:solidFill>
                <a:latin typeface="Segoe UI"/>
              </a:rPr>
              <a:t>With only 24 rows, a few bad labels change everything.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16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85800" y="2788920"/>
            <a:ext cx="822960" cy="109728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920240"/>
            <a:ext cx="10789920" cy="21945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0"/>
              </a:spcAft>
              <a:buNone/>
            </a:pPr>
            <a:r>
              <a:rPr sz="1600" b="1">
                <a:solidFill>
                  <a:srgbClr val="C8C372"/>
                </a:solidFill>
                <a:latin typeface="Segoe UI"/>
              </a:rPr>
              <a:t>ACTIVITY   ·   ~20 MIN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3800" b="1">
                <a:solidFill>
                  <a:srgbClr val="FFFFFF"/>
                </a:solidFill>
                <a:latin typeface="Segoe UI"/>
              </a:rPr>
              <a:t>Your Turn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How to Access the Lesson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Primary resource: Hacker101 Lessons (hacker101.com/lessons)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Backup / companion reading: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OWASP Sensitive Data Exposure / OWASP Top Ten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(owasp.org/www-project-top-ten)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Focus on: what data gets exposed, why it was collected,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and how minimization and access control would have prevented it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18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Activity Worksheet Tasks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Task 1: Watch/read the lesson and take structured notes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Task 2: Answer 5 guided questions on the concepts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Task 3: Analyze Lab 2 data quality using the 24-email numbers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Task 4: Design a data-minimization and labeling checklist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Task 5: Reflection - 3 questions on ethics and risk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19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THIS WEEK'S LEARNING OBJECTIVES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What You'll Be Able to Do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463040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68680" y="1463040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37360" y="1463040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Explain what sensitive data is and how careless handling exposes it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40080" y="2670048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68680" y="2670048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737360" y="2670048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Apply the principle of data minimization to real collection decisions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40080" y="3877056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68680" y="3877056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737360" y="3877056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Describe how poor-quality or mislabeled data becomes a security risk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40080" y="5084064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68680" y="5084064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737360" y="5084064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Explain how an attacker poisons a classifier using bad labels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40080" y="6291072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68680" y="6291072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737360" y="6291072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Detect data-quality issues before training a model</a:t>
            </a:r>
          </a:p>
        </p:txBody>
      </p:sp>
      <p:sp>
        <p:nvSpPr>
          <p:cNvPr id="21" name="Rectangle 20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</a:t>
            </a:r>
          </a:p>
        </p:txBody>
      </p:sp>
      <p:pic>
        <p:nvPicPr>
          <p:cNvPr id="24" name="Picture 23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How This Activity Is Graded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Completion (8 pts): Lesson watched, all tasks attempted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Understanding (7 pts): Q&amp;A answers show real learning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Application (5 pts): Your checklist and Lab 2 analysis are sound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Total: 20 points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20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How to Submit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1. Watch/read the lesson linked in the worksheet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2. Answer all guided and reflection questions in the PDF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3. Complete the Lab 2 data-quality analysis with the given numbers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4. Submit the PDF worksheet on Canvas by [DUE DATE]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21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57200"/>
            <a:ext cx="1088136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3200" b="1">
                <a:solidFill>
                  <a:srgbClr val="FFFFFF"/>
                </a:solidFill>
                <a:latin typeface="Segoe UI"/>
              </a:rPr>
              <a:t>Key Takeaways</a:t>
            </a:r>
          </a:p>
        </p:txBody>
      </p:sp>
      <p:sp>
        <p:nvSpPr>
          <p:cNvPr id="4" name="Rectangle 3"/>
          <p:cNvSpPr/>
          <p:nvPr/>
        </p:nvSpPr>
        <p:spPr>
          <a:xfrm>
            <a:off x="658368" y="1207008"/>
            <a:ext cx="822960" cy="914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640080" y="1554480"/>
            <a:ext cx="10881360" cy="960120"/>
          </a:xfrm>
          <a:prstGeom prst="roundRect">
            <a:avLst>
              <a:gd name="adj" fmla="val 5000"/>
            </a:avLst>
          </a:prstGeom>
          <a:solidFill>
            <a:srgbClr val="255935"/>
          </a:solidFill>
          <a:ln w="12700">
            <a:solidFill>
              <a:srgbClr val="2C6E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68680" y="1554480"/>
            <a:ext cx="73152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800" b="1">
                <a:solidFill>
                  <a:srgbClr val="C8C372"/>
                </a:solidFill>
                <a:latin typeface="Segoe UI"/>
              </a:rPr>
              <a:t>✓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45920" y="1554480"/>
            <a:ext cx="969264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0">
                <a:solidFill>
                  <a:srgbClr val="FFFFFF"/>
                </a:solidFill>
                <a:latin typeface="Segoe UI"/>
              </a:rPr>
              <a:t>Minimize data: what you never collect can never leak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" y="2633472"/>
            <a:ext cx="10881360" cy="960120"/>
          </a:xfrm>
          <a:prstGeom prst="roundRect">
            <a:avLst>
              <a:gd name="adj" fmla="val 5000"/>
            </a:avLst>
          </a:prstGeom>
          <a:solidFill>
            <a:srgbClr val="255935"/>
          </a:solidFill>
          <a:ln w="12700">
            <a:solidFill>
              <a:srgbClr val="2C6E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68680" y="2633472"/>
            <a:ext cx="73152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800" b="1">
                <a:solidFill>
                  <a:srgbClr val="C8C372"/>
                </a:solidFill>
                <a:latin typeface="Segoe UI"/>
              </a:rPr>
              <a:t>✓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45920" y="2633472"/>
            <a:ext cx="969264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0">
                <a:solidFill>
                  <a:srgbClr val="FFFFFF"/>
                </a:solidFill>
                <a:latin typeface="Segoe UI"/>
              </a:rPr>
              <a:t>Bad labels are a security hole an attacker can poison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40080" y="3712463"/>
            <a:ext cx="10881360" cy="960120"/>
          </a:xfrm>
          <a:prstGeom prst="roundRect">
            <a:avLst>
              <a:gd name="adj" fmla="val 5000"/>
            </a:avLst>
          </a:prstGeom>
          <a:solidFill>
            <a:srgbClr val="255935"/>
          </a:solidFill>
          <a:ln w="12700">
            <a:solidFill>
              <a:srgbClr val="2C6E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68680" y="3712463"/>
            <a:ext cx="73152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800" b="1">
                <a:solidFill>
                  <a:srgbClr val="C8C372"/>
                </a:solidFill>
                <a:latin typeface="Segoe UI"/>
              </a:rPr>
              <a:t>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645920" y="3712463"/>
            <a:ext cx="969264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0">
                <a:solidFill>
                  <a:srgbClr val="FFFFFF"/>
                </a:solidFill>
                <a:latin typeface="Segoe UI"/>
              </a:rPr>
              <a:t>Check missing values, duplicates, and imbalance before you trust a model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40080" y="4791455"/>
            <a:ext cx="10881360" cy="960120"/>
          </a:xfrm>
          <a:prstGeom prst="roundRect">
            <a:avLst>
              <a:gd name="adj" fmla="val 5000"/>
            </a:avLst>
          </a:prstGeom>
          <a:solidFill>
            <a:srgbClr val="255935"/>
          </a:solidFill>
          <a:ln w="12700">
            <a:solidFill>
              <a:srgbClr val="2C6E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68680" y="4791455"/>
            <a:ext cx="73152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800" b="1">
                <a:solidFill>
                  <a:srgbClr val="C8C372"/>
                </a:solidFill>
                <a:latin typeface="Segoe UI"/>
              </a:rPr>
              <a:t>✓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645920" y="4791455"/>
            <a:ext cx="969264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0">
                <a:solidFill>
                  <a:srgbClr val="FFFFFF"/>
                </a:solidFill>
                <a:latin typeface="Segoe UI"/>
              </a:rPr>
              <a:t>Every feature trades predictive power against privacy risk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85800" y="2788920"/>
            <a:ext cx="822960" cy="109728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920240"/>
            <a:ext cx="10789920" cy="21945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0"/>
              </a:spcAft>
              <a:buNone/>
            </a:pPr>
            <a:r>
              <a:rPr sz="1600" b="1">
                <a:solidFill>
                  <a:srgbClr val="C8C372"/>
                </a:solidFill>
                <a:latin typeface="Segoe UI"/>
              </a:rPr>
              <a:t>ACTIVITY   ·   ~5 MIN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3800" b="1">
                <a:solidFill>
                  <a:srgbClr val="FFFFFF"/>
                </a:solidFill>
                <a:latin typeface="Segoe UI"/>
              </a:rPr>
              <a:t>Why This Matters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What Counts as Sensitive Data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Sensitive data is any information that harms someone if exposed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PII (personally identifiable information): name, SSN, address, email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Credentials: passwords, API keys, session tokens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Training data: the records used to teach an AI model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Analogy: sensitive data is like a spare house key -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harmless in your pocket, dangerous under the doormat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4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How Careless Handling Exposes Data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Collecting more than you need (why store full SSNs for a newsletter?)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Keeping data forever instead of deleting it when done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Logging raw inputs (passwords printed into log files)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Leaving data unencrypted in storage or in transit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Business example: a retailer keeps years of card numbers -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one breach now exposes every past customer, not just current ones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5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The Principle of Data Minimization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Rule: collect only what you need, keep it only as long as you need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Less data collected means less data to leak, protect, or regret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Analogy: pack a carry-on, not a moving truck -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you only bring what the trip actually requires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Cybersecurity example: an app that asks for location just to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show a logo is hoarding a risk it will never use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6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Sensitive Data Exposure in Practice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Exposure happens when protection is missing, not just when hackers win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Plaintext data in a database that anyone can read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Public cloud storage buckets left open to the internet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Error messages that leak internal details to attackers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This is OWASP Top Ten territory: Sensitive Data Exposure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is one of the most common and most preventable web risks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7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Real-World Example: The Open Bucket Problem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Repeated headlines: millions of records found in open cloud storage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No hacking required - the data was simply left readable by anyone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Exposed data has included medical records, resumes, and voter files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Root causes trace back to two failures: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- Collected too much (why keep it all?)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- Protected too little (no access control, no encryption)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8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85800" y="2788920"/>
            <a:ext cx="822960" cy="109728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920240"/>
            <a:ext cx="10789920" cy="21945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0"/>
              </a:spcAft>
              <a:buNone/>
            </a:pPr>
            <a:r>
              <a:rPr sz="1600" b="1">
                <a:solidFill>
                  <a:srgbClr val="C8C372"/>
                </a:solidFill>
                <a:latin typeface="Segoe UI"/>
              </a:rPr>
              <a:t>ACTIVITY   ·   ~6 MIN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3800" b="1">
                <a:solidFill>
                  <a:srgbClr val="FFFFFF"/>
                </a:solidFill>
                <a:latin typeface="Segoe UI"/>
              </a:rPr>
              <a:t>When Bad Data Becomes a Weapon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